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charts/chart9.xml" ContentType="application/vnd.openxmlformats-officedocument.drawingml.chart+xml"/>
  <Override PartName="/ppt/charts/chart10.xml" ContentType="application/vnd.openxmlformats-officedocument.drawingml.chart+xml"/>
  <Override PartName="/ppt/charts/style2.xml" ContentType="application/vnd.ms-office.chartstyle+xml"/>
  <Override PartName="/ppt/charts/colors2.xml" ContentType="application/vnd.ms-office.chartcolorstyle+xml"/>
  <Override PartName="/ppt/charts/chart11.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7"/>
  </p:notesMasterIdLst>
  <p:sldIdLst>
    <p:sldId id="296" r:id="rId2"/>
    <p:sldId id="256" r:id="rId3"/>
    <p:sldId id="257" r:id="rId4"/>
    <p:sldId id="258" r:id="rId5"/>
    <p:sldId id="259" r:id="rId6"/>
    <p:sldId id="260" r:id="rId7"/>
    <p:sldId id="276" r:id="rId8"/>
    <p:sldId id="292" r:id="rId9"/>
    <p:sldId id="277" r:id="rId10"/>
    <p:sldId id="278" r:id="rId11"/>
    <p:sldId id="279" r:id="rId12"/>
    <p:sldId id="280" r:id="rId13"/>
    <p:sldId id="281" r:id="rId14"/>
    <p:sldId id="282" r:id="rId15"/>
    <p:sldId id="294" r:id="rId16"/>
    <p:sldId id="295" r:id="rId17"/>
    <p:sldId id="310" r:id="rId18"/>
    <p:sldId id="297" r:id="rId19"/>
    <p:sldId id="298" r:id="rId20"/>
    <p:sldId id="305" r:id="rId21"/>
    <p:sldId id="283" r:id="rId22"/>
    <p:sldId id="284" r:id="rId23"/>
    <p:sldId id="285" r:id="rId24"/>
    <p:sldId id="286" r:id="rId25"/>
    <p:sldId id="304" r:id="rId26"/>
    <p:sldId id="311" r:id="rId27"/>
    <p:sldId id="288" r:id="rId28"/>
    <p:sldId id="289" r:id="rId29"/>
    <p:sldId id="290" r:id="rId30"/>
    <p:sldId id="291" r:id="rId31"/>
    <p:sldId id="287" r:id="rId32"/>
    <p:sldId id="307" r:id="rId33"/>
    <p:sldId id="273" r:id="rId34"/>
    <p:sldId id="264" r:id="rId35"/>
    <p:sldId id="269" r:id="rId36"/>
    <p:sldId id="308" r:id="rId37"/>
    <p:sldId id="270" r:id="rId38"/>
    <p:sldId id="274" r:id="rId39"/>
    <p:sldId id="309" r:id="rId40"/>
    <p:sldId id="299" r:id="rId41"/>
    <p:sldId id="300" r:id="rId42"/>
    <p:sldId id="301" r:id="rId43"/>
    <p:sldId id="302" r:id="rId44"/>
    <p:sldId id="303" r:id="rId45"/>
    <p:sldId id="293" r:id="rId46"/>
  </p:sldIdLst>
  <p:sldSz cx="10080625" cy="567055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12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2"/>
    <p:restoredTop sz="94643"/>
  </p:normalViewPr>
  <p:slideViewPr>
    <p:cSldViewPr snapToGrid="0" snapToObjects="1">
      <p:cViewPr varScale="1">
        <p:scale>
          <a:sx n="112" d="100"/>
          <a:sy n="112" d="100"/>
        </p:scale>
        <p:origin x="208" y="7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E:\Spread%20Sheets%20for%20Economic%20Indicators\GDP%20Percapita.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D:\Cultural%20Indicators\Leaverage%20Grants-%20Investment%20and%20Project.xlsx" TargetMode="External"/><Relationship Id="rId2" Type="http://schemas.microsoft.com/office/2011/relationships/chartColorStyle" Target="colors2.xml"/><Relationship Id="rId1" Type="http://schemas.microsoft.com/office/2011/relationships/chartStyle" Target="style2.xml"/></Relationships>
</file>

<file path=ppt/charts/_rels/chart11.xml.rels><?xml version="1.0" encoding="UTF-8" standalone="yes"?>
<Relationships xmlns="http://schemas.openxmlformats.org/package/2006/relationships"><Relationship Id="rId3" Type="http://schemas.openxmlformats.org/officeDocument/2006/relationships/oleObject" Target="file:////D:\Cultural%20Indicators\Leaverage%20Grants-%20Investment%20and%20Project.xlsx" TargetMode="External"/><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oleObject" Target="file:////D:\Cultural%20Indicators\Per-capita%20investment-updated%20graph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OPCH1\DATA8\COM\GEN\VHamilton\Municipal%20Cultural%20Plan\Graph\Spread%20Sheets%20for%20Economic%20Indicators\Per-capita%20investment-updated%20graph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OPCH1\DATA8\COM\GEN\VHamilton\Municipal%20Cultural%20Plan\Graph\Spread%20Sheets%20for%20Economic%20Indicators\Copy%20of%20Grant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OPCH1\DATA8\COM\GEN\VHamilton\Municipal%20Cultural%20Plan\Graph\Spread%20Sheets%20for%20Economic%20Indicators\Copy%20of%20Grant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OPCH1\DATA8\COM\GEN\VHamilton\Municipal%20Cultural%20Plan\Graph\Spread%20Sheets%20for%20Economic%20Indicators\Copy%20of%20Grant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E:\Cultural%20Indicators\Leaveraged%20Community%20Service%20Grants.xlsx"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file:////D:\Cultural%20Indicators\Leaveraged%20Community%20Service%20Grants.xlsx" TargetMode="External"/><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1" Type="http://schemas.openxmlformats.org/officeDocument/2006/relationships/oleObject" Target="file:////E:\Cultural%20Indicators\Copy%20of%20Gran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a:t>ACH Annual Operating Budget </a:t>
            </a:r>
          </a:p>
        </c:rich>
      </c:tx>
      <c:overlay val="0"/>
      <c:spPr>
        <a:noFill/>
        <a:ln>
          <a:noFill/>
        </a:ln>
        <a:effectLst/>
      </c:spPr>
    </c:title>
    <c:autoTitleDeleted val="0"/>
    <c:plotArea>
      <c:layout/>
      <c:barChart>
        <c:barDir val="col"/>
        <c:grouping val="clustered"/>
        <c:varyColors val="0"/>
        <c:ser>
          <c:idx val="0"/>
          <c:order val="0"/>
          <c:tx>
            <c:strRef>
              <c:f>Sheet5!$B$48</c:f>
              <c:strCache>
                <c:ptCount val="1"/>
                <c:pt idx="0">
                  <c:v>Annual Budget </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1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Sheet5!$A$49:$A$59</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Sheet5!$B$49:$B$59</c:f>
              <c:numCache>
                <c:formatCode>"$"#,##0_);[Red]\("$"#,##0\)</c:formatCode>
                <c:ptCount val="11"/>
                <c:pt idx="0">
                  <c:v>3054176</c:v>
                </c:pt>
                <c:pt idx="1">
                  <c:v>3086389</c:v>
                </c:pt>
                <c:pt idx="2">
                  <c:v>3269886</c:v>
                </c:pt>
                <c:pt idx="3">
                  <c:v>3393817</c:v>
                </c:pt>
                <c:pt idx="4">
                  <c:v>3477025</c:v>
                </c:pt>
                <c:pt idx="5">
                  <c:v>3563014</c:v>
                </c:pt>
                <c:pt idx="6">
                  <c:v>3693759</c:v>
                </c:pt>
                <c:pt idx="7">
                  <c:v>3883687</c:v>
                </c:pt>
                <c:pt idx="8">
                  <c:v>3963469</c:v>
                </c:pt>
                <c:pt idx="9">
                  <c:v>4315685</c:v>
                </c:pt>
                <c:pt idx="10">
                  <c:v>4556386</c:v>
                </c:pt>
              </c:numCache>
            </c:numRef>
          </c:val>
          <c:extLst>
            <c:ext xmlns:c16="http://schemas.microsoft.com/office/drawing/2014/chart" uri="{C3380CC4-5D6E-409C-BE32-E72D297353CC}">
              <c16:uniqueId val="{00000000-3B78-7B43-A7D1-3B2699050DD4}"/>
            </c:ext>
          </c:extLst>
        </c:ser>
        <c:dLbls>
          <c:showLegendKey val="0"/>
          <c:showVal val="1"/>
          <c:showCatName val="0"/>
          <c:showSerName val="0"/>
          <c:showPercent val="0"/>
          <c:showBubbleSize val="0"/>
        </c:dLbls>
        <c:gapWidth val="444"/>
        <c:overlap val="-90"/>
        <c:axId val="68370432"/>
        <c:axId val="68372352"/>
      </c:barChart>
      <c:catAx>
        <c:axId val="68370432"/>
        <c:scaling>
          <c:orientation val="minMax"/>
        </c:scaling>
        <c:delete val="0"/>
        <c:axPos val="b"/>
        <c:majorGridlines>
          <c:spPr>
            <a:ln w="9525" cap="flat" cmpd="sng" algn="ctr">
              <a:solidFill>
                <a:schemeClr val="tx1">
                  <a:lumMod val="15000"/>
                  <a:lumOff val="85000"/>
                </a:schemeClr>
              </a:solidFill>
              <a:round/>
            </a:ln>
            <a:effectLst/>
          </c:spPr>
        </c:majorGridlines>
        <c:title>
          <c:tx>
            <c:rich>
              <a:bodyPr/>
              <a:lstStyle/>
              <a:p>
                <a:pPr>
                  <a:defRPr/>
                </a:pPr>
                <a:r>
                  <a:rPr lang="en-CA"/>
                  <a:t>Year</a:t>
                </a:r>
              </a:p>
            </c:rich>
          </c:tx>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68372352"/>
        <c:crosses val="autoZero"/>
        <c:auto val="1"/>
        <c:lblAlgn val="ctr"/>
        <c:lblOffset val="100"/>
        <c:noMultiLvlLbl val="0"/>
      </c:catAx>
      <c:valAx>
        <c:axId val="68372352"/>
        <c:scaling>
          <c:orientation val="minMax"/>
        </c:scaling>
        <c:delete val="1"/>
        <c:axPos val="l"/>
        <c:title>
          <c:tx>
            <c:rich>
              <a:bodyPr rot="-5400000" vert="horz"/>
              <a:lstStyle/>
              <a:p>
                <a:pPr>
                  <a:defRPr/>
                </a:pPr>
                <a:r>
                  <a:rPr lang="en-CA"/>
                  <a:t>Budget</a:t>
                </a:r>
                <a:r>
                  <a:rPr lang="en-CA" baseline="0"/>
                  <a:t> Amount</a:t>
                </a:r>
                <a:endParaRPr lang="en-CA"/>
              </a:p>
            </c:rich>
          </c:tx>
          <c:overlay val="0"/>
        </c:title>
        <c:numFmt formatCode="&quot;$&quot;#,##0_);[Red]\(&quot;$&quot;#,##0\)" sourceLinked="1"/>
        <c:majorTickMark val="none"/>
        <c:minorTickMark val="none"/>
        <c:tickLblPos val="none"/>
        <c:crossAx val="68370432"/>
        <c:crosses val="autoZero"/>
        <c:crossBetween val="between"/>
      </c:valAx>
      <c:spPr>
        <a:noFill/>
        <a:ln>
          <a:noFill/>
        </a:ln>
        <a:effectLst/>
      </c:spPr>
    </c:plotArea>
    <c:plotVisOnly val="1"/>
    <c:dispBlanksAs val="gap"/>
    <c:showDLblsOverMax val="0"/>
  </c:chart>
  <c:spPr>
    <a:solidFill>
      <a:schemeClr val="lt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CA" sz="1800"/>
              <a:t>Total Service and Community Grants</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Combined Muncipal investment</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Sheet2!$A$4:$A$10</c:f>
              <c:numCache>
                <c:formatCode>General</c:formatCode>
                <c:ptCount val="7"/>
                <c:pt idx="0">
                  <c:v>2010</c:v>
                </c:pt>
                <c:pt idx="1">
                  <c:v>2011</c:v>
                </c:pt>
                <c:pt idx="2">
                  <c:v>2012</c:v>
                </c:pt>
                <c:pt idx="3">
                  <c:v>2013</c:v>
                </c:pt>
                <c:pt idx="4">
                  <c:v>2014</c:v>
                </c:pt>
                <c:pt idx="5">
                  <c:v>2015</c:v>
                </c:pt>
                <c:pt idx="6">
                  <c:v>2016</c:v>
                </c:pt>
              </c:numCache>
            </c:numRef>
          </c:cat>
          <c:val>
            <c:numRef>
              <c:f>Sheet2!$B$4:$B$10</c:f>
              <c:numCache>
                <c:formatCode>_("$"* #,##0_);_("$"* \(#,##0\);_("$"* "-"??_);_(@_)</c:formatCode>
                <c:ptCount val="7"/>
                <c:pt idx="0">
                  <c:v>335000</c:v>
                </c:pt>
                <c:pt idx="1">
                  <c:v>376000</c:v>
                </c:pt>
                <c:pt idx="2">
                  <c:v>376000</c:v>
                </c:pt>
                <c:pt idx="3">
                  <c:v>522520</c:v>
                </c:pt>
                <c:pt idx="4">
                  <c:v>549800</c:v>
                </c:pt>
                <c:pt idx="5">
                  <c:v>602239</c:v>
                </c:pt>
                <c:pt idx="6">
                  <c:v>623171</c:v>
                </c:pt>
              </c:numCache>
            </c:numRef>
          </c:val>
          <c:extLst>
            <c:ext xmlns:c16="http://schemas.microsoft.com/office/drawing/2014/chart" uri="{C3380CC4-5D6E-409C-BE32-E72D297353CC}">
              <c16:uniqueId val="{00000000-B4EE-EA45-8B85-6623779A87A9}"/>
            </c:ext>
          </c:extLst>
        </c:ser>
        <c:ser>
          <c:idx val="1"/>
          <c:order val="1"/>
          <c:tx>
            <c:v>Leaveraged funds</c:v>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Sheet2!$A$4:$A$10</c:f>
              <c:numCache>
                <c:formatCode>General</c:formatCode>
                <c:ptCount val="7"/>
                <c:pt idx="0">
                  <c:v>2010</c:v>
                </c:pt>
                <c:pt idx="1">
                  <c:v>2011</c:v>
                </c:pt>
                <c:pt idx="2">
                  <c:v>2012</c:v>
                </c:pt>
                <c:pt idx="3">
                  <c:v>2013</c:v>
                </c:pt>
                <c:pt idx="4">
                  <c:v>2014</c:v>
                </c:pt>
                <c:pt idx="5">
                  <c:v>2015</c:v>
                </c:pt>
                <c:pt idx="6">
                  <c:v>2016</c:v>
                </c:pt>
              </c:numCache>
            </c:numRef>
          </c:cat>
          <c:val>
            <c:numRef>
              <c:f>Sheet2!$C$4:$C$10</c:f>
              <c:numCache>
                <c:formatCode>_("$"* #,##0.00_);_("$"* \(#,##0.00\);_("$"* "-"??_);_(@_)</c:formatCode>
                <c:ptCount val="7"/>
                <c:pt idx="0">
                  <c:v>1961896</c:v>
                </c:pt>
                <c:pt idx="1">
                  <c:v>2136759</c:v>
                </c:pt>
                <c:pt idx="2">
                  <c:v>2084218.27</c:v>
                </c:pt>
                <c:pt idx="3">
                  <c:v>3980544.59</c:v>
                </c:pt>
                <c:pt idx="4">
                  <c:v>3727655.38</c:v>
                </c:pt>
                <c:pt idx="5">
                  <c:v>4001236.01</c:v>
                </c:pt>
                <c:pt idx="6">
                  <c:v>4906188.45</c:v>
                </c:pt>
              </c:numCache>
            </c:numRef>
          </c:val>
          <c:extLst>
            <c:ext xmlns:c16="http://schemas.microsoft.com/office/drawing/2014/chart" uri="{C3380CC4-5D6E-409C-BE32-E72D297353CC}">
              <c16:uniqueId val="{00000001-B4EE-EA45-8B85-6623779A87A9}"/>
            </c:ext>
          </c:extLst>
        </c:ser>
        <c:dLbls>
          <c:showLegendKey val="0"/>
          <c:showVal val="1"/>
          <c:showCatName val="0"/>
          <c:showSerName val="0"/>
          <c:showPercent val="0"/>
          <c:showBubbleSize val="0"/>
        </c:dLbls>
        <c:gapWidth val="219"/>
        <c:overlap val="-27"/>
        <c:axId val="75181440"/>
        <c:axId val="75212288"/>
      </c:barChart>
      <c:catAx>
        <c:axId val="7518144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212288"/>
        <c:crosses val="autoZero"/>
        <c:auto val="1"/>
        <c:lblAlgn val="ctr"/>
        <c:lblOffset val="100"/>
        <c:noMultiLvlLbl val="0"/>
      </c:catAx>
      <c:valAx>
        <c:axId val="752122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a:t>Dollar</a:t>
                </a:r>
                <a:r>
                  <a:rPr lang="en-CA" baseline="0"/>
                  <a:t> Value</a:t>
                </a:r>
                <a:endParaRPr lang="en-CA"/>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181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a:t>Service and Investment</a:t>
            </a:r>
            <a:r>
              <a:rPr lang="en-CA" baseline="0"/>
              <a:t> Grants: </a:t>
            </a:r>
            <a:r>
              <a:rPr lang="en-CA"/>
              <a:t>Municipal Dollar is equal too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Sheet2!$D$3</c:f>
              <c:strCache>
                <c:ptCount val="1"/>
                <c:pt idx="0">
                  <c:v>One Municipal Dollar is equal too</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Sheet2!$A$4:$A$10</c:f>
              <c:numCache>
                <c:formatCode>General</c:formatCode>
                <c:ptCount val="7"/>
                <c:pt idx="0">
                  <c:v>2010</c:v>
                </c:pt>
                <c:pt idx="1">
                  <c:v>2011</c:v>
                </c:pt>
                <c:pt idx="2">
                  <c:v>2012</c:v>
                </c:pt>
                <c:pt idx="3">
                  <c:v>2013</c:v>
                </c:pt>
                <c:pt idx="4">
                  <c:v>2014</c:v>
                </c:pt>
                <c:pt idx="5">
                  <c:v>2015</c:v>
                </c:pt>
                <c:pt idx="6">
                  <c:v>2016</c:v>
                </c:pt>
              </c:numCache>
            </c:numRef>
          </c:xVal>
          <c:yVal>
            <c:numRef>
              <c:f>Sheet2!$D$4:$D$10</c:f>
              <c:numCache>
                <c:formatCode>_("$"* #,##0.00_);_("$"* \(#,##0.00\);_("$"* "-"??_);_(@_)</c:formatCode>
                <c:ptCount val="7"/>
                <c:pt idx="0">
                  <c:v>5.8599999999999985</c:v>
                </c:pt>
                <c:pt idx="1">
                  <c:v>5.68</c:v>
                </c:pt>
                <c:pt idx="2">
                  <c:v>5.54</c:v>
                </c:pt>
                <c:pt idx="3">
                  <c:v>7.6199999999999966</c:v>
                </c:pt>
                <c:pt idx="4">
                  <c:v>6.78</c:v>
                </c:pt>
                <c:pt idx="5">
                  <c:v>6.64</c:v>
                </c:pt>
                <c:pt idx="6">
                  <c:v>7.87</c:v>
                </c:pt>
              </c:numCache>
            </c:numRef>
          </c:yVal>
          <c:smooth val="0"/>
          <c:extLst>
            <c:ext xmlns:c16="http://schemas.microsoft.com/office/drawing/2014/chart" uri="{C3380CC4-5D6E-409C-BE32-E72D297353CC}">
              <c16:uniqueId val="{00000000-5D75-0946-8D97-44F26F837D2E}"/>
            </c:ext>
          </c:extLst>
        </c:ser>
        <c:dLbls>
          <c:showLegendKey val="0"/>
          <c:showVal val="1"/>
          <c:showCatName val="0"/>
          <c:showSerName val="0"/>
          <c:showPercent val="0"/>
          <c:showBubbleSize val="0"/>
        </c:dLbls>
        <c:axId val="74999680"/>
        <c:axId val="75010048"/>
      </c:scatterChart>
      <c:valAx>
        <c:axId val="7499968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010048"/>
        <c:crosses val="autoZero"/>
        <c:crossBetween val="midCat"/>
      </c:valAx>
      <c:valAx>
        <c:axId val="750100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a:t>Amount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quot;$&quot;* #,##0.00_);_(&quot;$&quot;* \(#,##0.00\);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99968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CA"/>
              <a:t>2017 Cultural Services Operating Budget: Breakdown</a:t>
            </a:r>
            <a:r>
              <a:rPr lang="en-CA" baseline="0"/>
              <a:t> by Service</a:t>
            </a:r>
            <a:endParaRPr lang="en-CA"/>
          </a:p>
        </c:rich>
      </c:tx>
      <c:layout>
        <c:manualLayout>
          <c:xMode val="edge"/>
          <c:yMode val="edge"/>
          <c:x val="0.11500326216338709"/>
          <c:y val="4.3650793650793704E-2"/>
        </c:manualLayout>
      </c:layout>
      <c:overlay val="0"/>
    </c:title>
    <c:autoTitleDeleted val="0"/>
    <c:plotArea>
      <c:layout/>
      <c:pieChart>
        <c:varyColors val="1"/>
        <c:ser>
          <c:idx val="0"/>
          <c:order val="0"/>
          <c:dLbls>
            <c:spPr>
              <a:noFill/>
              <a:ln>
                <a:noFill/>
              </a:ln>
              <a:effectLst/>
            </c:spPr>
            <c:txPr>
              <a:bodyPr/>
              <a:lstStyle/>
              <a:p>
                <a:pPr>
                  <a:defRPr sz="2800"/>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 3'!$A$86:$A$89</c:f>
              <c:strCache>
                <c:ptCount val="4"/>
                <c:pt idx="0">
                  <c:v>Library</c:v>
                </c:pt>
                <c:pt idx="1">
                  <c:v>Museum</c:v>
                </c:pt>
                <c:pt idx="2">
                  <c:v>Art Gallery</c:v>
                </c:pt>
                <c:pt idx="3">
                  <c:v>ACH Administration /Heritage preservation</c:v>
                </c:pt>
              </c:strCache>
            </c:strRef>
          </c:cat>
          <c:val>
            <c:numRef>
              <c:f>'Sheet 3'!$B$86:$B$89</c:f>
              <c:numCache>
                <c:formatCode>#,##0</c:formatCode>
                <c:ptCount val="4"/>
                <c:pt idx="0">
                  <c:v>2689177</c:v>
                </c:pt>
                <c:pt idx="1">
                  <c:v>652754</c:v>
                </c:pt>
                <c:pt idx="2">
                  <c:v>544868</c:v>
                </c:pt>
                <c:pt idx="3">
                  <c:v>669587</c:v>
                </c:pt>
              </c:numCache>
            </c:numRef>
          </c:val>
          <c:extLst>
            <c:ext xmlns:c16="http://schemas.microsoft.com/office/drawing/2014/chart" uri="{C3380CC4-5D6E-409C-BE32-E72D297353CC}">
              <c16:uniqueId val="{00000000-95BD-8646-8AE7-C28E77FB0ED5}"/>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0.62048200331694758"/>
          <c:y val="0.28198568928884193"/>
          <c:w val="0.333977199719108"/>
          <c:h val="0.59852830896137688"/>
        </c:manualLayout>
      </c:layout>
      <c:overlay val="0"/>
    </c:legend>
    <c:plotVisOnly val="1"/>
    <c:dispBlanksAs val="zero"/>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solidFill>
                  <a:schemeClr val="dk1">
                    <a:lumMod val="50000"/>
                    <a:lumOff val="50000"/>
                  </a:schemeClr>
                </a:solidFill>
                <a:latin typeface="+mn-lt"/>
                <a:ea typeface="+mn-ea"/>
                <a:cs typeface="+mn-cs"/>
              </a:defRPr>
            </a:pPr>
            <a:r>
              <a:rPr lang="en-US" dirty="0"/>
              <a:t>Per-Capita expenditure</a:t>
            </a:r>
            <a:r>
              <a:rPr lang="en-US" baseline="0" dirty="0"/>
              <a:t> of all Municipal Cultural Investments in Peterborough</a:t>
            </a:r>
          </a:p>
        </c:rich>
      </c:tx>
      <c:layout>
        <c:manualLayout>
          <c:xMode val="edge"/>
          <c:yMode val="edge"/>
          <c:x val="0.11613311183672621"/>
          <c:y val="2.7902409471911402E-2"/>
        </c:manualLayout>
      </c:layout>
      <c:overlay val="0"/>
      <c:spPr>
        <a:noFill/>
        <a:ln>
          <a:noFill/>
        </a:ln>
        <a:effectLst/>
      </c:spPr>
    </c:title>
    <c:autoTitleDeleted val="0"/>
    <c:plotArea>
      <c:layout/>
      <c:lineChart>
        <c:grouping val="standard"/>
        <c:varyColors val="0"/>
        <c:ser>
          <c:idx val="0"/>
          <c:order val="0"/>
          <c:tx>
            <c:strRef>
              <c:f>Sheet3!$G$2</c:f>
              <c:strCache>
                <c:ptCount val="1"/>
                <c:pt idx="0">
                  <c:v>Per-Capita Spending</c:v>
                </c:pt>
              </c:strCache>
            </c:strRef>
          </c:tx>
          <c:spPr>
            <a:ln w="22225" cap="rnd" cmpd="sng" algn="ctr">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dk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Sheet3!$F$3:$F$13</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Sheet3!$G$3:$G$13</c:f>
              <c:numCache>
                <c:formatCode>"$"#,##0.00_);[Red]\("$"#,##0.00\)</c:formatCode>
                <c:ptCount val="11"/>
                <c:pt idx="0">
                  <c:v>53.89</c:v>
                </c:pt>
                <c:pt idx="1">
                  <c:v>57.17</c:v>
                </c:pt>
                <c:pt idx="2">
                  <c:v>61.01</c:v>
                </c:pt>
                <c:pt idx="3">
                  <c:v>59.82</c:v>
                </c:pt>
                <c:pt idx="4">
                  <c:v>59.220000000000013</c:v>
                </c:pt>
                <c:pt idx="5">
                  <c:v>63.720000000000013</c:v>
                </c:pt>
                <c:pt idx="6">
                  <c:v>64.09</c:v>
                </c:pt>
                <c:pt idx="7">
                  <c:v>70.98</c:v>
                </c:pt>
                <c:pt idx="8">
                  <c:v>88.9</c:v>
                </c:pt>
                <c:pt idx="9">
                  <c:v>133.97</c:v>
                </c:pt>
                <c:pt idx="10">
                  <c:v>126.23</c:v>
                </c:pt>
              </c:numCache>
            </c:numRef>
          </c:val>
          <c:smooth val="0"/>
          <c:extLst>
            <c:ext xmlns:c16="http://schemas.microsoft.com/office/drawing/2014/chart" uri="{C3380CC4-5D6E-409C-BE32-E72D297353CC}">
              <c16:uniqueId val="{00000000-007B-2D4E-9045-93A515CFD77E}"/>
            </c:ext>
          </c:extLst>
        </c:ser>
        <c:dLbls>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73938432"/>
        <c:axId val="73940352"/>
      </c:lineChart>
      <c:catAx>
        <c:axId val="73938432"/>
        <c:scaling>
          <c:orientation val="minMax"/>
        </c:scaling>
        <c:delete val="0"/>
        <c:axPos val="b"/>
        <c:title>
          <c:tx>
            <c:rich>
              <a:bodyPr rot="0" spcFirstLastPara="1" vertOverflow="ellipsis" vert="horz" wrap="square" anchor="ctr" anchorCtr="1"/>
              <a:lstStyle/>
              <a:p>
                <a:pPr>
                  <a:defRPr sz="900" b="0" i="0" u="none" strike="noStrike" kern="1200" cap="all" baseline="0">
                    <a:solidFill>
                      <a:schemeClr val="dk1">
                        <a:lumMod val="65000"/>
                        <a:lumOff val="35000"/>
                      </a:schemeClr>
                    </a:solidFill>
                    <a:latin typeface="+mn-lt"/>
                    <a:ea typeface="+mn-ea"/>
                    <a:cs typeface="+mn-cs"/>
                  </a:defRPr>
                </a:pPr>
                <a:r>
                  <a:rPr lang="en-CA"/>
                  <a:t>year</a:t>
                </a:r>
              </a:p>
            </c:rich>
          </c:tx>
          <c:overlay val="0"/>
          <c:spPr>
            <a:noFill/>
            <a:ln>
              <a:noFill/>
            </a:ln>
            <a:effectLst/>
          </c:sp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US"/>
          </a:p>
        </c:txPr>
        <c:crossAx val="73940352"/>
        <c:crosses val="autoZero"/>
        <c:auto val="1"/>
        <c:lblAlgn val="ctr"/>
        <c:lblOffset val="100"/>
        <c:noMultiLvlLbl val="0"/>
      </c:catAx>
      <c:valAx>
        <c:axId val="73940352"/>
        <c:scaling>
          <c:orientation val="minMax"/>
        </c:scaling>
        <c:delete val="0"/>
        <c:axPos val="l"/>
        <c:title>
          <c:tx>
            <c:rich>
              <a:bodyPr rot="-5400000" spcFirstLastPara="1" vertOverflow="ellipsis" vert="horz" wrap="square" anchor="ctr" anchorCtr="1"/>
              <a:lstStyle/>
              <a:p>
                <a:pPr>
                  <a:defRPr sz="900" b="0" i="0" u="none" strike="noStrike" kern="1200" cap="all" baseline="0">
                    <a:solidFill>
                      <a:schemeClr val="dk1">
                        <a:lumMod val="65000"/>
                        <a:lumOff val="35000"/>
                      </a:schemeClr>
                    </a:solidFill>
                    <a:latin typeface="+mn-lt"/>
                    <a:ea typeface="+mn-ea"/>
                    <a:cs typeface="+mn-cs"/>
                  </a:defRPr>
                </a:pPr>
                <a:r>
                  <a:rPr lang="en-CA"/>
                  <a:t>Per-Capita</a:t>
                </a:r>
                <a:r>
                  <a:rPr lang="en-CA" baseline="0"/>
                  <a:t> Spending</a:t>
                </a:r>
                <a:endParaRPr lang="en-CA"/>
              </a:p>
            </c:rich>
          </c:tx>
          <c:overlay val="0"/>
          <c:spPr>
            <a:noFill/>
            <a:ln>
              <a:noFill/>
            </a:ln>
            <a:effectLst/>
          </c:spPr>
        </c:title>
        <c:numFmt formatCode="&quot;$&quot;#,##0.00_);[Red]\(&quot;$&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US"/>
          </a:p>
        </c:txPr>
        <c:crossAx val="73938432"/>
        <c:crosses val="autoZero"/>
        <c:crossBetween val="between"/>
      </c:valAx>
      <c:spPr>
        <a:gradFill>
          <a:gsLst>
            <a:gs pos="100000">
              <a:schemeClr val="lt1">
                <a:lumMod val="95000"/>
              </a:schemeClr>
            </a:gs>
            <a:gs pos="0">
              <a:schemeClr val="lt1"/>
            </a:gs>
          </a:gsLst>
          <a:lin ang="5400000" scaled="0"/>
        </a:grad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a:t>Total Community Grant Expenditure on ACH </a:t>
            </a:r>
          </a:p>
        </c:rich>
      </c:tx>
      <c:overlay val="0"/>
      <c:spPr>
        <a:noFill/>
        <a:ln>
          <a:noFill/>
        </a:ln>
        <a:effectLst/>
      </c:spPr>
    </c:title>
    <c:autoTitleDeleted val="0"/>
    <c:plotArea>
      <c:layout/>
      <c:barChart>
        <c:barDir val="col"/>
        <c:grouping val="clustered"/>
        <c:varyColors val="0"/>
        <c:ser>
          <c:idx val="0"/>
          <c:order val="0"/>
          <c:tx>
            <c:strRef>
              <c:f>Sheet1!$I$2</c:f>
              <c:strCache>
                <c:ptCount val="1"/>
                <c:pt idx="0">
                  <c:v>Total Grant Expenditure </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1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Sheet1!$G$3:$G$13</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Sheet1!$I$3:$I$13</c:f>
              <c:numCache>
                <c:formatCode>"$"#,##0_);[Red]\("$"#,##0\)</c:formatCode>
                <c:ptCount val="11"/>
                <c:pt idx="0">
                  <c:v>348650</c:v>
                </c:pt>
                <c:pt idx="1">
                  <c:v>376500</c:v>
                </c:pt>
                <c:pt idx="2">
                  <c:v>425000</c:v>
                </c:pt>
                <c:pt idx="3">
                  <c:v>433000</c:v>
                </c:pt>
                <c:pt idx="4">
                  <c:v>473450</c:v>
                </c:pt>
                <c:pt idx="5">
                  <c:v>474200</c:v>
                </c:pt>
                <c:pt idx="6">
                  <c:v>524720</c:v>
                </c:pt>
                <c:pt idx="7">
                  <c:v>554850</c:v>
                </c:pt>
                <c:pt idx="8">
                  <c:v>609339</c:v>
                </c:pt>
                <c:pt idx="9">
                  <c:v>630571</c:v>
                </c:pt>
                <c:pt idx="10">
                  <c:v>690512</c:v>
                </c:pt>
              </c:numCache>
            </c:numRef>
          </c:val>
          <c:extLst>
            <c:ext xmlns:c16="http://schemas.microsoft.com/office/drawing/2014/chart" uri="{C3380CC4-5D6E-409C-BE32-E72D297353CC}">
              <c16:uniqueId val="{00000000-62B6-424A-8250-570761618B85}"/>
            </c:ext>
          </c:extLst>
        </c:ser>
        <c:dLbls>
          <c:showLegendKey val="0"/>
          <c:showVal val="1"/>
          <c:showCatName val="0"/>
          <c:showSerName val="0"/>
          <c:showPercent val="0"/>
          <c:showBubbleSize val="0"/>
        </c:dLbls>
        <c:gapWidth val="444"/>
        <c:overlap val="-90"/>
        <c:axId val="74087040"/>
        <c:axId val="74093312"/>
      </c:barChart>
      <c:catAx>
        <c:axId val="74087040"/>
        <c:scaling>
          <c:orientation val="minMax"/>
        </c:scaling>
        <c:delete val="0"/>
        <c:axPos val="b"/>
        <c:majorGridlines>
          <c:spPr>
            <a:ln w="9525" cap="flat" cmpd="sng" algn="ctr">
              <a:solidFill>
                <a:schemeClr val="tx1">
                  <a:lumMod val="15000"/>
                  <a:lumOff val="85000"/>
                </a:schemeClr>
              </a:solidFill>
              <a:round/>
            </a:ln>
            <a:effectLst/>
          </c:spPr>
        </c:majorGridlines>
        <c:title>
          <c:tx>
            <c:rich>
              <a:bodyPr/>
              <a:lstStyle/>
              <a:p>
                <a:pPr>
                  <a:defRPr/>
                </a:pPr>
                <a:r>
                  <a:rPr lang="en-CA"/>
                  <a:t>Year</a:t>
                </a:r>
              </a:p>
            </c:rich>
          </c:tx>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74093312"/>
        <c:crosses val="autoZero"/>
        <c:auto val="1"/>
        <c:lblAlgn val="ctr"/>
        <c:lblOffset val="100"/>
        <c:noMultiLvlLbl val="0"/>
      </c:catAx>
      <c:valAx>
        <c:axId val="74093312"/>
        <c:scaling>
          <c:orientation val="minMax"/>
        </c:scaling>
        <c:delete val="1"/>
        <c:axPos val="l"/>
        <c:title>
          <c:tx>
            <c:rich>
              <a:bodyPr rot="-5400000" vert="horz"/>
              <a:lstStyle/>
              <a:p>
                <a:pPr>
                  <a:defRPr/>
                </a:pPr>
                <a:r>
                  <a:rPr lang="en-CA"/>
                  <a:t>Grant Expenditure</a:t>
                </a:r>
              </a:p>
            </c:rich>
          </c:tx>
          <c:overlay val="0"/>
        </c:title>
        <c:numFmt formatCode="&quot;$&quot;#,##0_);[Red]\(&quot;$&quot;#,##0\)" sourceLinked="1"/>
        <c:majorTickMark val="none"/>
        <c:minorTickMark val="none"/>
        <c:tickLblPos val="none"/>
        <c:crossAx val="74087040"/>
        <c:crosses val="autoZero"/>
        <c:crossBetween val="between"/>
      </c:valAx>
      <c:spPr>
        <a:noFill/>
        <a:ln>
          <a:noFill/>
        </a:ln>
        <a:effectLst/>
      </c:spPr>
    </c:plotArea>
    <c:plotVisOnly val="1"/>
    <c:dispBlanksAs val="gap"/>
    <c:showDLblsOverMax val="0"/>
  </c:chart>
  <c:spPr>
    <a:solidFill>
      <a:schemeClr val="lt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dirty="0"/>
              <a:t>Total invested through our grants</a:t>
            </a:r>
            <a:r>
              <a:rPr lang="en-CA" baseline="0" dirty="0"/>
              <a:t> in the Community: 2017 n=$690,512</a:t>
            </a:r>
            <a:endParaRPr lang="en-CA" dirty="0"/>
          </a:p>
        </c:rich>
      </c:tx>
      <c:layout>
        <c:manualLayout>
          <c:xMode val="edge"/>
          <c:yMode val="edge"/>
          <c:x val="0.12790049292401523"/>
          <c:y val="2.4561415949513082E-2"/>
        </c:manualLayout>
      </c:layout>
      <c:overlay val="0"/>
      <c:spPr>
        <a:noFill/>
        <a:ln>
          <a:noFill/>
        </a:ln>
        <a:effectLst/>
      </c:sp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0-DB1B-A147-A79E-739B37C1A1E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DB1B-A147-A79E-739B37C1A1E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2-DB1B-A147-A79E-739B37C1A1E3}"/>
              </c:ext>
            </c:extLst>
          </c:dPt>
          <c:dLbls>
            <c:dLbl>
              <c:idx val="0"/>
              <c:layout>
                <c:manualLayout>
                  <c:x val="-0.24827206472889668"/>
                  <c:y val="5.1685235298426765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DB1B-A147-A79E-739B37C1A1E3}"/>
                </c:ext>
              </c:extLst>
            </c:dLbl>
            <c:dLbl>
              <c:idx val="1"/>
              <c:layout>
                <c:manualLayout>
                  <c:x val="3.147256406830419E-2"/>
                  <c:y val="8.0106639092555609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B1B-A147-A79E-739B37C1A1E3}"/>
                </c:ext>
              </c:extLst>
            </c:dLbl>
            <c:dLbl>
              <c:idx val="2"/>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1"/>
              <c:showBubbleSize val="0"/>
              <c:extLst>
                <c:ext xmlns:c16="http://schemas.microsoft.com/office/drawing/2014/chart" uri="{C3380CC4-5D6E-409C-BE32-E72D297353CC}">
                  <c16:uniqueId val="{00000002-DB1B-A147-A79E-739B37C1A1E3}"/>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Sheet1!$A$84:$A$86</c:f>
              <c:strCache>
                <c:ptCount val="3"/>
                <c:pt idx="0">
                  <c:v>Total Project Grant:</c:v>
                </c:pt>
                <c:pt idx="1">
                  <c:v>Total Investment Grant: </c:v>
                </c:pt>
                <c:pt idx="2">
                  <c:v>Total Service Grant:</c:v>
                </c:pt>
              </c:strCache>
            </c:strRef>
          </c:cat>
          <c:val>
            <c:numRef>
              <c:f>Sheet1!$B$84:$B$86</c:f>
              <c:numCache>
                <c:formatCode>"$"#,##0_);[Red]\("$"#,##0\)</c:formatCode>
                <c:ptCount val="3"/>
                <c:pt idx="0">
                  <c:v>6750</c:v>
                </c:pt>
                <c:pt idx="1">
                  <c:v>122000</c:v>
                </c:pt>
                <c:pt idx="2">
                  <c:v>561762</c:v>
                </c:pt>
              </c:numCache>
            </c:numRef>
          </c:val>
          <c:extLst>
            <c:ext xmlns:c16="http://schemas.microsoft.com/office/drawing/2014/chart" uri="{C3380CC4-5D6E-409C-BE32-E72D297353CC}">
              <c16:uniqueId val="{00000003-DB1B-A147-A79E-739B37C1A1E3}"/>
            </c:ext>
          </c:extLst>
        </c:ser>
        <c:dLbls>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aseline="0"/>
              <a:t>Project, Investment and Service Grants P</a:t>
            </a:r>
            <a:r>
              <a:rPr lang="en-US" sz="1800" b="0" i="0" u="none" strike="noStrike" baseline="0">
                <a:effectLst/>
              </a:rPr>
              <a:t>er-Capita Expenditure </a:t>
            </a:r>
            <a:r>
              <a:rPr lang="en-US" sz="1800"/>
              <a:t> </a:t>
            </a:r>
          </a:p>
        </c:rich>
      </c:tx>
      <c:overlay val="0"/>
      <c:spPr>
        <a:noFill/>
        <a:ln>
          <a:noFill/>
        </a:ln>
        <a:effectLst/>
      </c:spPr>
    </c:title>
    <c:autoTitleDeleted val="0"/>
    <c:plotArea>
      <c:layout/>
      <c:scatterChart>
        <c:scatterStyle val="lineMarker"/>
        <c:varyColors val="0"/>
        <c:ser>
          <c:idx val="0"/>
          <c:order val="0"/>
          <c:tx>
            <c:strRef>
              <c:f>Sheet1!$H$2</c:f>
              <c:strCache>
                <c:ptCount val="1"/>
                <c:pt idx="0">
                  <c:v>Per-Capita Expenditure </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Sheet1!$G$3:$G$13</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xVal>
          <c:yVal>
            <c:numRef>
              <c:f>Sheet1!$H$3:$H$13</c:f>
              <c:numCache>
                <c:formatCode>"$"#,##0.00_);[Red]\("$"#,##0.00\)</c:formatCode>
                <c:ptCount val="11"/>
                <c:pt idx="0">
                  <c:v>4.6499999999999995</c:v>
                </c:pt>
                <c:pt idx="1">
                  <c:v>5.03</c:v>
                </c:pt>
                <c:pt idx="2">
                  <c:v>5.67</c:v>
                </c:pt>
                <c:pt idx="3">
                  <c:v>5.78</c:v>
                </c:pt>
                <c:pt idx="4">
                  <c:v>6.01</c:v>
                </c:pt>
                <c:pt idx="5">
                  <c:v>6.02</c:v>
                </c:pt>
                <c:pt idx="6">
                  <c:v>6.6599999999999975</c:v>
                </c:pt>
                <c:pt idx="7">
                  <c:v>7.04</c:v>
                </c:pt>
                <c:pt idx="8">
                  <c:v>7.73</c:v>
                </c:pt>
                <c:pt idx="9">
                  <c:v>7.78</c:v>
                </c:pt>
                <c:pt idx="10">
                  <c:v>8.52</c:v>
                </c:pt>
              </c:numCache>
            </c:numRef>
          </c:yVal>
          <c:smooth val="0"/>
          <c:extLst>
            <c:ext xmlns:c16="http://schemas.microsoft.com/office/drawing/2014/chart" uri="{C3380CC4-5D6E-409C-BE32-E72D297353CC}">
              <c16:uniqueId val="{00000000-EEF2-3E44-B20F-493CA6F982EA}"/>
            </c:ext>
          </c:extLst>
        </c:ser>
        <c:dLbls>
          <c:showLegendKey val="0"/>
          <c:showVal val="1"/>
          <c:showCatName val="0"/>
          <c:showSerName val="0"/>
          <c:showPercent val="0"/>
          <c:showBubbleSize val="0"/>
        </c:dLbls>
        <c:axId val="74053120"/>
        <c:axId val="74055040"/>
      </c:scatterChart>
      <c:valAx>
        <c:axId val="74053120"/>
        <c:scaling>
          <c:orientation val="minMax"/>
          <c:max val="2017"/>
          <c:min val="2007"/>
        </c:scaling>
        <c:delete val="0"/>
        <c:axPos val="b"/>
        <c:majorGridlines>
          <c:spPr>
            <a:ln w="9525" cap="flat" cmpd="sng" algn="ctr">
              <a:solidFill>
                <a:schemeClr val="tx1">
                  <a:lumMod val="15000"/>
                  <a:lumOff val="85000"/>
                </a:schemeClr>
              </a:solidFill>
              <a:round/>
            </a:ln>
            <a:effectLst/>
          </c:spPr>
        </c:majorGridlines>
        <c:title>
          <c:tx>
            <c:rich>
              <a:bodyPr/>
              <a:lstStyle/>
              <a:p>
                <a:pPr>
                  <a:defRPr/>
                </a:pPr>
                <a:r>
                  <a:rPr lang="en-CA"/>
                  <a:t>Year</a:t>
                </a:r>
              </a:p>
            </c:rich>
          </c:tx>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055040"/>
        <c:crosses val="autoZero"/>
        <c:crossBetween val="midCat"/>
        <c:majorUnit val="1"/>
      </c:valAx>
      <c:valAx>
        <c:axId val="740550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CA"/>
                  <a:t>Per-Capita Expenditure</a:t>
                </a:r>
              </a:p>
            </c:rich>
          </c:tx>
          <c:overlay val="0"/>
        </c:title>
        <c:numFmt formatCode="&quot;$&quot;#,##0.00_);[Red]\(&quot;$&quot;#,##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05312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a:t>Combined Community Service Grants</a:t>
            </a:r>
          </a:p>
        </c:rich>
      </c:tx>
      <c:overlay val="0"/>
      <c:spPr>
        <a:noFill/>
        <a:ln>
          <a:noFill/>
        </a:ln>
        <a:effectLst/>
      </c:spPr>
    </c:title>
    <c:autoTitleDeleted val="0"/>
    <c:plotArea>
      <c:layout/>
      <c:barChart>
        <c:barDir val="col"/>
        <c:grouping val="clustered"/>
        <c:varyColors val="0"/>
        <c:ser>
          <c:idx val="0"/>
          <c:order val="0"/>
          <c:tx>
            <c:strRef>
              <c:f>Sheet8!$B$2</c:f>
              <c:strCache>
                <c:ptCount val="1"/>
                <c:pt idx="0">
                  <c:v>Total Municipal Investment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Sheet8!$A$3:$A$9</c:f>
              <c:numCache>
                <c:formatCode>General</c:formatCode>
                <c:ptCount val="7"/>
                <c:pt idx="0">
                  <c:v>2010</c:v>
                </c:pt>
                <c:pt idx="1">
                  <c:v>2011</c:v>
                </c:pt>
                <c:pt idx="2">
                  <c:v>2012</c:v>
                </c:pt>
                <c:pt idx="3">
                  <c:v>2013</c:v>
                </c:pt>
                <c:pt idx="4">
                  <c:v>2014</c:v>
                </c:pt>
                <c:pt idx="5">
                  <c:v>2015</c:v>
                </c:pt>
                <c:pt idx="6">
                  <c:v>2016</c:v>
                </c:pt>
              </c:numCache>
            </c:numRef>
          </c:cat>
          <c:val>
            <c:numRef>
              <c:f>Sheet8!$B$3:$B$9</c:f>
              <c:numCache>
                <c:formatCode>_("$"* #,##0_);_("$"* \(#,##0\);_("$"* "-"??_);_(@_)</c:formatCode>
                <c:ptCount val="7"/>
                <c:pt idx="0">
                  <c:v>335000</c:v>
                </c:pt>
                <c:pt idx="1">
                  <c:v>376000</c:v>
                </c:pt>
                <c:pt idx="2">
                  <c:v>376000</c:v>
                </c:pt>
                <c:pt idx="3">
                  <c:v>432270</c:v>
                </c:pt>
                <c:pt idx="4">
                  <c:v>440800</c:v>
                </c:pt>
                <c:pt idx="5">
                  <c:v>493239</c:v>
                </c:pt>
                <c:pt idx="6">
                  <c:v>530171</c:v>
                </c:pt>
              </c:numCache>
            </c:numRef>
          </c:val>
          <c:extLst>
            <c:ext xmlns:c16="http://schemas.microsoft.com/office/drawing/2014/chart" uri="{C3380CC4-5D6E-409C-BE32-E72D297353CC}">
              <c16:uniqueId val="{00000000-A612-8B46-B268-5EE86FCA28ED}"/>
            </c:ext>
          </c:extLst>
        </c:ser>
        <c:ser>
          <c:idx val="1"/>
          <c:order val="1"/>
          <c:tx>
            <c:strRef>
              <c:f>Sheet8!$C$2</c:f>
              <c:strCache>
                <c:ptCount val="1"/>
                <c:pt idx="0">
                  <c:v>Additional Leaveraged Funds </c:v>
                </c:pt>
              </c:strCache>
            </c:strRef>
          </c:tx>
          <c:spPr>
            <a:solidFill>
              <a:schemeClr val="accent2"/>
            </a:solidFill>
            <a:ln>
              <a:noFill/>
            </a:ln>
            <a:effectLst/>
          </c:spPr>
          <c:invertIfNegative val="0"/>
          <c:dLbls>
            <c:dLbl>
              <c:idx val="1"/>
              <c:layout>
                <c:manualLayout>
                  <c:x val="-2.136752136752137E-3"/>
                  <c:y val="-5.411673753382303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612-8B46-B268-5EE86FCA28ED}"/>
                </c:ext>
              </c:extLst>
            </c:dLbl>
            <c:dLbl>
              <c:idx val="6"/>
              <c:layout>
                <c:manualLayout>
                  <c:x val="-6.4102564102564152E-3"/>
                  <c:y val="-4.638577502899112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612-8B46-B268-5EE86FCA28E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Sheet8!$A$3:$A$9</c:f>
              <c:numCache>
                <c:formatCode>General</c:formatCode>
                <c:ptCount val="7"/>
                <c:pt idx="0">
                  <c:v>2010</c:v>
                </c:pt>
                <c:pt idx="1">
                  <c:v>2011</c:v>
                </c:pt>
                <c:pt idx="2">
                  <c:v>2012</c:v>
                </c:pt>
                <c:pt idx="3">
                  <c:v>2013</c:v>
                </c:pt>
                <c:pt idx="4">
                  <c:v>2014</c:v>
                </c:pt>
                <c:pt idx="5">
                  <c:v>2015</c:v>
                </c:pt>
                <c:pt idx="6">
                  <c:v>2016</c:v>
                </c:pt>
              </c:numCache>
            </c:numRef>
          </c:cat>
          <c:val>
            <c:numRef>
              <c:f>Sheet8!$C$3:$C$9</c:f>
              <c:numCache>
                <c:formatCode>_("$"* #,##0.00_);_("$"* \(#,##0.00\);_("$"* "-"??_);_(@_)</c:formatCode>
                <c:ptCount val="7"/>
                <c:pt idx="0">
                  <c:v>1961896</c:v>
                </c:pt>
                <c:pt idx="1">
                  <c:v>2136759</c:v>
                </c:pt>
                <c:pt idx="2">
                  <c:v>2084218.27</c:v>
                </c:pt>
                <c:pt idx="3">
                  <c:v>2446713.5</c:v>
                </c:pt>
                <c:pt idx="4">
                  <c:v>2115066</c:v>
                </c:pt>
                <c:pt idx="5">
                  <c:v>2705608</c:v>
                </c:pt>
                <c:pt idx="6">
                  <c:v>2745928</c:v>
                </c:pt>
              </c:numCache>
            </c:numRef>
          </c:val>
          <c:extLst>
            <c:ext xmlns:c16="http://schemas.microsoft.com/office/drawing/2014/chart" uri="{C3380CC4-5D6E-409C-BE32-E72D297353CC}">
              <c16:uniqueId val="{00000003-A612-8B46-B268-5EE86FCA28ED}"/>
            </c:ext>
          </c:extLst>
        </c:ser>
        <c:dLbls>
          <c:showLegendKey val="0"/>
          <c:showVal val="1"/>
          <c:showCatName val="0"/>
          <c:showSerName val="0"/>
          <c:showPercent val="0"/>
          <c:showBubbleSize val="0"/>
        </c:dLbls>
        <c:gapWidth val="219"/>
        <c:overlap val="-27"/>
        <c:axId val="74589696"/>
        <c:axId val="74591616"/>
      </c:barChart>
      <c:catAx>
        <c:axId val="7458969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a:t>Year</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591616"/>
        <c:crosses val="autoZero"/>
        <c:auto val="1"/>
        <c:lblAlgn val="ctr"/>
        <c:lblOffset val="100"/>
        <c:noMultiLvlLbl val="0"/>
      </c:catAx>
      <c:valAx>
        <c:axId val="74591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a:t>Amount</a:t>
                </a:r>
                <a:endParaRPr lang="en-CA" baseline="0"/>
              </a:p>
            </c:rich>
          </c:tx>
          <c:overlay val="0"/>
          <c:spPr>
            <a:noFill/>
            <a:ln>
              <a:noFill/>
            </a:ln>
            <a:effectLst/>
          </c:spPr>
        </c:title>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5896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baseline="0" dirty="0"/>
              <a:t>One municipal dollar is equal to:</a:t>
            </a:r>
            <a:r>
              <a:rPr lang="en-CA" dirty="0"/>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Sheet8!$D$2</c:f>
              <c:strCache>
                <c:ptCount val="1"/>
                <c:pt idx="0">
                  <c:v>One Invested Muncipal Dollar Equals </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Sheet8!$A$3:$A$9</c:f>
              <c:numCache>
                <c:formatCode>General</c:formatCode>
                <c:ptCount val="7"/>
                <c:pt idx="0">
                  <c:v>2010</c:v>
                </c:pt>
                <c:pt idx="1">
                  <c:v>2011</c:v>
                </c:pt>
                <c:pt idx="2">
                  <c:v>2012</c:v>
                </c:pt>
                <c:pt idx="3">
                  <c:v>2013</c:v>
                </c:pt>
                <c:pt idx="4">
                  <c:v>2014</c:v>
                </c:pt>
                <c:pt idx="5">
                  <c:v>2015</c:v>
                </c:pt>
                <c:pt idx="6">
                  <c:v>2016</c:v>
                </c:pt>
              </c:numCache>
            </c:numRef>
          </c:xVal>
          <c:yVal>
            <c:numRef>
              <c:f>Sheet8!$D$3:$D$9</c:f>
              <c:numCache>
                <c:formatCode>_("$"* #,##0.00_);_("$"* \(#,##0.00\);_("$"* "-"??_);_(@_)</c:formatCode>
                <c:ptCount val="7"/>
                <c:pt idx="0">
                  <c:v>5.85</c:v>
                </c:pt>
                <c:pt idx="1">
                  <c:v>5.68</c:v>
                </c:pt>
                <c:pt idx="2">
                  <c:v>5.54</c:v>
                </c:pt>
                <c:pt idx="3">
                  <c:v>5.6599999999999975</c:v>
                </c:pt>
                <c:pt idx="4">
                  <c:v>4.8</c:v>
                </c:pt>
                <c:pt idx="5">
                  <c:v>5.49</c:v>
                </c:pt>
                <c:pt idx="6">
                  <c:v>5.18</c:v>
                </c:pt>
              </c:numCache>
            </c:numRef>
          </c:yVal>
          <c:smooth val="0"/>
          <c:extLst>
            <c:ext xmlns:c16="http://schemas.microsoft.com/office/drawing/2014/chart" uri="{C3380CC4-5D6E-409C-BE32-E72D297353CC}">
              <c16:uniqueId val="{00000000-B4BD-AE4F-904A-C51917E866AF}"/>
            </c:ext>
          </c:extLst>
        </c:ser>
        <c:dLbls>
          <c:showLegendKey val="0"/>
          <c:showVal val="1"/>
          <c:showCatName val="0"/>
          <c:showSerName val="0"/>
          <c:showPercent val="0"/>
          <c:showBubbleSize val="0"/>
        </c:dLbls>
        <c:axId val="74641408"/>
        <c:axId val="74643328"/>
      </c:scatterChart>
      <c:valAx>
        <c:axId val="7464140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643328"/>
        <c:crosses val="autoZero"/>
        <c:crossBetween val="midCat"/>
      </c:valAx>
      <c:valAx>
        <c:axId val="746433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a:t>Dollar Amount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quot;$&quot;* #,##0.00_);_(&quot;$&quot;* \(#,##0.00\);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64140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Per-Capita investment</a:t>
            </a:r>
            <a:r>
              <a:rPr lang="en-US" baseline="0"/>
              <a:t> for Service Grants in Peterborough</a:t>
            </a:r>
            <a:r>
              <a:rPr lang="en-US"/>
              <a:t> </a:t>
            </a:r>
          </a:p>
        </c:rich>
      </c:tx>
      <c:layout>
        <c:manualLayout>
          <c:xMode val="edge"/>
          <c:yMode val="edge"/>
          <c:x val="0.20217447263935315"/>
          <c:y val="3.7094275279115879E-2"/>
        </c:manualLayout>
      </c:layout>
      <c:overlay val="0"/>
      <c:spPr>
        <a:noFill/>
        <a:ln>
          <a:noFill/>
        </a:ln>
        <a:effectLst/>
      </c:spPr>
    </c:title>
    <c:autoTitleDeleted val="0"/>
    <c:plotArea>
      <c:layout/>
      <c:scatterChart>
        <c:scatterStyle val="lineMarker"/>
        <c:varyColors val="0"/>
        <c:ser>
          <c:idx val="0"/>
          <c:order val="0"/>
          <c:tx>
            <c:strRef>
              <c:f>Sheet4!$G$3</c:f>
              <c:strCache>
                <c:ptCount val="1"/>
                <c:pt idx="0">
                  <c:v>Per-Capita Expenditure </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1.4330498660060231E-2"/>
                  <c:y val="5.56722436811539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C51-6C4D-B44D-61222296152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Sheet4!$F$4:$F$14</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xVal>
          <c:yVal>
            <c:numRef>
              <c:f>Sheet4!$G$4:$G$14</c:f>
              <c:numCache>
                <c:formatCode>"$"#,##0.00;[Red]\-"$"#,##0.00</c:formatCode>
                <c:ptCount val="11"/>
                <c:pt idx="0">
                  <c:v>3.4699999999999998</c:v>
                </c:pt>
                <c:pt idx="1">
                  <c:v>3.74</c:v>
                </c:pt>
                <c:pt idx="2">
                  <c:v>4.33</c:v>
                </c:pt>
                <c:pt idx="3">
                  <c:v>4.4700000000000024</c:v>
                </c:pt>
                <c:pt idx="4">
                  <c:v>4.7699999999999996</c:v>
                </c:pt>
                <c:pt idx="5">
                  <c:v>4.7699999999999996</c:v>
                </c:pt>
                <c:pt idx="6">
                  <c:v>5.49</c:v>
                </c:pt>
                <c:pt idx="7">
                  <c:v>5.6</c:v>
                </c:pt>
                <c:pt idx="8">
                  <c:v>6.26</c:v>
                </c:pt>
                <c:pt idx="9">
                  <c:v>6.54</c:v>
                </c:pt>
                <c:pt idx="10">
                  <c:v>6.9300000000000024</c:v>
                </c:pt>
              </c:numCache>
            </c:numRef>
          </c:yVal>
          <c:smooth val="0"/>
          <c:extLst>
            <c:ext xmlns:c16="http://schemas.microsoft.com/office/drawing/2014/chart" uri="{C3380CC4-5D6E-409C-BE32-E72D297353CC}">
              <c16:uniqueId val="{00000001-2C51-6C4D-B44D-612222961520}"/>
            </c:ext>
          </c:extLst>
        </c:ser>
        <c:dLbls>
          <c:showLegendKey val="0"/>
          <c:showVal val="1"/>
          <c:showCatName val="0"/>
          <c:showSerName val="0"/>
          <c:showPercent val="0"/>
          <c:showBubbleSize val="0"/>
        </c:dLbls>
        <c:axId val="74483584"/>
        <c:axId val="74510336"/>
      </c:scatterChart>
      <c:valAx>
        <c:axId val="74483584"/>
        <c:scaling>
          <c:orientation val="minMax"/>
          <c:max val="2017"/>
          <c:min val="2007"/>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a:t>Year</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510336"/>
        <c:crosses val="autoZero"/>
        <c:crossBetween val="midCat"/>
      </c:valAx>
      <c:valAx>
        <c:axId val="745103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a:t>Per-Capita</a:t>
                </a:r>
                <a:r>
                  <a:rPr lang="en-CA" baseline="0"/>
                  <a:t> Investmenr </a:t>
                </a:r>
                <a:endParaRPr lang="en-CA"/>
              </a:p>
            </c:rich>
          </c:tx>
          <c:overlay val="0"/>
          <c:spPr>
            <a:noFill/>
            <a:ln>
              <a:noFill/>
            </a:ln>
            <a:effectLst/>
          </c:spPr>
        </c:title>
        <c:numFmt formatCode="&quot;$&quot;#,##0.00;[Red]\-&quot;$&quot;#,##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483584"/>
        <c:crosses val="autoZero"/>
        <c:crossBetween val="midCat"/>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06048A16-0640-0748-B3E4-D5DB8B09C9EC}" type="datetimeFigureOut">
              <a:rPr lang="en-US" smtClean="0"/>
              <a:t>10/16/18</a:t>
            </a:fld>
            <a:endParaRPr lang="en-US"/>
          </a:p>
        </p:txBody>
      </p:sp>
      <p:sp>
        <p:nvSpPr>
          <p:cNvPr id="4" name="Slide Image Placeholder 3"/>
          <p:cNvSpPr>
            <a:spLocks noGrp="1" noRot="1" noChangeAspect="1"/>
          </p:cNvSpPr>
          <p:nvPr>
            <p:ph type="sldImg" idx="2"/>
          </p:nvPr>
        </p:nvSpPr>
        <p:spPr>
          <a:xfrm>
            <a:off x="869950" y="1257300"/>
            <a:ext cx="6032500"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03B1CCFE-7F60-CF42-A92D-B544E4F7F719}" type="slidenum">
              <a:rPr lang="en-US" smtClean="0"/>
              <a:t>‹#›</a:t>
            </a:fld>
            <a:endParaRPr lang="en-US"/>
          </a:p>
        </p:txBody>
      </p:sp>
    </p:spTree>
    <p:extLst>
      <p:ext uri="{BB962C8B-B14F-4D97-AF65-F5344CB8AC3E}">
        <p14:creationId xmlns:p14="http://schemas.microsoft.com/office/powerpoint/2010/main" val="948670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B1CCFE-7F60-CF42-A92D-B544E4F7F719}" type="slidenum">
              <a:rPr lang="en-US" smtClean="0"/>
              <a:t>14</a:t>
            </a:fld>
            <a:endParaRPr lang="en-US"/>
          </a:p>
        </p:txBody>
      </p:sp>
    </p:spTree>
    <p:extLst>
      <p:ext uri="{BB962C8B-B14F-4D97-AF65-F5344CB8AC3E}">
        <p14:creationId xmlns:p14="http://schemas.microsoft.com/office/powerpoint/2010/main" val="1496496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B1CCFE-7F60-CF42-A92D-B544E4F7F719}" type="slidenum">
              <a:rPr lang="en-US" smtClean="0"/>
              <a:t>20</a:t>
            </a:fld>
            <a:endParaRPr lang="en-US"/>
          </a:p>
        </p:txBody>
      </p:sp>
    </p:spTree>
    <p:extLst>
      <p:ext uri="{BB962C8B-B14F-4D97-AF65-F5344CB8AC3E}">
        <p14:creationId xmlns:p14="http://schemas.microsoft.com/office/powerpoint/2010/main" val="197383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B1CCFE-7F60-CF42-A92D-B544E4F7F719}" type="slidenum">
              <a:rPr lang="en-US" smtClean="0"/>
              <a:t>26</a:t>
            </a:fld>
            <a:endParaRPr lang="en-US"/>
          </a:p>
        </p:txBody>
      </p:sp>
    </p:spTree>
    <p:extLst>
      <p:ext uri="{BB962C8B-B14F-4D97-AF65-F5344CB8AC3E}">
        <p14:creationId xmlns:p14="http://schemas.microsoft.com/office/powerpoint/2010/main" val="1237079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226080"/>
            <a:ext cx="9071640" cy="946440"/>
          </a:xfrm>
          <a:prstGeom prst="rect">
            <a:avLst/>
          </a:prstGeom>
        </p:spPr>
        <p:txBody>
          <a:bodyPr lIns="0" tIns="0" rIns="0" bIns="0" anchor="ctr"/>
          <a:lstStyle/>
          <a:p>
            <a:pPr algn="ctr"/>
            <a:endParaRPr lang="en-US" sz="4400" b="0" strike="noStrike" spc="-1">
              <a:latin typeface="Arial"/>
            </a:endParaRPr>
          </a:p>
        </p:txBody>
      </p:sp>
      <p:sp>
        <p:nvSpPr>
          <p:cNvPr id="27" name="PlaceHolder 2"/>
          <p:cNvSpPr>
            <a:spLocks noGrp="1"/>
          </p:cNvSpPr>
          <p:nvPr>
            <p:ph type="body"/>
          </p:nvPr>
        </p:nvSpPr>
        <p:spPr>
          <a:xfrm>
            <a:off x="504000" y="1326600"/>
            <a:ext cx="9071640" cy="1568160"/>
          </a:xfrm>
          <a:prstGeom prst="rect">
            <a:avLst/>
          </a:prstGeom>
        </p:spPr>
        <p:txBody>
          <a:bodyPr lIns="0" tIns="0" rIns="0" bIns="0">
            <a:normAutofit/>
          </a:bodyPr>
          <a:lstStyle/>
          <a:p>
            <a:endParaRPr lang="en-US" sz="3200" b="0" strike="noStrike" spc="-1">
              <a:latin typeface="Arial"/>
            </a:endParaRPr>
          </a:p>
        </p:txBody>
      </p:sp>
      <p:sp>
        <p:nvSpPr>
          <p:cNvPr id="28" name="PlaceHolder 3"/>
          <p:cNvSpPr>
            <a:spLocks noGrp="1"/>
          </p:cNvSpPr>
          <p:nvPr>
            <p:ph type="body"/>
          </p:nvPr>
        </p:nvSpPr>
        <p:spPr>
          <a:xfrm>
            <a:off x="504000" y="3044160"/>
            <a:ext cx="9071640" cy="15681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504000" y="226080"/>
            <a:ext cx="9071640" cy="946440"/>
          </a:xfrm>
          <a:prstGeom prst="rect">
            <a:avLst/>
          </a:prstGeom>
        </p:spPr>
        <p:txBody>
          <a:bodyPr lIns="0" tIns="0" rIns="0" bIns="0" anchor="ctr"/>
          <a:lstStyle/>
          <a:p>
            <a:pPr algn="ctr"/>
            <a:endParaRPr lang="en-US" sz="4400" b="0" strike="noStrike" spc="-1">
              <a:latin typeface="Arial"/>
            </a:endParaRPr>
          </a:p>
        </p:txBody>
      </p:sp>
      <p:sp>
        <p:nvSpPr>
          <p:cNvPr id="30" name="PlaceHolder 2"/>
          <p:cNvSpPr>
            <a:spLocks noGrp="1"/>
          </p:cNvSpPr>
          <p:nvPr>
            <p:ph type="body"/>
          </p:nvPr>
        </p:nvSpPr>
        <p:spPr>
          <a:xfrm>
            <a:off x="504000" y="1326600"/>
            <a:ext cx="4426920" cy="1568160"/>
          </a:xfrm>
          <a:prstGeom prst="rect">
            <a:avLst/>
          </a:prstGeom>
        </p:spPr>
        <p:txBody>
          <a:bodyPr lIns="0" tIns="0" rIns="0" bIns="0">
            <a:normAutofit/>
          </a:bodyPr>
          <a:lstStyle/>
          <a:p>
            <a:endParaRPr lang="en-US" sz="3200" b="0" strike="noStrike" spc="-1">
              <a:latin typeface="Arial"/>
            </a:endParaRPr>
          </a:p>
        </p:txBody>
      </p:sp>
      <p:sp>
        <p:nvSpPr>
          <p:cNvPr id="31" name="PlaceHolder 3"/>
          <p:cNvSpPr>
            <a:spLocks noGrp="1"/>
          </p:cNvSpPr>
          <p:nvPr>
            <p:ph type="body"/>
          </p:nvPr>
        </p:nvSpPr>
        <p:spPr>
          <a:xfrm>
            <a:off x="5152680" y="1326600"/>
            <a:ext cx="4426920" cy="1568160"/>
          </a:xfrm>
          <a:prstGeom prst="rect">
            <a:avLst/>
          </a:prstGeom>
        </p:spPr>
        <p:txBody>
          <a:bodyPr lIns="0" tIns="0" rIns="0" bIns="0">
            <a:normAutofit/>
          </a:bodyPr>
          <a:lstStyle/>
          <a:p>
            <a:endParaRPr lang="en-US" sz="3200" b="0" strike="noStrike" spc="-1">
              <a:latin typeface="Arial"/>
            </a:endParaRPr>
          </a:p>
        </p:txBody>
      </p:sp>
      <p:sp>
        <p:nvSpPr>
          <p:cNvPr id="32" name="PlaceHolder 4"/>
          <p:cNvSpPr>
            <a:spLocks noGrp="1"/>
          </p:cNvSpPr>
          <p:nvPr>
            <p:ph type="body"/>
          </p:nvPr>
        </p:nvSpPr>
        <p:spPr>
          <a:xfrm>
            <a:off x="504000" y="3044160"/>
            <a:ext cx="4426920" cy="1568160"/>
          </a:xfrm>
          <a:prstGeom prst="rect">
            <a:avLst/>
          </a:prstGeom>
        </p:spPr>
        <p:txBody>
          <a:bodyPr lIns="0" tIns="0" rIns="0" bIns="0">
            <a:normAutofit/>
          </a:bodyPr>
          <a:lstStyle/>
          <a:p>
            <a:endParaRPr lang="en-US" sz="3200" b="0" strike="noStrike" spc="-1">
              <a:latin typeface="Arial"/>
            </a:endParaRPr>
          </a:p>
        </p:txBody>
      </p:sp>
      <p:sp>
        <p:nvSpPr>
          <p:cNvPr id="33" name="PlaceHolder 5"/>
          <p:cNvSpPr>
            <a:spLocks noGrp="1"/>
          </p:cNvSpPr>
          <p:nvPr>
            <p:ph type="body"/>
          </p:nvPr>
        </p:nvSpPr>
        <p:spPr>
          <a:xfrm>
            <a:off x="5152680" y="3044160"/>
            <a:ext cx="4426920" cy="15681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04000" y="226080"/>
            <a:ext cx="9071640" cy="946440"/>
          </a:xfrm>
          <a:prstGeom prst="rect">
            <a:avLst/>
          </a:prstGeom>
        </p:spPr>
        <p:txBody>
          <a:bodyPr lIns="0" tIns="0" rIns="0" bIns="0" anchor="ctr"/>
          <a:lstStyle/>
          <a:p>
            <a:pPr algn="ctr"/>
            <a:endParaRPr lang="en-US" sz="4400" b="0" strike="noStrike" spc="-1">
              <a:latin typeface="Arial"/>
            </a:endParaRPr>
          </a:p>
        </p:txBody>
      </p:sp>
      <p:sp>
        <p:nvSpPr>
          <p:cNvPr id="35" name="PlaceHolder 2"/>
          <p:cNvSpPr>
            <a:spLocks noGrp="1"/>
          </p:cNvSpPr>
          <p:nvPr>
            <p:ph type="body"/>
          </p:nvPr>
        </p:nvSpPr>
        <p:spPr>
          <a:xfrm>
            <a:off x="504000" y="1326600"/>
            <a:ext cx="2920680" cy="1568160"/>
          </a:xfrm>
          <a:prstGeom prst="rect">
            <a:avLst/>
          </a:prstGeom>
        </p:spPr>
        <p:txBody>
          <a:bodyPr lIns="0" tIns="0" rIns="0" bIns="0">
            <a:normAutofit/>
          </a:bodyPr>
          <a:lstStyle/>
          <a:p>
            <a:endParaRPr lang="en-US" sz="3200" b="0" strike="noStrike" spc="-1">
              <a:latin typeface="Arial"/>
            </a:endParaRPr>
          </a:p>
        </p:txBody>
      </p:sp>
      <p:sp>
        <p:nvSpPr>
          <p:cNvPr id="36" name="PlaceHolder 3"/>
          <p:cNvSpPr>
            <a:spLocks noGrp="1"/>
          </p:cNvSpPr>
          <p:nvPr>
            <p:ph type="body"/>
          </p:nvPr>
        </p:nvSpPr>
        <p:spPr>
          <a:xfrm>
            <a:off x="3571200" y="1326600"/>
            <a:ext cx="2920680" cy="1568160"/>
          </a:xfrm>
          <a:prstGeom prst="rect">
            <a:avLst/>
          </a:prstGeom>
        </p:spPr>
        <p:txBody>
          <a:bodyPr lIns="0" tIns="0" rIns="0" bIns="0">
            <a:normAutofit/>
          </a:bodyPr>
          <a:lstStyle/>
          <a:p>
            <a:endParaRPr lang="en-US" sz="3200" b="0" strike="noStrike" spc="-1">
              <a:latin typeface="Arial"/>
            </a:endParaRPr>
          </a:p>
        </p:txBody>
      </p:sp>
      <p:sp>
        <p:nvSpPr>
          <p:cNvPr id="37" name="PlaceHolder 4"/>
          <p:cNvSpPr>
            <a:spLocks noGrp="1"/>
          </p:cNvSpPr>
          <p:nvPr>
            <p:ph type="body"/>
          </p:nvPr>
        </p:nvSpPr>
        <p:spPr>
          <a:xfrm>
            <a:off x="6638040" y="1326600"/>
            <a:ext cx="2920680" cy="1568160"/>
          </a:xfrm>
          <a:prstGeom prst="rect">
            <a:avLst/>
          </a:prstGeom>
        </p:spPr>
        <p:txBody>
          <a:bodyPr lIns="0" tIns="0" rIns="0" bIns="0">
            <a:normAutofit/>
          </a:bodyPr>
          <a:lstStyle/>
          <a:p>
            <a:endParaRPr lang="en-US" sz="3200" b="0" strike="noStrike" spc="-1">
              <a:latin typeface="Arial"/>
            </a:endParaRPr>
          </a:p>
        </p:txBody>
      </p:sp>
      <p:sp>
        <p:nvSpPr>
          <p:cNvPr id="38" name="PlaceHolder 5"/>
          <p:cNvSpPr>
            <a:spLocks noGrp="1"/>
          </p:cNvSpPr>
          <p:nvPr>
            <p:ph type="body"/>
          </p:nvPr>
        </p:nvSpPr>
        <p:spPr>
          <a:xfrm>
            <a:off x="504000" y="3044160"/>
            <a:ext cx="2920680" cy="1568160"/>
          </a:xfrm>
          <a:prstGeom prst="rect">
            <a:avLst/>
          </a:prstGeom>
        </p:spPr>
        <p:txBody>
          <a:bodyPr lIns="0" tIns="0" rIns="0" bIns="0">
            <a:normAutofit/>
          </a:bodyPr>
          <a:lstStyle/>
          <a:p>
            <a:endParaRPr lang="en-US" sz="3200" b="0" strike="noStrike" spc="-1">
              <a:latin typeface="Arial"/>
            </a:endParaRPr>
          </a:p>
        </p:txBody>
      </p:sp>
      <p:sp>
        <p:nvSpPr>
          <p:cNvPr id="39" name="PlaceHolder 6"/>
          <p:cNvSpPr>
            <a:spLocks noGrp="1"/>
          </p:cNvSpPr>
          <p:nvPr>
            <p:ph type="body"/>
          </p:nvPr>
        </p:nvSpPr>
        <p:spPr>
          <a:xfrm>
            <a:off x="3571200" y="3044160"/>
            <a:ext cx="2920680" cy="1568160"/>
          </a:xfrm>
          <a:prstGeom prst="rect">
            <a:avLst/>
          </a:prstGeom>
        </p:spPr>
        <p:txBody>
          <a:bodyPr lIns="0" tIns="0" rIns="0" bIns="0">
            <a:normAutofit/>
          </a:bodyPr>
          <a:lstStyle/>
          <a:p>
            <a:endParaRPr lang="en-US" sz="3200" b="0" strike="noStrike" spc="-1">
              <a:latin typeface="Arial"/>
            </a:endParaRPr>
          </a:p>
        </p:txBody>
      </p:sp>
      <p:sp>
        <p:nvSpPr>
          <p:cNvPr id="40" name="PlaceHolder 7"/>
          <p:cNvSpPr>
            <a:spLocks noGrp="1"/>
          </p:cNvSpPr>
          <p:nvPr>
            <p:ph type="body"/>
          </p:nvPr>
        </p:nvSpPr>
        <p:spPr>
          <a:xfrm>
            <a:off x="6638040" y="3044160"/>
            <a:ext cx="2920680" cy="15681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226080"/>
            <a:ext cx="9071640" cy="946440"/>
          </a:xfrm>
          <a:prstGeom prst="rect">
            <a:avLst/>
          </a:prstGeom>
        </p:spPr>
        <p:txBody>
          <a:bodyPr lIns="0" tIns="0" rIns="0" bIns="0" anchor="ctr"/>
          <a:lstStyle/>
          <a:p>
            <a:pPr algn="ctr"/>
            <a:endParaRPr lang="en-US" sz="4400" b="0" strike="noStrike" spc="-1">
              <a:latin typeface="Arial"/>
            </a:endParaRPr>
          </a:p>
        </p:txBody>
      </p:sp>
      <p:sp>
        <p:nvSpPr>
          <p:cNvPr id="6" name="PlaceHolder 2"/>
          <p:cNvSpPr>
            <a:spLocks noGrp="1"/>
          </p:cNvSpPr>
          <p:nvPr>
            <p:ph type="subTitle"/>
          </p:nvPr>
        </p:nvSpPr>
        <p:spPr>
          <a:xfrm>
            <a:off x="504000" y="1326600"/>
            <a:ext cx="9071640" cy="328824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226080"/>
            <a:ext cx="9071640" cy="946440"/>
          </a:xfrm>
          <a:prstGeom prst="rect">
            <a:avLst/>
          </a:prstGeom>
        </p:spPr>
        <p:txBody>
          <a:bodyPr lIns="0" tIns="0" rIns="0" bIns="0" anchor="ctr"/>
          <a:lstStyle/>
          <a:p>
            <a:pPr algn="ctr"/>
            <a:endParaRPr lang="en-US" sz="4400" b="0" strike="noStrike" spc="-1">
              <a:latin typeface="Arial"/>
            </a:endParaRPr>
          </a:p>
        </p:txBody>
      </p:sp>
      <p:sp>
        <p:nvSpPr>
          <p:cNvPr id="8" name="PlaceHolder 2"/>
          <p:cNvSpPr>
            <a:spLocks noGrp="1"/>
          </p:cNvSpPr>
          <p:nvPr>
            <p:ph type="body"/>
          </p:nvPr>
        </p:nvSpPr>
        <p:spPr>
          <a:xfrm>
            <a:off x="504000" y="1326600"/>
            <a:ext cx="9071640" cy="32882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226080"/>
            <a:ext cx="9071640" cy="946440"/>
          </a:xfrm>
          <a:prstGeom prst="rect">
            <a:avLst/>
          </a:prstGeom>
        </p:spPr>
        <p:txBody>
          <a:bodyPr lIns="0" tIns="0" rIns="0" bIns="0" anchor="ctr"/>
          <a:lstStyle/>
          <a:p>
            <a:pPr algn="ctr"/>
            <a:endParaRPr lang="en-US" sz="4400" b="0" strike="noStrike" spc="-1">
              <a:latin typeface="Arial"/>
            </a:endParaRPr>
          </a:p>
        </p:txBody>
      </p:sp>
      <p:sp>
        <p:nvSpPr>
          <p:cNvPr id="10" name="PlaceHolder 2"/>
          <p:cNvSpPr>
            <a:spLocks noGrp="1"/>
          </p:cNvSpPr>
          <p:nvPr>
            <p:ph type="body"/>
          </p:nvPr>
        </p:nvSpPr>
        <p:spPr>
          <a:xfrm>
            <a:off x="504000" y="1326600"/>
            <a:ext cx="4426920" cy="3288240"/>
          </a:xfrm>
          <a:prstGeom prst="rect">
            <a:avLst/>
          </a:prstGeom>
        </p:spPr>
        <p:txBody>
          <a:bodyPr lIns="0" tIns="0" rIns="0" bIns="0">
            <a:normAutofit/>
          </a:bodyPr>
          <a:lstStyle/>
          <a:p>
            <a:endParaRPr lang="en-US" sz="3200" b="0" strike="noStrike" spc="-1">
              <a:latin typeface="Arial"/>
            </a:endParaRPr>
          </a:p>
        </p:txBody>
      </p:sp>
      <p:sp>
        <p:nvSpPr>
          <p:cNvPr id="11" name="PlaceHolder 3"/>
          <p:cNvSpPr>
            <a:spLocks noGrp="1"/>
          </p:cNvSpPr>
          <p:nvPr>
            <p:ph type="body"/>
          </p:nvPr>
        </p:nvSpPr>
        <p:spPr>
          <a:xfrm>
            <a:off x="5152680" y="1326600"/>
            <a:ext cx="4426920" cy="32882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226080"/>
            <a:ext cx="9071640" cy="946440"/>
          </a:xfrm>
          <a:prstGeom prst="rect">
            <a:avLst/>
          </a:prstGeom>
        </p:spPr>
        <p:txBody>
          <a:bodyPr lIns="0" tIns="0" rIns="0" bIns="0" anchor="ctr"/>
          <a:lstStyle/>
          <a:p>
            <a:pPr algn="ctr"/>
            <a:endParaRPr lang="en-US"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504000" y="226080"/>
            <a:ext cx="9071640" cy="438840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504000" y="226080"/>
            <a:ext cx="9071640" cy="946440"/>
          </a:xfrm>
          <a:prstGeom prst="rect">
            <a:avLst/>
          </a:prstGeom>
        </p:spPr>
        <p:txBody>
          <a:bodyPr lIns="0" tIns="0" rIns="0" bIns="0" anchor="ctr"/>
          <a:lstStyle/>
          <a:p>
            <a:pPr algn="ctr"/>
            <a:endParaRPr lang="en-US" sz="4400" b="0" strike="noStrike" spc="-1">
              <a:latin typeface="Arial"/>
            </a:endParaRPr>
          </a:p>
        </p:txBody>
      </p:sp>
      <p:sp>
        <p:nvSpPr>
          <p:cNvPr id="15" name="PlaceHolder 2"/>
          <p:cNvSpPr>
            <a:spLocks noGrp="1"/>
          </p:cNvSpPr>
          <p:nvPr>
            <p:ph type="body"/>
          </p:nvPr>
        </p:nvSpPr>
        <p:spPr>
          <a:xfrm>
            <a:off x="504000" y="1326600"/>
            <a:ext cx="4426920" cy="1568160"/>
          </a:xfrm>
          <a:prstGeom prst="rect">
            <a:avLst/>
          </a:prstGeom>
        </p:spPr>
        <p:txBody>
          <a:bodyPr lIns="0" tIns="0" rIns="0" bIns="0">
            <a:normAutofit/>
          </a:bodyPr>
          <a:lstStyle/>
          <a:p>
            <a:endParaRPr lang="en-US" sz="3200" b="0" strike="noStrike" spc="-1">
              <a:latin typeface="Arial"/>
            </a:endParaRPr>
          </a:p>
        </p:txBody>
      </p:sp>
      <p:sp>
        <p:nvSpPr>
          <p:cNvPr id="16" name="PlaceHolder 3"/>
          <p:cNvSpPr>
            <a:spLocks noGrp="1"/>
          </p:cNvSpPr>
          <p:nvPr>
            <p:ph type="body"/>
          </p:nvPr>
        </p:nvSpPr>
        <p:spPr>
          <a:xfrm>
            <a:off x="5152680" y="1326600"/>
            <a:ext cx="4426920" cy="3288240"/>
          </a:xfrm>
          <a:prstGeom prst="rect">
            <a:avLst/>
          </a:prstGeom>
        </p:spPr>
        <p:txBody>
          <a:bodyPr lIns="0" tIns="0" rIns="0" bIns="0">
            <a:normAutofit/>
          </a:bodyPr>
          <a:lstStyle/>
          <a:p>
            <a:endParaRPr lang="en-US" sz="3200" b="0" strike="noStrike" spc="-1">
              <a:latin typeface="Arial"/>
            </a:endParaRPr>
          </a:p>
        </p:txBody>
      </p:sp>
      <p:sp>
        <p:nvSpPr>
          <p:cNvPr id="17" name="PlaceHolder 4"/>
          <p:cNvSpPr>
            <a:spLocks noGrp="1"/>
          </p:cNvSpPr>
          <p:nvPr>
            <p:ph type="body"/>
          </p:nvPr>
        </p:nvSpPr>
        <p:spPr>
          <a:xfrm>
            <a:off x="504000" y="3044160"/>
            <a:ext cx="4426920" cy="15681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04000" y="226080"/>
            <a:ext cx="9071640" cy="946440"/>
          </a:xfrm>
          <a:prstGeom prst="rect">
            <a:avLst/>
          </a:prstGeom>
        </p:spPr>
        <p:txBody>
          <a:bodyPr lIns="0" tIns="0" rIns="0" bIns="0" anchor="ctr"/>
          <a:lstStyle/>
          <a:p>
            <a:pPr algn="ctr"/>
            <a:endParaRPr lang="en-US" sz="4400" b="0" strike="noStrike" spc="-1">
              <a:latin typeface="Arial"/>
            </a:endParaRPr>
          </a:p>
        </p:txBody>
      </p:sp>
      <p:sp>
        <p:nvSpPr>
          <p:cNvPr id="19" name="PlaceHolder 2"/>
          <p:cNvSpPr>
            <a:spLocks noGrp="1"/>
          </p:cNvSpPr>
          <p:nvPr>
            <p:ph type="body"/>
          </p:nvPr>
        </p:nvSpPr>
        <p:spPr>
          <a:xfrm>
            <a:off x="504000" y="1326600"/>
            <a:ext cx="4426920" cy="3288240"/>
          </a:xfrm>
          <a:prstGeom prst="rect">
            <a:avLst/>
          </a:prstGeom>
        </p:spPr>
        <p:txBody>
          <a:bodyPr lIns="0" tIns="0" rIns="0" bIns="0">
            <a:normAutofit/>
          </a:bodyPr>
          <a:lstStyle/>
          <a:p>
            <a:endParaRPr lang="en-US" sz="3200" b="0" strike="noStrike" spc="-1">
              <a:latin typeface="Arial"/>
            </a:endParaRPr>
          </a:p>
        </p:txBody>
      </p:sp>
      <p:sp>
        <p:nvSpPr>
          <p:cNvPr id="20" name="PlaceHolder 3"/>
          <p:cNvSpPr>
            <a:spLocks noGrp="1"/>
          </p:cNvSpPr>
          <p:nvPr>
            <p:ph type="body"/>
          </p:nvPr>
        </p:nvSpPr>
        <p:spPr>
          <a:xfrm>
            <a:off x="5152680" y="1326600"/>
            <a:ext cx="4426920" cy="1568160"/>
          </a:xfrm>
          <a:prstGeom prst="rect">
            <a:avLst/>
          </a:prstGeom>
        </p:spPr>
        <p:txBody>
          <a:bodyPr lIns="0" tIns="0" rIns="0" bIns="0">
            <a:normAutofit/>
          </a:bodyPr>
          <a:lstStyle/>
          <a:p>
            <a:endParaRPr lang="en-US" sz="3200" b="0" strike="noStrike" spc="-1">
              <a:latin typeface="Arial"/>
            </a:endParaRPr>
          </a:p>
        </p:txBody>
      </p:sp>
      <p:sp>
        <p:nvSpPr>
          <p:cNvPr id="21" name="PlaceHolder 4"/>
          <p:cNvSpPr>
            <a:spLocks noGrp="1"/>
          </p:cNvSpPr>
          <p:nvPr>
            <p:ph type="body"/>
          </p:nvPr>
        </p:nvSpPr>
        <p:spPr>
          <a:xfrm>
            <a:off x="5152680" y="3044160"/>
            <a:ext cx="4426920" cy="15681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04000" y="226080"/>
            <a:ext cx="9071640" cy="946440"/>
          </a:xfrm>
          <a:prstGeom prst="rect">
            <a:avLst/>
          </a:prstGeom>
        </p:spPr>
        <p:txBody>
          <a:bodyPr lIns="0" tIns="0" rIns="0" bIns="0" anchor="ctr"/>
          <a:lstStyle/>
          <a:p>
            <a:pPr algn="ctr"/>
            <a:endParaRPr lang="en-US" sz="4400" b="0" strike="noStrike" spc="-1">
              <a:latin typeface="Arial"/>
            </a:endParaRPr>
          </a:p>
        </p:txBody>
      </p:sp>
      <p:sp>
        <p:nvSpPr>
          <p:cNvPr id="23" name="PlaceHolder 2"/>
          <p:cNvSpPr>
            <a:spLocks noGrp="1"/>
          </p:cNvSpPr>
          <p:nvPr>
            <p:ph type="body"/>
          </p:nvPr>
        </p:nvSpPr>
        <p:spPr>
          <a:xfrm>
            <a:off x="504000" y="1326600"/>
            <a:ext cx="4426920" cy="1568160"/>
          </a:xfrm>
          <a:prstGeom prst="rect">
            <a:avLst/>
          </a:prstGeom>
        </p:spPr>
        <p:txBody>
          <a:bodyPr lIns="0" tIns="0" rIns="0" bIns="0">
            <a:normAutofit/>
          </a:bodyPr>
          <a:lstStyle/>
          <a:p>
            <a:endParaRPr lang="en-US" sz="3200" b="0" strike="noStrike" spc="-1">
              <a:latin typeface="Arial"/>
            </a:endParaRPr>
          </a:p>
        </p:txBody>
      </p:sp>
      <p:sp>
        <p:nvSpPr>
          <p:cNvPr id="24" name="PlaceHolder 3"/>
          <p:cNvSpPr>
            <a:spLocks noGrp="1"/>
          </p:cNvSpPr>
          <p:nvPr>
            <p:ph type="body"/>
          </p:nvPr>
        </p:nvSpPr>
        <p:spPr>
          <a:xfrm>
            <a:off x="5152680" y="1326600"/>
            <a:ext cx="4426920" cy="1568160"/>
          </a:xfrm>
          <a:prstGeom prst="rect">
            <a:avLst/>
          </a:prstGeom>
        </p:spPr>
        <p:txBody>
          <a:bodyPr lIns="0" tIns="0" rIns="0" bIns="0">
            <a:normAutofit/>
          </a:bodyPr>
          <a:lstStyle/>
          <a:p>
            <a:endParaRPr lang="en-US" sz="3200" b="0" strike="noStrike" spc="-1">
              <a:latin typeface="Arial"/>
            </a:endParaRPr>
          </a:p>
        </p:txBody>
      </p:sp>
      <p:sp>
        <p:nvSpPr>
          <p:cNvPr id="25" name="PlaceHolder 4"/>
          <p:cNvSpPr>
            <a:spLocks noGrp="1"/>
          </p:cNvSpPr>
          <p:nvPr>
            <p:ph type="body"/>
          </p:nvPr>
        </p:nvSpPr>
        <p:spPr>
          <a:xfrm>
            <a:off x="504000" y="3044160"/>
            <a:ext cx="9071640" cy="15681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226080"/>
            <a:ext cx="9071640" cy="946440"/>
          </a:xfrm>
          <a:prstGeom prst="rect">
            <a:avLst/>
          </a:prstGeom>
        </p:spPr>
        <p:txBody>
          <a:bodyPr lIns="0" tIns="0" rIns="0" bIns="0" anchor="ctr"/>
          <a:lstStyle/>
          <a:p>
            <a:pPr algn="ctr"/>
            <a:r>
              <a:rPr lang="en-US" sz="4400" b="0" strike="noStrike" spc="-1">
                <a:latin typeface="Arial"/>
              </a:rPr>
              <a:t>Click to edit the title text format</a:t>
            </a:r>
          </a:p>
        </p:txBody>
      </p:sp>
      <p:sp>
        <p:nvSpPr>
          <p:cNvPr id="6" name="PlaceHolder 2"/>
          <p:cNvSpPr>
            <a:spLocks noGrp="1"/>
          </p:cNvSpPr>
          <p:nvPr>
            <p:ph type="body"/>
          </p:nvPr>
        </p:nvSpPr>
        <p:spPr>
          <a:xfrm>
            <a:off x="504000" y="1326600"/>
            <a:ext cx="9071640" cy="328824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
        <p:nvSpPr>
          <p:cNvPr id="2" name="PlaceHolder 3"/>
          <p:cNvSpPr>
            <a:spLocks noGrp="1"/>
          </p:cNvSpPr>
          <p:nvPr>
            <p:ph type="dt"/>
          </p:nvPr>
        </p:nvSpPr>
        <p:spPr>
          <a:xfrm>
            <a:off x="504000" y="5165280"/>
            <a:ext cx="2348280" cy="390600"/>
          </a:xfrm>
          <a:prstGeom prst="rect">
            <a:avLst/>
          </a:prstGeom>
        </p:spPr>
        <p:txBody>
          <a:bodyPr lIns="0" tIns="0" rIns="0" bIns="0"/>
          <a:lstStyle/>
          <a:p>
            <a:r>
              <a:rPr lang="en-US" sz="1400" b="0" strike="noStrike" spc="-1">
                <a:latin typeface="Times New Roman"/>
              </a:rPr>
              <a:t>&lt;date/time&gt;</a:t>
            </a:r>
          </a:p>
        </p:txBody>
      </p:sp>
      <p:sp>
        <p:nvSpPr>
          <p:cNvPr id="3" name="PlaceHolder 4"/>
          <p:cNvSpPr>
            <a:spLocks noGrp="1"/>
          </p:cNvSpPr>
          <p:nvPr>
            <p:ph type="ftr"/>
          </p:nvPr>
        </p:nvSpPr>
        <p:spPr>
          <a:xfrm>
            <a:off x="3447360" y="5165280"/>
            <a:ext cx="3195000" cy="390600"/>
          </a:xfrm>
          <a:prstGeom prst="rect">
            <a:avLst/>
          </a:prstGeom>
        </p:spPr>
        <p:txBody>
          <a:bodyPr lIns="0" tIns="0" rIns="0" bIns="0"/>
          <a:lstStyle/>
          <a:p>
            <a:pPr algn="ctr"/>
            <a:r>
              <a:rPr lang="en-US" sz="1400" b="0" strike="noStrike" spc="-1">
                <a:latin typeface="Times New Roman"/>
              </a:rPr>
              <a:t>&lt;footer&gt;</a:t>
            </a:r>
          </a:p>
        </p:txBody>
      </p:sp>
      <p:sp>
        <p:nvSpPr>
          <p:cNvPr id="4" name="PlaceHolder 5"/>
          <p:cNvSpPr>
            <a:spLocks noGrp="1"/>
          </p:cNvSpPr>
          <p:nvPr>
            <p:ph type="sldNum"/>
          </p:nvPr>
        </p:nvSpPr>
        <p:spPr>
          <a:xfrm>
            <a:off x="7227360" y="5165280"/>
            <a:ext cx="2348280" cy="390600"/>
          </a:xfrm>
          <a:prstGeom prst="rect">
            <a:avLst/>
          </a:prstGeom>
        </p:spPr>
        <p:txBody>
          <a:bodyPr lIns="0" tIns="0" rIns="0" bIns="0"/>
          <a:lstStyle/>
          <a:p>
            <a:pPr algn="r"/>
            <a:fld id="{278ED1C9-D297-4C3F-9523-D9B98728755A}" type="slidenum">
              <a:rPr lang="en-US" sz="1400" b="0" strike="noStrike" spc="-1">
                <a:latin typeface="Times New Roman"/>
              </a:rPr>
              <a:t>‹#›</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jpeg"/><Relationship Id="rId7"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3.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5.xml"/><Relationship Id="rId4" Type="http://schemas.openxmlformats.org/officeDocument/2006/relationships/chart" Target="../charts/chart9.xml"/></Relationships>
</file>

<file path=ppt/slides/_rels/slide3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jpeg"/><Relationship Id="rId7"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3.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jpeg"/><Relationship Id="rId7"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3.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p:nvPr/>
        </p:nvPicPr>
        <p:blipFill>
          <a:blip r:embed="rId2"/>
          <a:stretch/>
        </p:blipFill>
        <p:spPr>
          <a:xfrm>
            <a:off x="1033920" y="22680"/>
            <a:ext cx="8099640" cy="5669640"/>
          </a:xfrm>
          <a:prstGeom prst="rect">
            <a:avLst/>
          </a:prstGeom>
          <a:ln>
            <a:noFill/>
          </a:ln>
        </p:spPr>
      </p:pic>
    </p:spTree>
    <p:extLst>
      <p:ext uri="{BB962C8B-B14F-4D97-AF65-F5344CB8AC3E}">
        <p14:creationId xmlns:p14="http://schemas.microsoft.com/office/powerpoint/2010/main" val="3256605653"/>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TextShape 1"/>
          <p:cNvSpPr txBox="1"/>
          <p:nvPr/>
        </p:nvSpPr>
        <p:spPr>
          <a:xfrm>
            <a:off x="504000" y="226080"/>
            <a:ext cx="9071640" cy="946440"/>
          </a:xfrm>
          <a:prstGeom prst="rect">
            <a:avLst/>
          </a:prstGeom>
          <a:noFill/>
          <a:ln>
            <a:noFill/>
          </a:ln>
        </p:spPr>
        <p:txBody>
          <a:bodyPr lIns="0" tIns="0" rIns="0" bIns="0" anchor="ctr"/>
          <a:lstStyle/>
          <a:p>
            <a:pPr algn="ctr"/>
            <a:r>
              <a:rPr lang="en-US" sz="4400" b="1" strike="noStrike" spc="-1">
                <a:solidFill>
                  <a:srgbClr val="5EB91E"/>
                </a:solidFill>
                <a:latin typeface="Arial"/>
              </a:rPr>
              <a:t>Thanks to the Sponsors</a:t>
            </a:r>
          </a:p>
        </p:txBody>
      </p:sp>
      <p:sp>
        <p:nvSpPr>
          <p:cNvPr id="110" name="TextShape 2"/>
          <p:cNvSpPr txBox="1"/>
          <p:nvPr/>
        </p:nvSpPr>
        <p:spPr>
          <a:xfrm>
            <a:off x="504000" y="1326600"/>
            <a:ext cx="9071640" cy="3288240"/>
          </a:xfrm>
          <a:prstGeom prst="rect">
            <a:avLst/>
          </a:prstGeom>
          <a:noFill/>
          <a:ln>
            <a:noFill/>
          </a:ln>
        </p:spPr>
        <p:txBody>
          <a:bodyPr lIns="0" tIns="0" rIns="0" bIns="0">
            <a:normAutofit/>
          </a:bodyPr>
          <a:lstStyle/>
          <a:p>
            <a:pPr algn="ctr">
              <a:spcBef>
                <a:spcPts val="1417"/>
              </a:spcBef>
            </a:pPr>
            <a:r>
              <a:rPr lang="en-US" sz="3600" b="1" strike="noStrike" spc="-1" dirty="0">
                <a:solidFill>
                  <a:srgbClr val="0D7DA9"/>
                </a:solidFill>
                <a:latin typeface="Helvetica;Arial"/>
                <a:ea typeface="Microsoft YaHei"/>
              </a:rPr>
              <a:t>To all the small businesses, corporations and foundations that sponsor arts organizations and heritage institutions in Peterborough.</a:t>
            </a:r>
            <a:endParaRPr lang="en-US" sz="3600" b="1"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extShape 1"/>
          <p:cNvSpPr txBox="1"/>
          <p:nvPr/>
        </p:nvSpPr>
        <p:spPr>
          <a:xfrm>
            <a:off x="504000" y="226080"/>
            <a:ext cx="9071640" cy="946440"/>
          </a:xfrm>
          <a:prstGeom prst="rect">
            <a:avLst/>
          </a:prstGeom>
          <a:noFill/>
          <a:ln>
            <a:noFill/>
          </a:ln>
        </p:spPr>
        <p:txBody>
          <a:bodyPr lIns="0" tIns="0" rIns="0" bIns="0" anchor="ctr"/>
          <a:lstStyle/>
          <a:p>
            <a:pPr algn="ctr">
              <a:lnSpc>
                <a:spcPct val="150000"/>
              </a:lnSpc>
            </a:pPr>
            <a:r>
              <a:rPr lang="en-US" sz="4000" b="1" strike="noStrike" spc="-1">
                <a:solidFill>
                  <a:srgbClr val="5EB91E"/>
                </a:solidFill>
                <a:latin typeface="Helvetica;Arial"/>
                <a:ea typeface="Microsoft YaHei"/>
              </a:rPr>
              <a:t>Thanks to all the Volunteers</a:t>
            </a:r>
            <a:endParaRPr lang="en-US" sz="4000" b="0" strike="noStrike" spc="-1">
              <a:latin typeface="Helvetica;Arial"/>
            </a:endParaRPr>
          </a:p>
        </p:txBody>
      </p:sp>
      <p:sp>
        <p:nvSpPr>
          <p:cNvPr id="112" name="TextShape 2"/>
          <p:cNvSpPr txBox="1"/>
          <p:nvPr/>
        </p:nvSpPr>
        <p:spPr>
          <a:xfrm>
            <a:off x="504000" y="1326600"/>
            <a:ext cx="9071640" cy="3288240"/>
          </a:xfrm>
          <a:prstGeom prst="rect">
            <a:avLst/>
          </a:prstGeom>
          <a:noFill/>
          <a:ln>
            <a:noFill/>
          </a:ln>
        </p:spPr>
        <p:txBody>
          <a:bodyPr lIns="0" tIns="0" rIns="0" bIns="0">
            <a:normAutofit/>
          </a:bodyPr>
          <a:lstStyle/>
          <a:p>
            <a:pPr algn="ctr">
              <a:spcBef>
                <a:spcPts val="1417"/>
              </a:spcBef>
            </a:pPr>
            <a:r>
              <a:rPr lang="en-US" sz="3600" b="1" strike="noStrike" spc="-1" dirty="0">
                <a:solidFill>
                  <a:srgbClr val="D62E4E"/>
                </a:solidFill>
                <a:latin typeface="Arial"/>
              </a:rPr>
              <a:t>Thanks to the estimated 3000+ arts volunteers in Peterborough </a:t>
            </a:r>
            <a:r>
              <a:rPr lang="en-US" sz="3600" b="1" strike="noStrike" spc="-1" dirty="0">
                <a:solidFill>
                  <a:srgbClr val="D62E4E"/>
                </a:solidFill>
                <a:latin typeface="Helvetica;Arial"/>
                <a:ea typeface="Microsoft YaHei"/>
              </a:rPr>
              <a:t>for your support!</a:t>
            </a:r>
            <a:endParaRPr lang="en-US" sz="3600" b="1"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TextShape 1"/>
          <p:cNvSpPr txBox="1"/>
          <p:nvPr/>
        </p:nvSpPr>
        <p:spPr>
          <a:xfrm>
            <a:off x="504000" y="226080"/>
            <a:ext cx="9071640" cy="946440"/>
          </a:xfrm>
          <a:prstGeom prst="rect">
            <a:avLst/>
          </a:prstGeom>
          <a:noFill/>
          <a:ln>
            <a:noFill/>
          </a:ln>
        </p:spPr>
        <p:txBody>
          <a:bodyPr lIns="0" tIns="0" rIns="0" bIns="0" anchor="ctr"/>
          <a:lstStyle/>
          <a:p>
            <a:pPr algn="ctr"/>
            <a:r>
              <a:rPr lang="en-US" sz="4400" b="1" strike="noStrike" spc="-1" dirty="0">
                <a:solidFill>
                  <a:srgbClr val="5EB91E"/>
                </a:solidFill>
                <a:latin typeface="Arial"/>
              </a:rPr>
              <a:t>Thanks to our Audiences</a:t>
            </a:r>
          </a:p>
        </p:txBody>
      </p:sp>
      <p:sp>
        <p:nvSpPr>
          <p:cNvPr id="114" name="TextShape 2"/>
          <p:cNvSpPr txBox="1"/>
          <p:nvPr/>
        </p:nvSpPr>
        <p:spPr>
          <a:xfrm>
            <a:off x="504000" y="1326600"/>
            <a:ext cx="9071640" cy="3288240"/>
          </a:xfrm>
          <a:prstGeom prst="rect">
            <a:avLst/>
          </a:prstGeom>
          <a:noFill/>
          <a:ln>
            <a:noFill/>
          </a:ln>
        </p:spPr>
        <p:txBody>
          <a:bodyPr lIns="0" tIns="0" rIns="0" bIns="0">
            <a:normAutofit/>
          </a:bodyPr>
          <a:lstStyle/>
          <a:p>
            <a:pPr algn="ctr">
              <a:spcBef>
                <a:spcPts val="1417"/>
              </a:spcBef>
            </a:pPr>
            <a:r>
              <a:rPr lang="en-US" sz="3600" b="1" strike="noStrike" spc="-1" dirty="0">
                <a:solidFill>
                  <a:srgbClr val="0D7DA9"/>
                </a:solidFill>
                <a:latin typeface="Helvetica;Arial"/>
                <a:ea typeface="Microsoft YaHei"/>
              </a:rPr>
              <a:t>For coming out, buying tickets and making it all worth while.</a:t>
            </a:r>
            <a:endParaRPr lang="en-US" sz="3600" b="1"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extShape 1"/>
          <p:cNvSpPr txBox="1"/>
          <p:nvPr/>
        </p:nvSpPr>
        <p:spPr>
          <a:xfrm>
            <a:off x="504000" y="1354214"/>
            <a:ext cx="9071640" cy="3946835"/>
          </a:xfrm>
          <a:prstGeom prst="rect">
            <a:avLst/>
          </a:prstGeom>
          <a:noFill/>
          <a:ln>
            <a:noFill/>
          </a:ln>
        </p:spPr>
        <p:txBody>
          <a:bodyPr lIns="0" tIns="0" rIns="0" bIns="0">
            <a:normAutofit fontScale="49500" lnSpcReduction="20000"/>
          </a:bodyPr>
          <a:lstStyle/>
          <a:p>
            <a:pPr algn="ctr">
              <a:lnSpc>
                <a:spcPct val="120000"/>
              </a:lnSpc>
              <a:spcBef>
                <a:spcPts val="1417"/>
              </a:spcBef>
            </a:pPr>
            <a:r>
              <a:rPr lang="en-US" sz="4800" b="1" strike="noStrike" spc="-1" dirty="0">
                <a:solidFill>
                  <a:srgbClr val="D62E4E"/>
                </a:solidFill>
                <a:latin typeface="Helvetica;Arial"/>
                <a:ea typeface="Microsoft YaHei"/>
              </a:rPr>
              <a:t>We checked in with just 12 of the approximately 120 arts organizations in Peterborough and their attendance was </a:t>
            </a:r>
            <a:r>
              <a:rPr lang="en-US" sz="8100" b="1" strike="noStrike" spc="-1" dirty="0">
                <a:solidFill>
                  <a:schemeClr val="tx2">
                    <a:lumMod val="60000"/>
                    <a:lumOff val="40000"/>
                  </a:schemeClr>
                </a:solidFill>
                <a:latin typeface="Helvetica;Arial"/>
                <a:ea typeface="Microsoft YaHei"/>
              </a:rPr>
              <a:t>over 200,000 </a:t>
            </a:r>
            <a:r>
              <a:rPr lang="en-US" sz="4800" b="1" strike="noStrike" spc="-1" dirty="0">
                <a:solidFill>
                  <a:srgbClr val="D62E4E"/>
                </a:solidFill>
                <a:latin typeface="Helvetica;Arial"/>
                <a:ea typeface="Microsoft YaHei"/>
              </a:rPr>
              <a:t>people last year.</a:t>
            </a:r>
            <a:endParaRPr lang="en-US" sz="4800" b="1" strike="noStrike" spc="-1" dirty="0">
              <a:solidFill>
                <a:srgbClr val="D62E4E"/>
              </a:solidFill>
              <a:latin typeface="Arial"/>
            </a:endParaRPr>
          </a:p>
          <a:p>
            <a:pPr algn="ctr">
              <a:lnSpc>
                <a:spcPct val="120000"/>
              </a:lnSpc>
              <a:spcBef>
                <a:spcPts val="1417"/>
              </a:spcBef>
            </a:pPr>
            <a:endParaRPr lang="en-US" sz="4800" b="1" strike="noStrike" spc="-1" dirty="0">
              <a:solidFill>
                <a:srgbClr val="D62E4E"/>
              </a:solidFill>
              <a:latin typeface="Arial"/>
            </a:endParaRPr>
          </a:p>
          <a:p>
            <a:pPr algn="ctr">
              <a:lnSpc>
                <a:spcPct val="120000"/>
              </a:lnSpc>
              <a:spcBef>
                <a:spcPts val="1417"/>
              </a:spcBef>
            </a:pPr>
            <a:r>
              <a:rPr lang="en-US" sz="4800" b="1" strike="noStrike" spc="-1" dirty="0">
                <a:solidFill>
                  <a:srgbClr val="D62E4E"/>
                </a:solidFill>
                <a:latin typeface="Helvetica;Arial"/>
                <a:ea typeface="Microsoft YaHei"/>
              </a:rPr>
              <a:t>As Mayor Bennett often reminds us, </a:t>
            </a:r>
            <a:r>
              <a:rPr lang="en-US" sz="7000" b="1" strike="noStrike" spc="-1" dirty="0">
                <a:solidFill>
                  <a:schemeClr val="tx2">
                    <a:lumMod val="60000"/>
                    <a:lumOff val="40000"/>
                  </a:schemeClr>
                </a:solidFill>
                <a:latin typeface="Helvetica;Arial"/>
                <a:ea typeface="Microsoft YaHei"/>
              </a:rPr>
              <a:t>more citizens  participate in the arts than in sports.</a:t>
            </a:r>
            <a:endParaRPr lang="en-US" sz="7000" b="1" strike="noStrike" spc="-1" dirty="0">
              <a:solidFill>
                <a:schemeClr val="tx2">
                  <a:lumMod val="60000"/>
                  <a:lumOff val="40000"/>
                </a:schemeClr>
              </a:solidFill>
              <a:latin typeface="Arial"/>
            </a:endParaRPr>
          </a:p>
        </p:txBody>
      </p:sp>
      <p:sp>
        <p:nvSpPr>
          <p:cNvPr id="3" name="TextShape 1">
            <a:extLst>
              <a:ext uri="{FF2B5EF4-FFF2-40B4-BE49-F238E27FC236}">
                <a16:creationId xmlns:a16="http://schemas.microsoft.com/office/drawing/2014/main" id="{32BED351-37FE-A948-AB4A-BD28AC3EFBC2}"/>
              </a:ext>
            </a:extLst>
          </p:cNvPr>
          <p:cNvSpPr txBox="1"/>
          <p:nvPr/>
        </p:nvSpPr>
        <p:spPr>
          <a:xfrm>
            <a:off x="504000" y="407774"/>
            <a:ext cx="9071640" cy="946440"/>
          </a:xfrm>
          <a:prstGeom prst="rect">
            <a:avLst/>
          </a:prstGeom>
          <a:noFill/>
          <a:ln>
            <a:noFill/>
          </a:ln>
        </p:spPr>
        <p:txBody>
          <a:bodyPr lIns="0" tIns="0" rIns="0" bIns="0" anchor="ctr"/>
          <a:lstStyle/>
          <a:p>
            <a:pPr algn="ctr"/>
            <a:r>
              <a:rPr lang="en-US" sz="4400" b="1" strike="noStrike" spc="-1" dirty="0">
                <a:solidFill>
                  <a:srgbClr val="5EB91E"/>
                </a:solidFill>
                <a:latin typeface="Arial"/>
              </a:rPr>
              <a:t>Audiences</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 name="Picture 115"/>
          <p:cNvPicPr/>
          <p:nvPr/>
        </p:nvPicPr>
        <p:blipFill>
          <a:blip r:embed="rId3"/>
          <a:stretch/>
        </p:blipFill>
        <p:spPr>
          <a:xfrm>
            <a:off x="4033245" y="0"/>
            <a:ext cx="5716236" cy="5670550"/>
          </a:xfrm>
          <a:prstGeom prst="rect">
            <a:avLst/>
          </a:prstGeom>
          <a:ln>
            <a:noFill/>
          </a:ln>
        </p:spPr>
      </p:pic>
      <p:sp>
        <p:nvSpPr>
          <p:cNvPr id="2" name="TextBox 1">
            <a:extLst>
              <a:ext uri="{FF2B5EF4-FFF2-40B4-BE49-F238E27FC236}">
                <a16:creationId xmlns:a16="http://schemas.microsoft.com/office/drawing/2014/main" id="{435DF9B2-6B4E-C940-B4C2-94BF9CECA3CF}"/>
              </a:ext>
            </a:extLst>
          </p:cNvPr>
          <p:cNvSpPr txBox="1"/>
          <p:nvPr/>
        </p:nvSpPr>
        <p:spPr>
          <a:xfrm rot="20418155">
            <a:off x="556054" y="2113004"/>
            <a:ext cx="3613115" cy="707886"/>
          </a:xfrm>
          <a:prstGeom prst="rect">
            <a:avLst/>
          </a:prstGeom>
          <a:noFill/>
        </p:spPr>
        <p:txBody>
          <a:bodyPr wrap="square" rtlCol="0">
            <a:spAutoFit/>
          </a:bodyPr>
          <a:lstStyle/>
          <a:p>
            <a:r>
              <a:rPr lang="en-US" sz="4000" b="1" dirty="0">
                <a:solidFill>
                  <a:srgbClr val="C812D5"/>
                </a:solidFill>
              </a:rPr>
              <a:t>Who Are We?</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p:cNvPicPr/>
          <p:nvPr/>
        </p:nvPicPr>
        <p:blipFill>
          <a:blip r:embed="rId2"/>
          <a:stretch/>
        </p:blipFill>
        <p:spPr>
          <a:xfrm>
            <a:off x="2851920" y="1192320"/>
            <a:ext cx="4375080" cy="3288240"/>
          </a:xfrm>
          <a:prstGeom prst="rect">
            <a:avLst/>
          </a:prstGeom>
          <a:ln>
            <a:noFill/>
          </a:ln>
        </p:spPr>
      </p:pic>
      <p:sp>
        <p:nvSpPr>
          <p:cNvPr id="2" name="TextBox 1">
            <a:extLst>
              <a:ext uri="{FF2B5EF4-FFF2-40B4-BE49-F238E27FC236}">
                <a16:creationId xmlns:a16="http://schemas.microsoft.com/office/drawing/2014/main" id="{387F9112-108A-1941-ABCC-29294D22D713}"/>
              </a:ext>
            </a:extLst>
          </p:cNvPr>
          <p:cNvSpPr txBox="1"/>
          <p:nvPr/>
        </p:nvSpPr>
        <p:spPr>
          <a:xfrm>
            <a:off x="3186820" y="4480560"/>
            <a:ext cx="3594226" cy="369332"/>
          </a:xfrm>
          <a:prstGeom prst="rect">
            <a:avLst/>
          </a:prstGeom>
          <a:noFill/>
        </p:spPr>
        <p:txBody>
          <a:bodyPr wrap="square" rtlCol="0">
            <a:spAutoFit/>
          </a:bodyPr>
          <a:lstStyle/>
          <a:p>
            <a:r>
              <a:rPr lang="en-US" dirty="0"/>
              <a:t>The Electric City Culture Council</a:t>
            </a:r>
          </a:p>
        </p:txBody>
      </p:sp>
    </p:spTree>
    <p:extLst>
      <p:ext uri="{BB962C8B-B14F-4D97-AF65-F5344CB8AC3E}">
        <p14:creationId xmlns:p14="http://schemas.microsoft.com/office/powerpoint/2010/main" val="1493761452"/>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p:cNvPicPr/>
          <p:nvPr/>
        </p:nvPicPr>
        <p:blipFill>
          <a:blip r:embed="rId2"/>
          <a:stretch/>
        </p:blipFill>
        <p:spPr>
          <a:xfrm>
            <a:off x="420986" y="108642"/>
            <a:ext cx="9071640" cy="3376942"/>
          </a:xfrm>
          <a:prstGeom prst="rect">
            <a:avLst/>
          </a:prstGeom>
          <a:ln>
            <a:noFill/>
          </a:ln>
        </p:spPr>
      </p:pic>
      <p:pic>
        <p:nvPicPr>
          <p:cNvPr id="7" name="Picture 6">
            <a:extLst>
              <a:ext uri="{FF2B5EF4-FFF2-40B4-BE49-F238E27FC236}">
                <a16:creationId xmlns:a16="http://schemas.microsoft.com/office/drawing/2014/main" id="{6F140471-D7E2-1E44-B66F-F197ABC4FD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6030" y="3485584"/>
            <a:ext cx="1727200" cy="1295400"/>
          </a:xfrm>
          <a:prstGeom prst="rect">
            <a:avLst/>
          </a:prstGeom>
        </p:spPr>
      </p:pic>
      <p:pic>
        <p:nvPicPr>
          <p:cNvPr id="9" name="Picture 8">
            <a:extLst>
              <a:ext uri="{FF2B5EF4-FFF2-40B4-BE49-F238E27FC236}">
                <a16:creationId xmlns:a16="http://schemas.microsoft.com/office/drawing/2014/main" id="{AB0D8701-493F-944B-8271-3682E8F8A6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7435" y="3485584"/>
            <a:ext cx="1257300" cy="1333500"/>
          </a:xfrm>
          <a:prstGeom prst="rect">
            <a:avLst/>
          </a:prstGeom>
        </p:spPr>
      </p:pic>
    </p:spTree>
    <p:extLst>
      <p:ext uri="{BB962C8B-B14F-4D97-AF65-F5344CB8AC3E}">
        <p14:creationId xmlns:p14="http://schemas.microsoft.com/office/powerpoint/2010/main" val="4183657491"/>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p:nvPr/>
        </p:nvPicPr>
        <p:blipFill>
          <a:blip r:embed="rId2"/>
          <a:stretch/>
        </p:blipFill>
        <p:spPr>
          <a:xfrm>
            <a:off x="1033920" y="22680"/>
            <a:ext cx="8099640" cy="5669640"/>
          </a:xfrm>
          <a:prstGeom prst="rect">
            <a:avLst/>
          </a:prstGeom>
          <a:ln>
            <a:noFill/>
          </a:ln>
        </p:spPr>
      </p:pic>
    </p:spTree>
    <p:extLst>
      <p:ext uri="{BB962C8B-B14F-4D97-AF65-F5344CB8AC3E}">
        <p14:creationId xmlns:p14="http://schemas.microsoft.com/office/powerpoint/2010/main" val="3819167208"/>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p:cNvPicPr/>
          <p:nvPr/>
        </p:nvPicPr>
        <p:blipFill>
          <a:blip r:embed="rId2"/>
          <a:stretch/>
        </p:blipFill>
        <p:spPr>
          <a:xfrm>
            <a:off x="457200" y="2141280"/>
            <a:ext cx="1463040" cy="2705040"/>
          </a:xfrm>
          <a:prstGeom prst="rect">
            <a:avLst/>
          </a:prstGeom>
          <a:ln>
            <a:noFill/>
          </a:ln>
        </p:spPr>
      </p:pic>
      <p:sp>
        <p:nvSpPr>
          <p:cNvPr id="45" name="TextShape 1"/>
          <p:cNvSpPr txBox="1"/>
          <p:nvPr/>
        </p:nvSpPr>
        <p:spPr>
          <a:xfrm>
            <a:off x="504000" y="226080"/>
            <a:ext cx="9071640" cy="946440"/>
          </a:xfrm>
          <a:prstGeom prst="rect">
            <a:avLst/>
          </a:prstGeom>
          <a:noFill/>
          <a:ln>
            <a:noFill/>
          </a:ln>
        </p:spPr>
        <p:txBody>
          <a:bodyPr lIns="0" tIns="0" rIns="0" bIns="0" anchor="ctr"/>
          <a:lstStyle/>
          <a:p>
            <a:pPr algn="ctr"/>
            <a:r>
              <a:rPr lang="en-US" sz="3600" b="1" strike="noStrike" spc="-1">
                <a:solidFill>
                  <a:srgbClr val="0D7DA9"/>
                </a:solidFill>
                <a:latin typeface="Arial"/>
              </a:rPr>
              <a:t>Artsvote Peterborough Coalition</a:t>
            </a:r>
          </a:p>
        </p:txBody>
      </p:sp>
      <p:pic>
        <p:nvPicPr>
          <p:cNvPr id="46" name="Picture 45"/>
          <p:cNvPicPr/>
          <p:nvPr/>
        </p:nvPicPr>
        <p:blipFill>
          <a:blip r:embed="rId3"/>
          <a:stretch/>
        </p:blipFill>
        <p:spPr>
          <a:xfrm>
            <a:off x="425160" y="1345320"/>
            <a:ext cx="1495080" cy="1123560"/>
          </a:xfrm>
          <a:prstGeom prst="rect">
            <a:avLst/>
          </a:prstGeom>
          <a:ln>
            <a:noFill/>
          </a:ln>
        </p:spPr>
      </p:pic>
      <p:pic>
        <p:nvPicPr>
          <p:cNvPr id="47" name="Picture 46"/>
          <p:cNvPicPr/>
          <p:nvPr/>
        </p:nvPicPr>
        <p:blipFill>
          <a:blip r:embed="rId4"/>
          <a:stretch/>
        </p:blipFill>
        <p:spPr>
          <a:xfrm>
            <a:off x="8229600" y="2926080"/>
            <a:ext cx="1737360" cy="1737360"/>
          </a:xfrm>
          <a:prstGeom prst="rect">
            <a:avLst/>
          </a:prstGeom>
          <a:ln>
            <a:noFill/>
          </a:ln>
        </p:spPr>
      </p:pic>
      <p:pic>
        <p:nvPicPr>
          <p:cNvPr id="48" name="Picture 47"/>
          <p:cNvPicPr/>
          <p:nvPr/>
        </p:nvPicPr>
        <p:blipFill>
          <a:blip r:embed="rId5"/>
          <a:stretch/>
        </p:blipFill>
        <p:spPr>
          <a:xfrm>
            <a:off x="3840480" y="1371600"/>
            <a:ext cx="1737360" cy="994320"/>
          </a:xfrm>
          <a:prstGeom prst="rect">
            <a:avLst/>
          </a:prstGeom>
          <a:ln>
            <a:noFill/>
          </a:ln>
        </p:spPr>
      </p:pic>
      <p:pic>
        <p:nvPicPr>
          <p:cNvPr id="49" name="Picture 48"/>
          <p:cNvPicPr/>
          <p:nvPr/>
        </p:nvPicPr>
        <p:blipFill>
          <a:blip r:embed="rId6"/>
          <a:stretch/>
        </p:blipFill>
        <p:spPr>
          <a:xfrm>
            <a:off x="8534880" y="1172520"/>
            <a:ext cx="1329120" cy="817920"/>
          </a:xfrm>
          <a:prstGeom prst="rect">
            <a:avLst/>
          </a:prstGeom>
          <a:ln>
            <a:noFill/>
          </a:ln>
        </p:spPr>
      </p:pic>
      <p:pic>
        <p:nvPicPr>
          <p:cNvPr id="50" name="Picture 49"/>
          <p:cNvPicPr/>
          <p:nvPr/>
        </p:nvPicPr>
        <p:blipFill>
          <a:blip r:embed="rId7"/>
          <a:stretch/>
        </p:blipFill>
        <p:spPr>
          <a:xfrm>
            <a:off x="5825880" y="1371600"/>
            <a:ext cx="2403720" cy="914760"/>
          </a:xfrm>
          <a:prstGeom prst="rect">
            <a:avLst/>
          </a:prstGeom>
          <a:ln>
            <a:noFill/>
          </a:ln>
        </p:spPr>
      </p:pic>
      <p:pic>
        <p:nvPicPr>
          <p:cNvPr id="51" name="Picture 50"/>
          <p:cNvPicPr/>
          <p:nvPr/>
        </p:nvPicPr>
        <p:blipFill>
          <a:blip r:embed="rId8"/>
          <a:stretch/>
        </p:blipFill>
        <p:spPr>
          <a:xfrm>
            <a:off x="2103120" y="1188720"/>
            <a:ext cx="1463040" cy="1463040"/>
          </a:xfrm>
          <a:prstGeom prst="rect">
            <a:avLst/>
          </a:prstGeom>
          <a:ln>
            <a:noFill/>
          </a:ln>
        </p:spPr>
      </p:pic>
      <p:pic>
        <p:nvPicPr>
          <p:cNvPr id="52" name="Picture 51"/>
          <p:cNvPicPr/>
          <p:nvPr/>
        </p:nvPicPr>
        <p:blipFill>
          <a:blip r:embed="rId9"/>
          <a:stretch/>
        </p:blipFill>
        <p:spPr>
          <a:xfrm>
            <a:off x="3749040" y="2983320"/>
            <a:ext cx="2633760" cy="674280"/>
          </a:xfrm>
          <a:prstGeom prst="rect">
            <a:avLst/>
          </a:prstGeom>
          <a:ln>
            <a:noFill/>
          </a:ln>
        </p:spPr>
      </p:pic>
      <p:pic>
        <p:nvPicPr>
          <p:cNvPr id="53" name="Picture 52"/>
          <p:cNvPicPr/>
          <p:nvPr/>
        </p:nvPicPr>
        <p:blipFill>
          <a:blip r:embed="rId10"/>
          <a:stretch/>
        </p:blipFill>
        <p:spPr>
          <a:xfrm>
            <a:off x="6675120" y="3017520"/>
            <a:ext cx="1463040" cy="1463040"/>
          </a:xfrm>
          <a:prstGeom prst="rect">
            <a:avLst/>
          </a:prstGeom>
          <a:ln>
            <a:noFill/>
          </a:ln>
        </p:spPr>
      </p:pic>
      <p:pic>
        <p:nvPicPr>
          <p:cNvPr id="54" name="Picture 53"/>
          <p:cNvPicPr/>
          <p:nvPr/>
        </p:nvPicPr>
        <p:blipFill>
          <a:blip r:embed="rId11"/>
          <a:stretch/>
        </p:blipFill>
        <p:spPr>
          <a:xfrm>
            <a:off x="1920240" y="2926080"/>
            <a:ext cx="1828800" cy="1828800"/>
          </a:xfrm>
          <a:prstGeom prst="rect">
            <a:avLst/>
          </a:prstGeom>
          <a:ln>
            <a:noFill/>
          </a:ln>
        </p:spPr>
      </p:pic>
      <p:sp>
        <p:nvSpPr>
          <p:cNvPr id="55" name="TextShape 2"/>
          <p:cNvSpPr txBox="1"/>
          <p:nvPr/>
        </p:nvSpPr>
        <p:spPr>
          <a:xfrm>
            <a:off x="8412480" y="2011680"/>
            <a:ext cx="1554480" cy="541800"/>
          </a:xfrm>
          <a:prstGeom prst="rect">
            <a:avLst/>
          </a:prstGeom>
          <a:noFill/>
          <a:ln>
            <a:noFill/>
          </a:ln>
        </p:spPr>
        <p:txBody>
          <a:bodyPr lIns="90000" tIns="45000" rIns="90000" bIns="45000"/>
          <a:lstStyle/>
          <a:p>
            <a:pPr algn="ctr"/>
            <a:r>
              <a:rPr lang="en-US" sz="1600" b="0" strike="noStrike" spc="-1">
                <a:latin typeface="Arial"/>
              </a:rPr>
              <a:t>The Theatre on King</a:t>
            </a:r>
          </a:p>
        </p:txBody>
      </p:sp>
    </p:spTree>
    <p:extLst>
      <p:ext uri="{BB962C8B-B14F-4D97-AF65-F5344CB8AC3E}">
        <p14:creationId xmlns:p14="http://schemas.microsoft.com/office/powerpoint/2010/main" val="3915203724"/>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Shape 1"/>
          <p:cNvSpPr txBox="1"/>
          <p:nvPr/>
        </p:nvSpPr>
        <p:spPr>
          <a:xfrm>
            <a:off x="548640" y="548640"/>
            <a:ext cx="9071640" cy="4023360"/>
          </a:xfrm>
          <a:prstGeom prst="rect">
            <a:avLst/>
          </a:prstGeom>
          <a:noFill/>
          <a:ln>
            <a:noFill/>
          </a:ln>
        </p:spPr>
        <p:txBody>
          <a:bodyPr lIns="0" tIns="0" rIns="0" bIns="0" anchor="ctr"/>
          <a:lstStyle/>
          <a:p>
            <a:pPr algn="ctr"/>
            <a:r>
              <a:rPr lang="en-US" sz="9600" b="1" strike="noStrike" spc="-1">
                <a:solidFill>
                  <a:srgbClr val="D62E4E"/>
                </a:solidFill>
                <a:latin typeface="Arial"/>
              </a:rPr>
              <a:t>VOTE</a:t>
            </a:r>
            <a:br/>
            <a:r>
              <a:rPr lang="en-US" sz="7200" b="0" strike="noStrike" spc="-1">
                <a:solidFill>
                  <a:srgbClr val="5EB91E"/>
                </a:solidFill>
                <a:latin typeface="Arial"/>
              </a:rPr>
              <a:t>on </a:t>
            </a:r>
            <a:r>
              <a:rPr lang="en-US" sz="7200" b="0" strike="noStrike" spc="-1">
                <a:solidFill>
                  <a:srgbClr val="0D7DA9"/>
                </a:solidFill>
                <a:latin typeface="Arial"/>
              </a:rPr>
              <a:t>October 22nd!</a:t>
            </a:r>
            <a:endParaRPr lang="en-US" sz="7200" b="0" strike="noStrike" spc="-1">
              <a:latin typeface="Arial"/>
            </a:endParaRPr>
          </a:p>
        </p:txBody>
      </p:sp>
    </p:spTree>
    <p:extLst>
      <p:ext uri="{BB962C8B-B14F-4D97-AF65-F5344CB8AC3E}">
        <p14:creationId xmlns:p14="http://schemas.microsoft.com/office/powerpoint/2010/main" val="497176815"/>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p:cNvPicPr/>
          <p:nvPr/>
        </p:nvPicPr>
        <p:blipFill>
          <a:blip r:embed="rId2"/>
          <a:stretch/>
        </p:blipFill>
        <p:spPr>
          <a:xfrm>
            <a:off x="2851920" y="1192320"/>
            <a:ext cx="4375080" cy="3288240"/>
          </a:xfrm>
          <a:prstGeom prst="rect">
            <a:avLst/>
          </a:prstGeom>
          <a:ln>
            <a:noFill/>
          </a:ln>
        </p:spPr>
      </p:pic>
      <p:sp>
        <p:nvSpPr>
          <p:cNvPr id="2" name="TextBox 1">
            <a:extLst>
              <a:ext uri="{FF2B5EF4-FFF2-40B4-BE49-F238E27FC236}">
                <a16:creationId xmlns:a16="http://schemas.microsoft.com/office/drawing/2014/main" id="{387F9112-108A-1941-ABCC-29294D22D713}"/>
              </a:ext>
            </a:extLst>
          </p:cNvPr>
          <p:cNvSpPr txBox="1"/>
          <p:nvPr/>
        </p:nvSpPr>
        <p:spPr>
          <a:xfrm>
            <a:off x="3186820" y="4480560"/>
            <a:ext cx="3594226" cy="369332"/>
          </a:xfrm>
          <a:prstGeom prst="rect">
            <a:avLst/>
          </a:prstGeom>
          <a:noFill/>
        </p:spPr>
        <p:txBody>
          <a:bodyPr wrap="square" rtlCol="0">
            <a:spAutoFit/>
          </a:bodyPr>
          <a:lstStyle/>
          <a:p>
            <a:r>
              <a:rPr lang="en-US" dirty="0"/>
              <a:t>The Electric City Culture Council</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 name="Picture 115"/>
          <p:cNvPicPr/>
          <p:nvPr/>
        </p:nvPicPr>
        <p:blipFill>
          <a:blip r:embed="rId3"/>
          <a:stretch/>
        </p:blipFill>
        <p:spPr>
          <a:xfrm>
            <a:off x="4033245" y="0"/>
            <a:ext cx="5716236" cy="5670550"/>
          </a:xfrm>
          <a:prstGeom prst="rect">
            <a:avLst/>
          </a:prstGeom>
          <a:ln>
            <a:noFill/>
          </a:ln>
        </p:spPr>
      </p:pic>
      <p:sp>
        <p:nvSpPr>
          <p:cNvPr id="2" name="TextBox 1">
            <a:extLst>
              <a:ext uri="{FF2B5EF4-FFF2-40B4-BE49-F238E27FC236}">
                <a16:creationId xmlns:a16="http://schemas.microsoft.com/office/drawing/2014/main" id="{435DF9B2-6B4E-C940-B4C2-94BF9CECA3CF}"/>
              </a:ext>
            </a:extLst>
          </p:cNvPr>
          <p:cNvSpPr txBox="1"/>
          <p:nvPr/>
        </p:nvSpPr>
        <p:spPr>
          <a:xfrm rot="20418155">
            <a:off x="340399" y="2078029"/>
            <a:ext cx="4239814" cy="707886"/>
          </a:xfrm>
          <a:prstGeom prst="rect">
            <a:avLst/>
          </a:prstGeom>
          <a:noFill/>
        </p:spPr>
        <p:txBody>
          <a:bodyPr wrap="square" rtlCol="0">
            <a:spAutoFit/>
          </a:bodyPr>
          <a:lstStyle/>
          <a:p>
            <a:r>
              <a:rPr lang="en-US" sz="4000" b="1" dirty="0">
                <a:solidFill>
                  <a:srgbClr val="C812D5"/>
                </a:solidFill>
              </a:rPr>
              <a:t>Who We Are!</a:t>
            </a:r>
          </a:p>
        </p:txBody>
      </p:sp>
    </p:spTree>
    <p:extLst>
      <p:ext uri="{BB962C8B-B14F-4D97-AF65-F5344CB8AC3E}">
        <p14:creationId xmlns:p14="http://schemas.microsoft.com/office/powerpoint/2010/main" val="2972867061"/>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Shape 1"/>
          <p:cNvSpPr txBox="1"/>
          <p:nvPr/>
        </p:nvSpPr>
        <p:spPr>
          <a:xfrm>
            <a:off x="504000" y="226080"/>
            <a:ext cx="9071640" cy="946440"/>
          </a:xfrm>
          <a:prstGeom prst="rect">
            <a:avLst/>
          </a:prstGeom>
          <a:noFill/>
          <a:ln>
            <a:noFill/>
          </a:ln>
        </p:spPr>
        <p:txBody>
          <a:bodyPr lIns="0" tIns="0" rIns="0" bIns="0" anchor="ctr"/>
          <a:lstStyle/>
          <a:p>
            <a:pPr algn="ctr"/>
            <a:r>
              <a:rPr lang="en-US" sz="4400" b="1" strike="noStrike" spc="-1">
                <a:solidFill>
                  <a:srgbClr val="5EB91E"/>
                </a:solidFill>
                <a:latin typeface="Arial"/>
              </a:rPr>
              <a:t>Performing Arts</a:t>
            </a:r>
          </a:p>
        </p:txBody>
      </p:sp>
      <p:sp>
        <p:nvSpPr>
          <p:cNvPr id="118" name="TextShape 2"/>
          <p:cNvSpPr txBox="1"/>
          <p:nvPr/>
        </p:nvSpPr>
        <p:spPr>
          <a:xfrm>
            <a:off x="504000" y="1326600"/>
            <a:ext cx="9071640" cy="3288240"/>
          </a:xfrm>
          <a:prstGeom prst="rect">
            <a:avLst/>
          </a:prstGeom>
          <a:noFill/>
          <a:ln>
            <a:noFill/>
          </a:ln>
        </p:spPr>
        <p:txBody>
          <a:bodyPr lIns="0" tIns="0" rIns="0" bIns="0">
            <a:normAutofit fontScale="89000" lnSpcReduction="20000"/>
          </a:bodyPr>
          <a:lstStyle/>
          <a:p>
            <a:pPr algn="ctr">
              <a:spcBef>
                <a:spcPts val="1417"/>
              </a:spcBef>
            </a:pPr>
            <a:r>
              <a:rPr lang="en-US" sz="3600" b="1" strike="noStrike" spc="-1" dirty="0">
                <a:solidFill>
                  <a:srgbClr val="D62E4E"/>
                </a:solidFill>
                <a:latin typeface="Arial"/>
              </a:rPr>
              <a:t>Theatre</a:t>
            </a:r>
            <a:r>
              <a:rPr lang="en-US" sz="3600" b="1" strike="noStrike" spc="-1" dirty="0">
                <a:latin typeface="Arial"/>
              </a:rPr>
              <a:t> </a:t>
            </a:r>
            <a:r>
              <a:rPr lang="en-US" sz="3600" b="1" strike="noStrike" spc="-1" dirty="0">
                <a:solidFill>
                  <a:srgbClr val="5EB91E"/>
                </a:solidFill>
                <a:latin typeface="Arial"/>
              </a:rPr>
              <a:t>Historical Drama</a:t>
            </a:r>
            <a:r>
              <a:rPr lang="en-US" sz="3600" b="1" strike="noStrike" spc="-1" dirty="0">
                <a:latin typeface="Arial"/>
              </a:rPr>
              <a:t> </a:t>
            </a:r>
            <a:r>
              <a:rPr lang="en-US" sz="3600" b="1" strike="noStrike" spc="-1" dirty="0">
                <a:solidFill>
                  <a:srgbClr val="0D7DA9"/>
                </a:solidFill>
                <a:latin typeface="Arial"/>
              </a:rPr>
              <a:t>Musical Theatre</a:t>
            </a:r>
            <a:r>
              <a:rPr lang="en-US" sz="3600" b="1" strike="noStrike" spc="-1" dirty="0">
                <a:latin typeface="Arial"/>
              </a:rPr>
              <a:t> </a:t>
            </a:r>
            <a:r>
              <a:rPr lang="en-US" sz="3600" b="1" strike="noStrike" spc="-1" dirty="0">
                <a:solidFill>
                  <a:srgbClr val="D62E4E"/>
                </a:solidFill>
                <a:latin typeface="Arial"/>
              </a:rPr>
              <a:t>Improv</a:t>
            </a:r>
            <a:r>
              <a:rPr lang="en-US" sz="3600" b="1" strike="noStrike" spc="-1" dirty="0">
                <a:latin typeface="Arial"/>
              </a:rPr>
              <a:t> </a:t>
            </a:r>
            <a:r>
              <a:rPr lang="en-US" sz="3600" b="1" strike="noStrike" spc="-1" dirty="0">
                <a:solidFill>
                  <a:srgbClr val="5EB91E"/>
                </a:solidFill>
                <a:latin typeface="Arial"/>
              </a:rPr>
              <a:t>Fringe Theatre</a:t>
            </a:r>
            <a:r>
              <a:rPr lang="en-US" sz="3600" b="1" strike="noStrike" spc="-1" dirty="0">
                <a:latin typeface="Arial"/>
              </a:rPr>
              <a:t> </a:t>
            </a:r>
            <a:r>
              <a:rPr lang="en-US" sz="3600" b="1" strike="noStrike" spc="-1" dirty="0">
                <a:solidFill>
                  <a:srgbClr val="0D7DA9"/>
                </a:solidFill>
                <a:latin typeface="Arial"/>
              </a:rPr>
              <a:t>Serial </a:t>
            </a:r>
            <a:r>
              <a:rPr lang="en-US" sz="3600" b="1" strike="noStrike" spc="-1" dirty="0">
                <a:solidFill>
                  <a:srgbClr val="D62E4E"/>
                </a:solidFill>
                <a:latin typeface="Arial"/>
              </a:rPr>
              <a:t>Drama</a:t>
            </a:r>
            <a:r>
              <a:rPr lang="en-US" sz="3600" b="1" strike="noStrike" spc="-1" dirty="0">
                <a:latin typeface="Arial"/>
              </a:rPr>
              <a:t> </a:t>
            </a:r>
            <a:r>
              <a:rPr lang="en-US" sz="3600" b="1" strike="noStrike" spc="-1" dirty="0">
                <a:solidFill>
                  <a:srgbClr val="5EB91E"/>
                </a:solidFill>
                <a:latin typeface="Arial"/>
              </a:rPr>
              <a:t>Dance</a:t>
            </a:r>
            <a:r>
              <a:rPr lang="en-US" sz="3600" b="1" strike="noStrike" spc="-1" dirty="0">
                <a:latin typeface="Arial"/>
              </a:rPr>
              <a:t> </a:t>
            </a:r>
            <a:r>
              <a:rPr lang="en-US" sz="3600" b="1" strike="noStrike" spc="-1" dirty="0">
                <a:solidFill>
                  <a:srgbClr val="0070C0"/>
                </a:solidFill>
                <a:latin typeface="Arial"/>
              </a:rPr>
              <a:t>Contemporary Dance </a:t>
            </a:r>
            <a:r>
              <a:rPr lang="en-US" sz="3600" b="1" strike="noStrike" spc="-1" dirty="0">
                <a:solidFill>
                  <a:srgbClr val="D62E4E"/>
                </a:solidFill>
                <a:latin typeface="Arial"/>
              </a:rPr>
              <a:t>Ballet</a:t>
            </a:r>
            <a:r>
              <a:rPr lang="en-US" sz="3600" b="1" strike="noStrike" spc="-1" dirty="0">
                <a:latin typeface="Arial"/>
              </a:rPr>
              <a:t> </a:t>
            </a:r>
            <a:r>
              <a:rPr lang="en-US" sz="3600" b="1" strike="noStrike" spc="-1" dirty="0">
                <a:solidFill>
                  <a:srgbClr val="5EB91E"/>
                </a:solidFill>
                <a:latin typeface="Arial"/>
              </a:rPr>
              <a:t>Movement</a:t>
            </a:r>
            <a:r>
              <a:rPr lang="en-US" sz="3600" b="1" strike="noStrike" spc="-1" dirty="0">
                <a:latin typeface="Arial"/>
              </a:rPr>
              <a:t> </a:t>
            </a:r>
            <a:r>
              <a:rPr lang="en-US" sz="3600" b="1" strike="noStrike" spc="-1" dirty="0">
                <a:solidFill>
                  <a:srgbClr val="0D7DA9"/>
                </a:solidFill>
                <a:latin typeface="Arial"/>
              </a:rPr>
              <a:t>One Woman/Man Show</a:t>
            </a:r>
            <a:r>
              <a:rPr lang="en-US" sz="3600" b="1" strike="noStrike" spc="-1" dirty="0">
                <a:latin typeface="Arial"/>
              </a:rPr>
              <a:t> </a:t>
            </a:r>
            <a:r>
              <a:rPr lang="en-US" sz="3600" b="1" strike="noStrike" spc="-1" dirty="0">
                <a:solidFill>
                  <a:srgbClr val="D62E4E"/>
                </a:solidFill>
                <a:latin typeface="Arial"/>
              </a:rPr>
              <a:t>Opera</a:t>
            </a:r>
            <a:r>
              <a:rPr lang="en-US" sz="3600" b="1" strike="noStrike" spc="-1" dirty="0">
                <a:latin typeface="Arial"/>
              </a:rPr>
              <a:t> </a:t>
            </a:r>
            <a:r>
              <a:rPr lang="en-US" sz="3600" b="1" strike="noStrike" spc="-1" dirty="0">
                <a:solidFill>
                  <a:srgbClr val="5EB91E"/>
                </a:solidFill>
                <a:latin typeface="Arial"/>
              </a:rPr>
              <a:t>Radio Drama</a:t>
            </a:r>
            <a:r>
              <a:rPr lang="en-US" sz="3600" b="1" strike="noStrike" spc="-1" dirty="0">
                <a:latin typeface="Arial"/>
              </a:rPr>
              <a:t> </a:t>
            </a:r>
            <a:r>
              <a:rPr lang="en-US" sz="3600" b="1" strike="noStrike" spc="-1" dirty="0">
                <a:solidFill>
                  <a:srgbClr val="0D7DA9"/>
                </a:solidFill>
                <a:latin typeface="Arial"/>
              </a:rPr>
              <a:t>Monologue</a:t>
            </a:r>
            <a:r>
              <a:rPr lang="en-US" sz="3600" b="1" strike="noStrike" spc="-1" dirty="0">
                <a:latin typeface="Arial"/>
              </a:rPr>
              <a:t> </a:t>
            </a:r>
            <a:r>
              <a:rPr lang="en-US" sz="3600" b="1" strike="noStrike" spc="-1" dirty="0">
                <a:solidFill>
                  <a:srgbClr val="D62E4E"/>
                </a:solidFill>
                <a:latin typeface="Arial"/>
              </a:rPr>
              <a:t>Bollywood</a:t>
            </a:r>
            <a:r>
              <a:rPr lang="en-US" sz="3600" b="1" strike="noStrike" spc="-1" dirty="0">
                <a:latin typeface="Arial"/>
              </a:rPr>
              <a:t> </a:t>
            </a:r>
            <a:r>
              <a:rPr lang="en-US" sz="3600" b="1" strike="noStrike" spc="-1" dirty="0">
                <a:solidFill>
                  <a:srgbClr val="5EB91E"/>
                </a:solidFill>
                <a:latin typeface="Arial"/>
              </a:rPr>
              <a:t>Shakespeare</a:t>
            </a:r>
            <a:r>
              <a:rPr lang="en-US" sz="3600" b="1" strike="noStrike" spc="-1" dirty="0">
                <a:latin typeface="Arial"/>
              </a:rPr>
              <a:t> </a:t>
            </a:r>
            <a:r>
              <a:rPr lang="en-US" sz="3600" b="1" strike="noStrike" spc="-1" dirty="0">
                <a:solidFill>
                  <a:srgbClr val="D62E4E"/>
                </a:solidFill>
                <a:latin typeface="Arial"/>
              </a:rPr>
              <a:t>New Play Development</a:t>
            </a:r>
            <a:r>
              <a:rPr lang="en-US" sz="3600" b="1" strike="noStrike" spc="-1" dirty="0">
                <a:latin typeface="Arial"/>
              </a:rPr>
              <a:t> </a:t>
            </a:r>
            <a:r>
              <a:rPr lang="en-US" sz="3600" b="1" strike="noStrike" spc="-1" dirty="0">
                <a:solidFill>
                  <a:srgbClr val="0D7DA9"/>
                </a:solidFill>
                <a:latin typeface="Arial"/>
              </a:rPr>
              <a:t>Script Reading</a:t>
            </a:r>
            <a:r>
              <a:rPr lang="en-US" sz="3600" b="1" strike="noStrike" spc="-1" dirty="0">
                <a:solidFill>
                  <a:srgbClr val="5EB91E"/>
                </a:solidFill>
                <a:latin typeface="Arial"/>
              </a:rPr>
              <a:t> Workshops</a:t>
            </a:r>
            <a:r>
              <a:rPr lang="en-US" sz="3600" b="1" strike="noStrike" spc="-1" dirty="0">
                <a:latin typeface="Arial"/>
              </a:rPr>
              <a:t> </a:t>
            </a:r>
            <a:r>
              <a:rPr lang="en-US" sz="3600" b="1" strike="noStrike" spc="-1" dirty="0">
                <a:solidFill>
                  <a:srgbClr val="D62E4E"/>
                </a:solidFill>
                <a:latin typeface="Arial"/>
              </a:rPr>
              <a:t>Site Specific</a:t>
            </a:r>
            <a:r>
              <a:rPr lang="en-US" sz="3600" b="1" strike="noStrike" spc="-1" dirty="0">
                <a:latin typeface="Arial"/>
              </a:rPr>
              <a:t> </a:t>
            </a:r>
            <a:r>
              <a:rPr lang="en-US" sz="3600" b="1" strike="noStrike" spc="-1" dirty="0">
                <a:solidFill>
                  <a:srgbClr val="0D7DA9"/>
                </a:solidFill>
                <a:latin typeface="Arial"/>
              </a:rPr>
              <a:t>Absurdist</a:t>
            </a:r>
            <a:r>
              <a:rPr lang="en-US" sz="3600" b="1" strike="noStrike" spc="-1" dirty="0">
                <a:latin typeface="Arial"/>
              </a:rPr>
              <a:t> </a:t>
            </a:r>
            <a:r>
              <a:rPr lang="en-US" sz="3600" b="1" strike="noStrike" spc="-1" dirty="0">
                <a:solidFill>
                  <a:srgbClr val="5EB91E"/>
                </a:solidFill>
                <a:latin typeface="Arial"/>
              </a:rPr>
              <a:t>Local Content </a:t>
            </a:r>
            <a:r>
              <a:rPr lang="en-US" sz="3600" b="1" strike="noStrike" spc="-1" dirty="0">
                <a:solidFill>
                  <a:srgbClr val="D62E4E"/>
                </a:solidFill>
                <a:latin typeface="Arial"/>
              </a:rPr>
              <a:t>Experimental</a:t>
            </a:r>
            <a:r>
              <a:rPr lang="en-US" sz="3600" b="1" strike="noStrike" spc="-1" dirty="0">
                <a:latin typeface="Arial"/>
              </a:rPr>
              <a:t> </a:t>
            </a:r>
            <a:r>
              <a:rPr lang="en-US" sz="3600" b="1" strike="noStrike" spc="-1" dirty="0">
                <a:solidFill>
                  <a:srgbClr val="0D7DA9"/>
                </a:solidFill>
                <a:latin typeface="Arial"/>
              </a:rPr>
              <a:t>Performance Art </a:t>
            </a:r>
            <a:r>
              <a:rPr lang="en-US" sz="3600" b="1" strike="noStrike" spc="-1" dirty="0">
                <a:solidFill>
                  <a:srgbClr val="00B050"/>
                </a:solidFill>
                <a:latin typeface="Arial"/>
              </a:rPr>
              <a:t>Circus Arts…</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TextShape 1"/>
          <p:cNvSpPr txBox="1"/>
          <p:nvPr/>
        </p:nvSpPr>
        <p:spPr>
          <a:xfrm>
            <a:off x="504000" y="226080"/>
            <a:ext cx="9071640" cy="946440"/>
          </a:xfrm>
          <a:prstGeom prst="rect">
            <a:avLst/>
          </a:prstGeom>
          <a:noFill/>
          <a:ln>
            <a:noFill/>
          </a:ln>
        </p:spPr>
        <p:txBody>
          <a:bodyPr lIns="0" tIns="0" rIns="0" bIns="0" anchor="ctr"/>
          <a:lstStyle/>
          <a:p>
            <a:pPr algn="ctr"/>
            <a:r>
              <a:rPr lang="en-US" sz="4400" b="1" strike="noStrike" spc="-1" dirty="0">
                <a:solidFill>
                  <a:srgbClr val="5EB91E"/>
                </a:solidFill>
                <a:latin typeface="Arial"/>
              </a:rPr>
              <a:t>Visual Arts </a:t>
            </a:r>
            <a:r>
              <a:rPr lang="en-US" sz="4400" b="1" strike="noStrike" spc="-1" dirty="0">
                <a:solidFill>
                  <a:srgbClr val="0070C0"/>
                </a:solidFill>
                <a:latin typeface="Arial"/>
              </a:rPr>
              <a:t>and Media Arts</a:t>
            </a:r>
          </a:p>
        </p:txBody>
      </p:sp>
      <p:sp>
        <p:nvSpPr>
          <p:cNvPr id="120" name="TextShape 2"/>
          <p:cNvSpPr txBox="1"/>
          <p:nvPr/>
        </p:nvSpPr>
        <p:spPr>
          <a:xfrm>
            <a:off x="504000" y="1326600"/>
            <a:ext cx="9071640" cy="3288240"/>
          </a:xfrm>
          <a:prstGeom prst="rect">
            <a:avLst/>
          </a:prstGeom>
          <a:noFill/>
          <a:ln>
            <a:noFill/>
          </a:ln>
        </p:spPr>
        <p:txBody>
          <a:bodyPr lIns="0" tIns="0" rIns="0" bIns="0">
            <a:normAutofit/>
          </a:bodyPr>
          <a:lstStyle/>
          <a:p>
            <a:pPr algn="ctr">
              <a:spcBef>
                <a:spcPts val="1417"/>
              </a:spcBef>
            </a:pPr>
            <a:r>
              <a:rPr lang="en-US" sz="3200" b="1" strike="noStrike" spc="-1" dirty="0">
                <a:solidFill>
                  <a:srgbClr val="D62E4E"/>
                </a:solidFill>
                <a:latin typeface="Arial"/>
              </a:rPr>
              <a:t>Paintings</a:t>
            </a:r>
            <a:r>
              <a:rPr lang="en-US" sz="3200" b="1" strike="noStrike" spc="-1" dirty="0">
                <a:latin typeface="Arial"/>
              </a:rPr>
              <a:t> </a:t>
            </a:r>
            <a:r>
              <a:rPr lang="en-US" sz="3200" b="1" strike="noStrike" spc="-1" dirty="0">
                <a:solidFill>
                  <a:srgbClr val="0D7DA9"/>
                </a:solidFill>
                <a:latin typeface="Arial"/>
              </a:rPr>
              <a:t>Sculpture </a:t>
            </a:r>
            <a:r>
              <a:rPr lang="en-US" sz="3200" b="1" strike="noStrike" spc="-1" dirty="0">
                <a:solidFill>
                  <a:srgbClr val="5EB91E"/>
                </a:solidFill>
                <a:latin typeface="Arial"/>
              </a:rPr>
              <a:t>Ceramics</a:t>
            </a:r>
            <a:r>
              <a:rPr lang="en-US" sz="3200" b="1" strike="noStrike" spc="-1" dirty="0">
                <a:latin typeface="Arial"/>
              </a:rPr>
              <a:t> </a:t>
            </a:r>
            <a:r>
              <a:rPr lang="en-US" sz="3200" b="1" strike="noStrike" spc="-1" dirty="0">
                <a:solidFill>
                  <a:srgbClr val="C00000"/>
                </a:solidFill>
                <a:latin typeface="Arial"/>
              </a:rPr>
              <a:t>Film</a:t>
            </a:r>
            <a:r>
              <a:rPr lang="en-US" sz="3200" b="1" strike="noStrike" spc="-1" dirty="0">
                <a:latin typeface="Arial"/>
              </a:rPr>
              <a:t> </a:t>
            </a:r>
            <a:r>
              <a:rPr lang="en-US" sz="3200" b="1" strike="noStrike" spc="-1" dirty="0">
                <a:solidFill>
                  <a:srgbClr val="0070C0"/>
                </a:solidFill>
                <a:latin typeface="Arial"/>
              </a:rPr>
              <a:t>Video </a:t>
            </a:r>
            <a:r>
              <a:rPr lang="en-US" sz="3200" b="1" strike="noStrike" spc="-1" dirty="0">
                <a:solidFill>
                  <a:srgbClr val="00B050"/>
                </a:solidFill>
                <a:latin typeface="Arial"/>
              </a:rPr>
              <a:t>Photography</a:t>
            </a:r>
            <a:r>
              <a:rPr lang="en-US" sz="3200" b="1" strike="noStrike" spc="-1" dirty="0">
                <a:latin typeface="Arial"/>
              </a:rPr>
              <a:t> </a:t>
            </a:r>
            <a:r>
              <a:rPr lang="en-US" sz="3200" b="1" strike="noStrike" spc="-1" dirty="0">
                <a:solidFill>
                  <a:srgbClr val="C00000"/>
                </a:solidFill>
                <a:latin typeface="Arial"/>
              </a:rPr>
              <a:t>Digital Arts </a:t>
            </a:r>
            <a:r>
              <a:rPr lang="en-US" sz="3200" b="1" strike="noStrike" spc="-1" dirty="0">
                <a:solidFill>
                  <a:srgbClr val="0070C0"/>
                </a:solidFill>
                <a:latin typeface="Arial"/>
              </a:rPr>
              <a:t>Textiles</a:t>
            </a:r>
            <a:r>
              <a:rPr lang="en-US" sz="3200" b="1" strike="noStrike" spc="-1" dirty="0">
                <a:latin typeface="Arial"/>
              </a:rPr>
              <a:t> </a:t>
            </a:r>
            <a:r>
              <a:rPr lang="en-US" sz="3200" b="1" strike="noStrike" spc="-1" dirty="0">
                <a:solidFill>
                  <a:srgbClr val="5EB91E"/>
                </a:solidFill>
                <a:latin typeface="Arial"/>
              </a:rPr>
              <a:t>Woodworking </a:t>
            </a:r>
            <a:r>
              <a:rPr lang="en-US" sz="3200" b="1" strike="noStrike" spc="-1" dirty="0">
                <a:solidFill>
                  <a:srgbClr val="D62E4E"/>
                </a:solidFill>
                <a:latin typeface="Arial"/>
              </a:rPr>
              <a:t>Encaustic</a:t>
            </a:r>
            <a:r>
              <a:rPr lang="en-US" sz="3200" b="1" strike="noStrike" spc="-1" dirty="0">
                <a:latin typeface="Arial"/>
              </a:rPr>
              <a:t> </a:t>
            </a:r>
            <a:r>
              <a:rPr lang="en-US" sz="3200" b="1" strike="noStrike" spc="-1" dirty="0">
                <a:solidFill>
                  <a:srgbClr val="0D7DA9"/>
                </a:solidFill>
                <a:latin typeface="Arial"/>
              </a:rPr>
              <a:t>Murals</a:t>
            </a:r>
            <a:r>
              <a:rPr lang="en-US" sz="3200" b="1" strike="noStrike" spc="-1" dirty="0">
                <a:latin typeface="Arial"/>
              </a:rPr>
              <a:t> </a:t>
            </a:r>
            <a:r>
              <a:rPr lang="en-US" sz="3200" b="1" strike="noStrike" spc="-1" dirty="0">
                <a:solidFill>
                  <a:srgbClr val="5EB91E"/>
                </a:solidFill>
                <a:latin typeface="Arial"/>
              </a:rPr>
              <a:t>Stained Glass</a:t>
            </a:r>
            <a:r>
              <a:rPr lang="en-US" sz="3200" b="1" strike="noStrike" spc="-1" dirty="0">
                <a:latin typeface="Arial"/>
              </a:rPr>
              <a:t> </a:t>
            </a:r>
            <a:r>
              <a:rPr lang="en-US" sz="3200" b="1" strike="noStrike" spc="-1" dirty="0">
                <a:solidFill>
                  <a:srgbClr val="D62E4E"/>
                </a:solidFill>
                <a:latin typeface="Arial"/>
              </a:rPr>
              <a:t>Animation</a:t>
            </a:r>
            <a:r>
              <a:rPr lang="en-US" sz="3200" b="1" strike="noStrike" spc="-1" dirty="0">
                <a:latin typeface="Arial"/>
              </a:rPr>
              <a:t> </a:t>
            </a:r>
            <a:r>
              <a:rPr lang="en-US" sz="3200" b="1" strike="noStrike" spc="-1" dirty="0">
                <a:solidFill>
                  <a:srgbClr val="0D7DA9"/>
                </a:solidFill>
                <a:latin typeface="Arial"/>
              </a:rPr>
              <a:t>Illustration</a:t>
            </a:r>
            <a:r>
              <a:rPr lang="en-US" sz="3200" b="1" strike="noStrike" spc="-1" dirty="0">
                <a:latin typeface="Arial"/>
              </a:rPr>
              <a:t> </a:t>
            </a:r>
            <a:r>
              <a:rPr lang="en-US" sz="3200" b="1" strike="noStrike" spc="-1" dirty="0">
                <a:solidFill>
                  <a:srgbClr val="5EB91E"/>
                </a:solidFill>
                <a:latin typeface="Arial"/>
              </a:rPr>
              <a:t>Drawing</a:t>
            </a:r>
            <a:r>
              <a:rPr lang="en-US" sz="3200" b="1" strike="noStrike" spc="-1" dirty="0">
                <a:latin typeface="Arial"/>
              </a:rPr>
              <a:t> </a:t>
            </a:r>
            <a:r>
              <a:rPr lang="en-US" sz="3200" b="1" strike="noStrike" spc="-1" dirty="0">
                <a:solidFill>
                  <a:srgbClr val="D62E4E"/>
                </a:solidFill>
                <a:latin typeface="Arial"/>
              </a:rPr>
              <a:t>Workshops</a:t>
            </a:r>
            <a:r>
              <a:rPr lang="en-US" sz="3200" b="1" strike="noStrike" spc="-1" dirty="0">
                <a:latin typeface="Arial"/>
              </a:rPr>
              <a:t> </a:t>
            </a:r>
            <a:r>
              <a:rPr lang="en-US" sz="3200" b="1" strike="noStrike" spc="-1" dirty="0">
                <a:solidFill>
                  <a:srgbClr val="0D7DA9"/>
                </a:solidFill>
                <a:latin typeface="Arial"/>
              </a:rPr>
              <a:t>Exhibitions</a:t>
            </a:r>
            <a:r>
              <a:rPr lang="en-US" sz="3200" b="1" strike="noStrike" spc="-1" dirty="0">
                <a:latin typeface="Arial"/>
              </a:rPr>
              <a:t> </a:t>
            </a:r>
            <a:r>
              <a:rPr lang="en-US" sz="3200" b="1" strike="noStrike" spc="-1" dirty="0">
                <a:solidFill>
                  <a:srgbClr val="5EB91E"/>
                </a:solidFill>
                <a:latin typeface="Arial"/>
                <a:ea typeface="Microsoft YaHei"/>
              </a:rPr>
              <a:t>Installation Art </a:t>
            </a:r>
            <a:r>
              <a:rPr lang="en-US" sz="3200" b="1" strike="noStrike" spc="-1" dirty="0">
                <a:solidFill>
                  <a:srgbClr val="D62E4E"/>
                </a:solidFill>
                <a:latin typeface="Arial"/>
                <a:ea typeface="Microsoft YaHei"/>
              </a:rPr>
              <a:t>Art Crawls</a:t>
            </a:r>
            <a:r>
              <a:rPr lang="en-US" sz="3200" b="1" strike="noStrike" spc="-1" dirty="0">
                <a:latin typeface="Arial"/>
                <a:ea typeface="Microsoft YaHei"/>
              </a:rPr>
              <a:t> </a:t>
            </a:r>
            <a:r>
              <a:rPr lang="en-US" sz="3200" b="1" strike="noStrike" spc="-1" dirty="0">
                <a:solidFill>
                  <a:srgbClr val="0D7DA9"/>
                </a:solidFill>
                <a:latin typeface="Arial"/>
                <a:ea typeface="Microsoft YaHei"/>
              </a:rPr>
              <a:t>Printmaking</a:t>
            </a:r>
            <a:r>
              <a:rPr lang="en-US" sz="3200" b="1" strike="noStrike" spc="-1" dirty="0">
                <a:latin typeface="Arial"/>
                <a:ea typeface="Microsoft YaHei"/>
              </a:rPr>
              <a:t> </a:t>
            </a:r>
            <a:r>
              <a:rPr lang="en-US" sz="3200" b="1" strike="noStrike" spc="-1" dirty="0">
                <a:solidFill>
                  <a:srgbClr val="5EB91E"/>
                </a:solidFill>
                <a:latin typeface="Arial"/>
                <a:ea typeface="Microsoft YaHei"/>
              </a:rPr>
              <a:t>Life drawing, </a:t>
            </a:r>
            <a:r>
              <a:rPr lang="en-US" sz="3200" b="1" strike="noStrike" spc="-1" dirty="0">
                <a:solidFill>
                  <a:srgbClr val="D62E4E"/>
                </a:solidFill>
                <a:latin typeface="Arial"/>
                <a:ea typeface="Microsoft YaHei"/>
              </a:rPr>
              <a:t>Etching...</a:t>
            </a:r>
            <a:endParaRPr lang="en-US" sz="3200" b="1"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TextShape 1"/>
          <p:cNvSpPr txBox="1"/>
          <p:nvPr/>
        </p:nvSpPr>
        <p:spPr>
          <a:xfrm>
            <a:off x="504000" y="226080"/>
            <a:ext cx="9071640" cy="946440"/>
          </a:xfrm>
          <a:prstGeom prst="rect">
            <a:avLst/>
          </a:prstGeom>
          <a:noFill/>
          <a:ln>
            <a:noFill/>
          </a:ln>
        </p:spPr>
        <p:txBody>
          <a:bodyPr lIns="0" tIns="0" rIns="0" bIns="0" anchor="ctr"/>
          <a:lstStyle/>
          <a:p>
            <a:pPr algn="ctr"/>
            <a:r>
              <a:rPr lang="en-US" sz="4400" b="1" strike="noStrike" spc="-1">
                <a:solidFill>
                  <a:srgbClr val="5EB91E"/>
                </a:solidFill>
                <a:latin typeface="Arial"/>
              </a:rPr>
              <a:t>Music</a:t>
            </a:r>
          </a:p>
        </p:txBody>
      </p:sp>
      <p:sp>
        <p:nvSpPr>
          <p:cNvPr id="122" name="TextShape 2"/>
          <p:cNvSpPr txBox="1"/>
          <p:nvPr/>
        </p:nvSpPr>
        <p:spPr>
          <a:xfrm>
            <a:off x="504000" y="1326600"/>
            <a:ext cx="9071640" cy="3288240"/>
          </a:xfrm>
          <a:prstGeom prst="rect">
            <a:avLst/>
          </a:prstGeom>
          <a:noFill/>
          <a:ln>
            <a:noFill/>
          </a:ln>
        </p:spPr>
        <p:txBody>
          <a:bodyPr lIns="0" tIns="0" rIns="0" bIns="0">
            <a:normAutofit lnSpcReduction="10000"/>
          </a:bodyPr>
          <a:lstStyle/>
          <a:p>
            <a:pPr algn="ctr">
              <a:spcBef>
                <a:spcPts val="1417"/>
              </a:spcBef>
            </a:pPr>
            <a:r>
              <a:rPr lang="en-US" sz="3200" b="1" strike="noStrike" spc="-1" dirty="0">
                <a:solidFill>
                  <a:srgbClr val="D62E4E"/>
                </a:solidFill>
                <a:latin typeface="Arial"/>
                <a:ea typeface="Microsoft YaHei"/>
              </a:rPr>
              <a:t>Orchestra</a:t>
            </a:r>
            <a:r>
              <a:rPr lang="en-US" sz="3200" b="1" strike="noStrike" spc="-1" dirty="0">
                <a:latin typeface="Arial"/>
                <a:ea typeface="Microsoft YaHei"/>
              </a:rPr>
              <a:t> </a:t>
            </a:r>
            <a:r>
              <a:rPr lang="en-US" sz="3200" b="1" strike="noStrike" spc="-1" dirty="0">
                <a:solidFill>
                  <a:srgbClr val="5EB91E"/>
                </a:solidFill>
                <a:latin typeface="Arial"/>
                <a:ea typeface="Microsoft YaHei"/>
              </a:rPr>
              <a:t>Rock Music </a:t>
            </a:r>
            <a:r>
              <a:rPr lang="en-US" sz="3200" b="1" strike="noStrike" spc="-1" dirty="0">
                <a:solidFill>
                  <a:srgbClr val="0D7DA9"/>
                </a:solidFill>
                <a:latin typeface="Arial"/>
                <a:ea typeface="Microsoft YaHei"/>
              </a:rPr>
              <a:t>String Quartet</a:t>
            </a:r>
            <a:r>
              <a:rPr lang="en-US" sz="3200" b="1" strike="noStrike" spc="-1" dirty="0">
                <a:solidFill>
                  <a:srgbClr val="5EB91E"/>
                </a:solidFill>
                <a:latin typeface="Arial"/>
                <a:ea typeface="Microsoft YaHei"/>
              </a:rPr>
              <a:t> </a:t>
            </a:r>
            <a:r>
              <a:rPr lang="en-US" sz="3200" b="1" strike="noStrike" spc="-1" dirty="0">
                <a:solidFill>
                  <a:srgbClr val="D62E4E"/>
                </a:solidFill>
                <a:latin typeface="Arial"/>
                <a:ea typeface="Microsoft YaHei"/>
              </a:rPr>
              <a:t>Folk Music</a:t>
            </a:r>
            <a:r>
              <a:rPr lang="en-US" sz="3200" b="1" strike="noStrike" spc="-1" dirty="0">
                <a:latin typeface="Arial"/>
                <a:ea typeface="Microsoft YaHei"/>
              </a:rPr>
              <a:t> </a:t>
            </a:r>
            <a:r>
              <a:rPr lang="en-US" sz="3200" b="1" strike="noStrike" spc="-1" dirty="0">
                <a:solidFill>
                  <a:srgbClr val="5EB91E"/>
                </a:solidFill>
                <a:latin typeface="Arial"/>
                <a:ea typeface="Microsoft YaHei"/>
              </a:rPr>
              <a:t>Rap</a:t>
            </a:r>
            <a:r>
              <a:rPr lang="en-US" sz="3200" b="1" strike="noStrike" spc="-1" dirty="0">
                <a:latin typeface="Arial"/>
                <a:ea typeface="Microsoft YaHei"/>
              </a:rPr>
              <a:t> </a:t>
            </a:r>
            <a:r>
              <a:rPr lang="en-US" sz="3200" b="1" strike="noStrike" spc="-1" dirty="0">
                <a:solidFill>
                  <a:srgbClr val="0D7DA9"/>
                </a:solidFill>
                <a:latin typeface="Arial"/>
                <a:ea typeface="Microsoft YaHei"/>
              </a:rPr>
              <a:t>Hip Hop</a:t>
            </a:r>
            <a:r>
              <a:rPr lang="en-US" sz="3200" b="1" strike="noStrike" spc="-1" dirty="0">
                <a:latin typeface="Arial"/>
                <a:ea typeface="Microsoft YaHei"/>
              </a:rPr>
              <a:t> </a:t>
            </a:r>
            <a:r>
              <a:rPr lang="en-US" sz="3200" b="1" strike="noStrike" spc="-1" dirty="0">
                <a:solidFill>
                  <a:srgbClr val="D62E4E"/>
                </a:solidFill>
                <a:latin typeface="Arial"/>
                <a:ea typeface="Microsoft YaHei"/>
              </a:rPr>
              <a:t>R&amp;B</a:t>
            </a:r>
            <a:r>
              <a:rPr lang="en-US" sz="3200" b="1" strike="noStrike" spc="-1" dirty="0">
                <a:latin typeface="Arial"/>
                <a:ea typeface="Microsoft YaHei"/>
              </a:rPr>
              <a:t> </a:t>
            </a:r>
            <a:r>
              <a:rPr lang="en-US" sz="3200" b="1" strike="noStrike" spc="-1" dirty="0">
                <a:solidFill>
                  <a:srgbClr val="5EB91E"/>
                </a:solidFill>
                <a:latin typeface="Arial"/>
                <a:ea typeface="Microsoft YaHei"/>
              </a:rPr>
              <a:t>Blues </a:t>
            </a:r>
            <a:r>
              <a:rPr lang="en-US" sz="3200" b="1" strike="noStrike" spc="-1" dirty="0">
                <a:solidFill>
                  <a:srgbClr val="0D7DA9"/>
                </a:solidFill>
                <a:latin typeface="Arial"/>
                <a:ea typeface="Microsoft YaHei"/>
              </a:rPr>
              <a:t>Classical</a:t>
            </a:r>
            <a:r>
              <a:rPr lang="en-US" sz="3200" b="1" strike="noStrike" spc="-1" dirty="0">
                <a:latin typeface="Arial"/>
                <a:ea typeface="Microsoft YaHei"/>
              </a:rPr>
              <a:t> </a:t>
            </a:r>
            <a:r>
              <a:rPr lang="en-US" sz="3200" b="1" strike="noStrike" spc="-1" dirty="0">
                <a:solidFill>
                  <a:srgbClr val="D62E4E"/>
                </a:solidFill>
                <a:latin typeface="Arial"/>
                <a:ea typeface="Microsoft YaHei"/>
              </a:rPr>
              <a:t>Pop</a:t>
            </a:r>
            <a:r>
              <a:rPr lang="en-US" sz="3200" b="1" strike="noStrike" spc="-1" dirty="0">
                <a:latin typeface="Arial"/>
                <a:ea typeface="Microsoft YaHei"/>
              </a:rPr>
              <a:t> </a:t>
            </a:r>
            <a:r>
              <a:rPr lang="en-US" sz="3200" b="1" strike="noStrike" spc="-1" dirty="0">
                <a:solidFill>
                  <a:srgbClr val="00B050"/>
                </a:solidFill>
                <a:latin typeface="Arial"/>
                <a:ea typeface="Microsoft YaHei"/>
              </a:rPr>
              <a:t>Wo</a:t>
            </a:r>
            <a:r>
              <a:rPr lang="en-US" sz="3200" b="1" strike="noStrike" spc="-1" dirty="0">
                <a:solidFill>
                  <a:srgbClr val="5EB91E"/>
                </a:solidFill>
                <a:latin typeface="Arial"/>
                <a:ea typeface="Microsoft YaHei"/>
              </a:rPr>
              <a:t>rld Music </a:t>
            </a:r>
            <a:r>
              <a:rPr lang="en-US" sz="3200" b="1" strike="noStrike" spc="-1" dirty="0">
                <a:solidFill>
                  <a:srgbClr val="0D7DA9"/>
                </a:solidFill>
                <a:latin typeface="Arial"/>
                <a:ea typeface="Microsoft YaHei"/>
              </a:rPr>
              <a:t>Acoustic</a:t>
            </a:r>
            <a:r>
              <a:rPr lang="en-US" sz="3200" b="1" strike="noStrike" spc="-1" dirty="0">
                <a:solidFill>
                  <a:srgbClr val="D62E4E"/>
                </a:solidFill>
                <a:latin typeface="Arial"/>
                <a:ea typeface="Microsoft YaHei"/>
              </a:rPr>
              <a:t> Electronic </a:t>
            </a:r>
            <a:r>
              <a:rPr lang="en-US" sz="3200" b="1" strike="noStrike" spc="-1" dirty="0">
                <a:solidFill>
                  <a:srgbClr val="5EB91E"/>
                </a:solidFill>
                <a:latin typeface="Arial"/>
                <a:ea typeface="Microsoft YaHei"/>
              </a:rPr>
              <a:t>DJ Latin </a:t>
            </a:r>
            <a:r>
              <a:rPr lang="en-US" sz="3200" b="1" strike="noStrike" spc="-1" dirty="0">
                <a:solidFill>
                  <a:srgbClr val="0D7DA9"/>
                </a:solidFill>
                <a:latin typeface="Arial"/>
                <a:ea typeface="Microsoft YaHei"/>
              </a:rPr>
              <a:t>Songwriting</a:t>
            </a:r>
            <a:r>
              <a:rPr lang="en-US" sz="3200" b="1" strike="noStrike" spc="-1" dirty="0">
                <a:latin typeface="Arial"/>
                <a:ea typeface="Microsoft YaHei"/>
              </a:rPr>
              <a:t> </a:t>
            </a:r>
            <a:r>
              <a:rPr lang="en-US" sz="3200" b="1" strike="noStrike" spc="-1" dirty="0">
                <a:solidFill>
                  <a:srgbClr val="D62E4E"/>
                </a:solidFill>
                <a:latin typeface="Arial"/>
                <a:ea typeface="Microsoft YaHei"/>
              </a:rPr>
              <a:t>Improvisation </a:t>
            </a:r>
            <a:r>
              <a:rPr lang="en-US" sz="3200" b="1" strike="noStrike" spc="-1" dirty="0">
                <a:solidFill>
                  <a:srgbClr val="5EB91E"/>
                </a:solidFill>
                <a:latin typeface="Arial"/>
                <a:ea typeface="Microsoft YaHei"/>
              </a:rPr>
              <a:t>Jazz</a:t>
            </a:r>
            <a:r>
              <a:rPr lang="en-US" sz="3200" b="1" strike="noStrike" spc="-1" dirty="0">
                <a:solidFill>
                  <a:srgbClr val="0D7DA9"/>
                </a:solidFill>
                <a:latin typeface="Arial"/>
                <a:ea typeface="Microsoft YaHei"/>
              </a:rPr>
              <a:t> A Capella</a:t>
            </a:r>
            <a:r>
              <a:rPr lang="en-US" sz="3200" b="1" strike="noStrike" spc="-1" dirty="0">
                <a:latin typeface="Arial"/>
                <a:ea typeface="Microsoft YaHei"/>
              </a:rPr>
              <a:t> </a:t>
            </a:r>
            <a:r>
              <a:rPr lang="en-US" sz="3200" b="1" strike="noStrike" spc="-1" dirty="0">
                <a:solidFill>
                  <a:srgbClr val="D62E4E"/>
                </a:solidFill>
                <a:latin typeface="Arial"/>
                <a:ea typeface="Microsoft YaHei"/>
              </a:rPr>
              <a:t>Drumming</a:t>
            </a:r>
            <a:r>
              <a:rPr lang="en-US" sz="3200" b="1" strike="noStrike" spc="-1" dirty="0">
                <a:latin typeface="Arial"/>
                <a:ea typeface="Microsoft YaHei"/>
              </a:rPr>
              <a:t> </a:t>
            </a:r>
            <a:r>
              <a:rPr lang="en-US" sz="3200" b="1" strike="noStrike" spc="-1" dirty="0">
                <a:solidFill>
                  <a:srgbClr val="5EB91E"/>
                </a:solidFill>
                <a:latin typeface="Arial"/>
                <a:ea typeface="Microsoft YaHei"/>
              </a:rPr>
              <a:t>Brass</a:t>
            </a:r>
            <a:r>
              <a:rPr lang="en-US" sz="3200" b="1" strike="noStrike" spc="-1" dirty="0">
                <a:latin typeface="Arial"/>
                <a:ea typeface="Microsoft YaHei"/>
              </a:rPr>
              <a:t> </a:t>
            </a:r>
            <a:r>
              <a:rPr lang="en-US" sz="3200" b="1" strike="noStrike" spc="-1" dirty="0">
                <a:solidFill>
                  <a:srgbClr val="0D7DA9"/>
                </a:solidFill>
                <a:latin typeface="Arial"/>
                <a:ea typeface="Microsoft YaHei"/>
              </a:rPr>
              <a:t>Choir </a:t>
            </a:r>
            <a:r>
              <a:rPr lang="en-US" sz="3200" b="1" strike="noStrike" spc="-1" dirty="0">
                <a:solidFill>
                  <a:srgbClr val="D62E4E"/>
                </a:solidFill>
                <a:latin typeface="Arial"/>
                <a:ea typeface="Microsoft YaHei"/>
              </a:rPr>
              <a:t>Experimental</a:t>
            </a:r>
            <a:r>
              <a:rPr lang="en-US" sz="3200" b="1" strike="noStrike" spc="-1" dirty="0">
                <a:latin typeface="Arial"/>
                <a:ea typeface="Microsoft YaHei"/>
              </a:rPr>
              <a:t> </a:t>
            </a:r>
            <a:r>
              <a:rPr lang="en-US" sz="3200" b="1" strike="noStrike" spc="-1" dirty="0">
                <a:solidFill>
                  <a:srgbClr val="5EB91E"/>
                </a:solidFill>
                <a:latin typeface="Arial"/>
                <a:ea typeface="Microsoft YaHei"/>
              </a:rPr>
              <a:t>Drum Circle</a:t>
            </a:r>
            <a:r>
              <a:rPr lang="en-US" sz="3200" b="1" strike="noStrike" spc="-1" dirty="0">
                <a:latin typeface="Arial"/>
                <a:ea typeface="Microsoft YaHei"/>
              </a:rPr>
              <a:t> </a:t>
            </a:r>
            <a:r>
              <a:rPr lang="en-US" sz="3200" b="1" strike="noStrike" spc="-1" dirty="0">
                <a:solidFill>
                  <a:srgbClr val="0D7DA9"/>
                </a:solidFill>
                <a:latin typeface="Arial"/>
                <a:ea typeface="Microsoft YaHei"/>
              </a:rPr>
              <a:t>Round Dance </a:t>
            </a:r>
            <a:r>
              <a:rPr lang="en-US" sz="3200" b="1" strike="noStrike" spc="-1" dirty="0">
                <a:solidFill>
                  <a:srgbClr val="D62E4E"/>
                </a:solidFill>
                <a:latin typeface="Arial"/>
                <a:ea typeface="Microsoft YaHei"/>
              </a:rPr>
              <a:t>Opera </a:t>
            </a:r>
            <a:r>
              <a:rPr lang="en-US" sz="3200" b="1" strike="noStrike" spc="-1" dirty="0">
                <a:solidFill>
                  <a:srgbClr val="5EB91E"/>
                </a:solidFill>
                <a:latin typeface="Arial"/>
                <a:ea typeface="Microsoft YaHei"/>
              </a:rPr>
              <a:t>Cantata </a:t>
            </a:r>
            <a:r>
              <a:rPr lang="en-US" sz="3200" b="1" strike="noStrike" spc="-1" dirty="0">
                <a:solidFill>
                  <a:srgbClr val="0D7DA9"/>
                </a:solidFill>
                <a:latin typeface="Arial"/>
                <a:ea typeface="Microsoft YaHei"/>
              </a:rPr>
              <a:t>Country </a:t>
            </a:r>
            <a:r>
              <a:rPr lang="en-US" sz="3200" b="1" strike="noStrike" spc="-1" dirty="0">
                <a:solidFill>
                  <a:srgbClr val="D62E4E"/>
                </a:solidFill>
                <a:latin typeface="Arial"/>
                <a:ea typeface="Microsoft YaHei"/>
              </a:rPr>
              <a:t>Western Swing... </a:t>
            </a:r>
            <a:endParaRPr lang="en-US" sz="3200" b="1"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TextShape 1"/>
          <p:cNvSpPr txBox="1"/>
          <p:nvPr/>
        </p:nvSpPr>
        <p:spPr>
          <a:xfrm>
            <a:off x="504000" y="226080"/>
            <a:ext cx="9071640" cy="946440"/>
          </a:xfrm>
          <a:prstGeom prst="rect">
            <a:avLst/>
          </a:prstGeom>
          <a:noFill/>
          <a:ln>
            <a:noFill/>
          </a:ln>
        </p:spPr>
        <p:txBody>
          <a:bodyPr lIns="0" tIns="0" rIns="0" bIns="0" anchor="ctr"/>
          <a:lstStyle/>
          <a:p>
            <a:pPr algn="ctr"/>
            <a:r>
              <a:rPr lang="en-US" sz="4400" b="1" strike="noStrike" spc="-1">
                <a:solidFill>
                  <a:srgbClr val="5EB91E"/>
                </a:solidFill>
                <a:latin typeface="Arial"/>
              </a:rPr>
              <a:t>Literary Arts</a:t>
            </a:r>
          </a:p>
        </p:txBody>
      </p:sp>
      <p:sp>
        <p:nvSpPr>
          <p:cNvPr id="124" name="TextShape 2"/>
          <p:cNvSpPr txBox="1"/>
          <p:nvPr/>
        </p:nvSpPr>
        <p:spPr>
          <a:xfrm>
            <a:off x="504000" y="1326600"/>
            <a:ext cx="9071640" cy="3288240"/>
          </a:xfrm>
          <a:prstGeom prst="rect">
            <a:avLst/>
          </a:prstGeom>
          <a:noFill/>
          <a:ln>
            <a:noFill/>
          </a:ln>
        </p:spPr>
        <p:txBody>
          <a:bodyPr lIns="0" tIns="0" rIns="0" bIns="0">
            <a:normAutofit lnSpcReduction="10000"/>
          </a:bodyPr>
          <a:lstStyle/>
          <a:p>
            <a:pPr algn="ctr">
              <a:spcBef>
                <a:spcPts val="1417"/>
              </a:spcBef>
            </a:pPr>
            <a:r>
              <a:rPr lang="en-US" sz="3200" b="1" strike="noStrike" spc="-1" dirty="0">
                <a:solidFill>
                  <a:srgbClr val="C00000"/>
                </a:solidFill>
                <a:latin typeface="Arial"/>
                <a:ea typeface="Microsoft YaHei"/>
              </a:rPr>
              <a:t>Plays</a:t>
            </a:r>
            <a:r>
              <a:rPr lang="en-US" sz="3200" b="1" strike="noStrike" spc="-1" dirty="0">
                <a:solidFill>
                  <a:srgbClr val="0070C0"/>
                </a:solidFill>
                <a:latin typeface="Arial"/>
                <a:ea typeface="Microsoft YaHei"/>
              </a:rPr>
              <a:t> Publishers </a:t>
            </a:r>
            <a:r>
              <a:rPr lang="en-US" sz="3200" b="1" strike="noStrike" spc="-1" dirty="0">
                <a:solidFill>
                  <a:srgbClr val="00B050"/>
                </a:solidFill>
                <a:latin typeface="Arial"/>
                <a:ea typeface="Microsoft YaHei"/>
              </a:rPr>
              <a:t>Novels </a:t>
            </a:r>
            <a:r>
              <a:rPr lang="en-US" sz="3200" b="1" strike="noStrike" spc="-1" dirty="0">
                <a:solidFill>
                  <a:srgbClr val="D62E4E"/>
                </a:solidFill>
                <a:latin typeface="Arial"/>
                <a:ea typeface="Microsoft YaHei"/>
              </a:rPr>
              <a:t>Spoken Word</a:t>
            </a:r>
            <a:r>
              <a:rPr lang="en-US" sz="3200" b="1" strike="noStrike" spc="-1" dirty="0">
                <a:latin typeface="Arial"/>
                <a:ea typeface="Microsoft YaHei"/>
              </a:rPr>
              <a:t> </a:t>
            </a:r>
            <a:r>
              <a:rPr lang="en-US" sz="3200" b="1" strike="noStrike" spc="-1" dirty="0">
                <a:solidFill>
                  <a:srgbClr val="0D7DA9"/>
                </a:solidFill>
                <a:latin typeface="Arial"/>
                <a:ea typeface="Microsoft YaHei"/>
              </a:rPr>
              <a:t>Poetry </a:t>
            </a:r>
            <a:r>
              <a:rPr lang="en-US" sz="3200" b="1" strike="noStrike" spc="-1" dirty="0">
                <a:solidFill>
                  <a:srgbClr val="5EB91E"/>
                </a:solidFill>
                <a:latin typeface="Arial"/>
                <a:ea typeface="Microsoft YaHei"/>
              </a:rPr>
              <a:t>Prose </a:t>
            </a:r>
            <a:r>
              <a:rPr lang="en-US" sz="3200" b="1" strike="noStrike" spc="-1" dirty="0">
                <a:solidFill>
                  <a:srgbClr val="D62E4E"/>
                </a:solidFill>
                <a:latin typeface="Arial"/>
                <a:ea typeface="Microsoft YaHei"/>
              </a:rPr>
              <a:t>Essays</a:t>
            </a:r>
            <a:r>
              <a:rPr lang="en-US" sz="3200" b="1" strike="noStrike" spc="-1" dirty="0">
                <a:latin typeface="Arial"/>
                <a:ea typeface="Microsoft YaHei"/>
              </a:rPr>
              <a:t> </a:t>
            </a:r>
            <a:r>
              <a:rPr lang="en-US" sz="3200" b="1" strike="noStrike" spc="-1" dirty="0">
                <a:solidFill>
                  <a:srgbClr val="0D7DA9"/>
                </a:solidFill>
                <a:latin typeface="Arial"/>
                <a:ea typeface="Microsoft YaHei"/>
              </a:rPr>
              <a:t>Opinion Pieces</a:t>
            </a:r>
            <a:r>
              <a:rPr lang="en-US" sz="3200" b="1" strike="noStrike" spc="-1" dirty="0">
                <a:latin typeface="Arial"/>
                <a:ea typeface="Microsoft YaHei"/>
              </a:rPr>
              <a:t> </a:t>
            </a:r>
            <a:r>
              <a:rPr lang="en-US" sz="3200" b="1" strike="noStrike" spc="-1" dirty="0">
                <a:solidFill>
                  <a:srgbClr val="5EB91E"/>
                </a:solidFill>
                <a:latin typeface="Arial"/>
                <a:ea typeface="Microsoft YaHei"/>
              </a:rPr>
              <a:t>Fiction</a:t>
            </a:r>
            <a:r>
              <a:rPr lang="en-US" sz="3200" b="1" strike="noStrike" spc="-1" dirty="0">
                <a:latin typeface="Arial"/>
                <a:ea typeface="Microsoft YaHei"/>
              </a:rPr>
              <a:t> </a:t>
            </a:r>
            <a:r>
              <a:rPr lang="en-US" sz="3200" b="1" strike="noStrike" spc="-1" dirty="0">
                <a:solidFill>
                  <a:srgbClr val="D62E4E"/>
                </a:solidFill>
                <a:latin typeface="Arial"/>
                <a:ea typeface="Microsoft YaHei"/>
              </a:rPr>
              <a:t>Biography </a:t>
            </a:r>
            <a:r>
              <a:rPr lang="en-US" sz="3200" b="1" strike="noStrike" spc="-1" dirty="0">
                <a:solidFill>
                  <a:srgbClr val="0D7DA9"/>
                </a:solidFill>
                <a:latin typeface="Arial"/>
                <a:ea typeface="Microsoft YaHei"/>
              </a:rPr>
              <a:t>Durational Reading</a:t>
            </a:r>
            <a:r>
              <a:rPr lang="en-US" sz="3200" b="1" strike="noStrike" spc="-1" dirty="0">
                <a:latin typeface="Arial"/>
                <a:ea typeface="Microsoft YaHei"/>
              </a:rPr>
              <a:t> </a:t>
            </a:r>
            <a:r>
              <a:rPr lang="en-US" sz="3200" b="1" strike="noStrike" spc="-1" dirty="0">
                <a:solidFill>
                  <a:srgbClr val="5EB91E"/>
                </a:solidFill>
                <a:latin typeface="Arial"/>
                <a:ea typeface="Microsoft YaHei"/>
              </a:rPr>
              <a:t>Workshops</a:t>
            </a:r>
            <a:r>
              <a:rPr lang="en-US" sz="3200" b="1" strike="noStrike" spc="-1" dirty="0">
                <a:latin typeface="Arial"/>
                <a:ea typeface="Microsoft YaHei"/>
              </a:rPr>
              <a:t> </a:t>
            </a:r>
            <a:r>
              <a:rPr lang="en-US" sz="3200" b="1" strike="noStrike" spc="-1" dirty="0">
                <a:solidFill>
                  <a:srgbClr val="D62E4E"/>
                </a:solidFill>
                <a:latin typeface="Arial"/>
                <a:ea typeface="Microsoft YaHei"/>
              </a:rPr>
              <a:t>Readings </a:t>
            </a:r>
            <a:r>
              <a:rPr lang="en-US" sz="3200" b="1" strike="noStrike" spc="-1" dirty="0">
                <a:solidFill>
                  <a:srgbClr val="0D7DA9"/>
                </a:solidFill>
                <a:latin typeface="Arial"/>
                <a:ea typeface="Microsoft YaHei"/>
              </a:rPr>
              <a:t>Book Launches</a:t>
            </a:r>
            <a:r>
              <a:rPr lang="en-US" sz="3200" b="1" strike="noStrike" spc="-1" dirty="0">
                <a:latin typeface="Arial"/>
                <a:ea typeface="Microsoft YaHei"/>
              </a:rPr>
              <a:t> </a:t>
            </a:r>
            <a:r>
              <a:rPr lang="en-US" sz="3200" b="1" strike="noStrike" spc="-1" dirty="0">
                <a:solidFill>
                  <a:srgbClr val="5EB91E"/>
                </a:solidFill>
                <a:latin typeface="Arial"/>
                <a:ea typeface="Microsoft YaHei"/>
              </a:rPr>
              <a:t>Printing Presses</a:t>
            </a:r>
            <a:r>
              <a:rPr lang="en-US" sz="3200" b="1" strike="noStrike" spc="-1" dirty="0">
                <a:latin typeface="Arial"/>
                <a:ea typeface="Microsoft YaHei"/>
              </a:rPr>
              <a:t> </a:t>
            </a:r>
            <a:r>
              <a:rPr lang="en-US" sz="3200" b="1" strike="noStrike" spc="-1" dirty="0">
                <a:solidFill>
                  <a:srgbClr val="D62E4E"/>
                </a:solidFill>
                <a:latin typeface="Arial"/>
                <a:ea typeface="Microsoft YaHei"/>
              </a:rPr>
              <a:t>Chapbooks</a:t>
            </a:r>
            <a:r>
              <a:rPr lang="en-US" sz="3200" b="1" strike="noStrike" spc="-1" dirty="0">
                <a:latin typeface="Arial"/>
                <a:ea typeface="Microsoft YaHei"/>
              </a:rPr>
              <a:t> </a:t>
            </a:r>
            <a:r>
              <a:rPr lang="en-US" sz="3200" b="1" strike="noStrike" spc="-1" dirty="0">
                <a:solidFill>
                  <a:srgbClr val="0D7DA9"/>
                </a:solidFill>
                <a:latin typeface="Arial"/>
                <a:ea typeface="Microsoft YaHei"/>
              </a:rPr>
              <a:t>Poetry Slams </a:t>
            </a:r>
            <a:r>
              <a:rPr lang="en-US" sz="3200" b="1" strike="noStrike" spc="-1" dirty="0">
                <a:solidFill>
                  <a:srgbClr val="00B050"/>
                </a:solidFill>
                <a:latin typeface="Arial"/>
                <a:ea typeface="Microsoft YaHei"/>
              </a:rPr>
              <a:t>Speculative </a:t>
            </a:r>
            <a:r>
              <a:rPr lang="en-US" sz="3200" b="1" strike="noStrike" spc="-1" dirty="0">
                <a:solidFill>
                  <a:srgbClr val="5EB91E"/>
                </a:solidFill>
                <a:latin typeface="Arial"/>
                <a:ea typeface="Microsoft YaHei"/>
              </a:rPr>
              <a:t>Fiction</a:t>
            </a:r>
            <a:r>
              <a:rPr lang="en-US" sz="3200" b="1" strike="noStrike" spc="-1" dirty="0">
                <a:latin typeface="Arial"/>
                <a:ea typeface="Microsoft YaHei"/>
              </a:rPr>
              <a:t> </a:t>
            </a:r>
            <a:r>
              <a:rPr lang="en-US" sz="3200" b="1" strike="noStrike" spc="-1" dirty="0">
                <a:solidFill>
                  <a:srgbClr val="D62E4E"/>
                </a:solidFill>
                <a:latin typeface="Arial"/>
                <a:ea typeface="Microsoft YaHei"/>
              </a:rPr>
              <a:t>Fantasy</a:t>
            </a:r>
            <a:r>
              <a:rPr lang="en-US" sz="3200" b="1" strike="noStrike" spc="-1" dirty="0">
                <a:latin typeface="Arial"/>
                <a:ea typeface="Microsoft YaHei"/>
              </a:rPr>
              <a:t> </a:t>
            </a:r>
            <a:r>
              <a:rPr lang="en-US" sz="3200" b="1" strike="noStrike" spc="-1" dirty="0">
                <a:solidFill>
                  <a:srgbClr val="0D7DA9"/>
                </a:solidFill>
                <a:latin typeface="Arial"/>
                <a:ea typeface="Microsoft YaHei"/>
              </a:rPr>
              <a:t>Erotica </a:t>
            </a:r>
            <a:r>
              <a:rPr lang="en-US" sz="3200" b="1" strike="noStrike" spc="-1" dirty="0">
                <a:solidFill>
                  <a:srgbClr val="5EB91E"/>
                </a:solidFill>
                <a:latin typeface="Arial"/>
                <a:ea typeface="Microsoft YaHei"/>
              </a:rPr>
              <a:t>Novella </a:t>
            </a:r>
            <a:r>
              <a:rPr lang="en-US" sz="3200" b="1" strike="noStrike" spc="-1" dirty="0">
                <a:solidFill>
                  <a:srgbClr val="D62E4E"/>
                </a:solidFill>
                <a:latin typeface="Arial"/>
                <a:ea typeface="Microsoft YaHei"/>
              </a:rPr>
              <a:t>Non-Fiction</a:t>
            </a:r>
            <a:r>
              <a:rPr lang="en-US" sz="3200" b="1" strike="noStrike" spc="-1" dirty="0">
                <a:latin typeface="Arial"/>
                <a:ea typeface="Microsoft YaHei"/>
              </a:rPr>
              <a:t> </a:t>
            </a:r>
            <a:r>
              <a:rPr lang="en-US" sz="3200" b="1" strike="noStrike" spc="-1" dirty="0" err="1">
                <a:solidFill>
                  <a:srgbClr val="0D7DA9"/>
                </a:solidFill>
                <a:latin typeface="Arial"/>
                <a:ea typeface="Microsoft YaHei"/>
              </a:rPr>
              <a:t>Childrens</a:t>
            </a:r>
            <a:r>
              <a:rPr lang="en-US" sz="3200" b="1" strike="noStrike" spc="-1" dirty="0">
                <a:solidFill>
                  <a:srgbClr val="0D7DA9"/>
                </a:solidFill>
                <a:latin typeface="Arial"/>
                <a:ea typeface="Microsoft YaHei"/>
              </a:rPr>
              <a:t>’ Literature</a:t>
            </a:r>
            <a:r>
              <a:rPr lang="en-US" sz="3200" b="1" strike="noStrike" spc="-1" dirty="0">
                <a:latin typeface="Arial"/>
                <a:ea typeface="Microsoft YaHei"/>
              </a:rPr>
              <a:t> </a:t>
            </a:r>
            <a:r>
              <a:rPr lang="en-US" sz="3200" b="1" strike="noStrike" spc="-1" dirty="0">
                <a:solidFill>
                  <a:srgbClr val="5EB91E"/>
                </a:solidFill>
                <a:latin typeface="Arial"/>
                <a:ea typeface="Microsoft YaHei"/>
              </a:rPr>
              <a:t>Short Story </a:t>
            </a:r>
            <a:r>
              <a:rPr lang="en-US" sz="3200" b="1" strike="noStrike" spc="-1" dirty="0">
                <a:solidFill>
                  <a:srgbClr val="D62E4E"/>
                </a:solidFill>
                <a:latin typeface="Arial"/>
                <a:ea typeface="Microsoft YaHei"/>
              </a:rPr>
              <a:t>Reviews... </a:t>
            </a:r>
            <a:endParaRPr lang="en-US" sz="3200" b="1"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Shape 1"/>
          <p:cNvSpPr txBox="1"/>
          <p:nvPr/>
        </p:nvSpPr>
        <p:spPr>
          <a:xfrm>
            <a:off x="548640" y="548640"/>
            <a:ext cx="9071640" cy="4023360"/>
          </a:xfrm>
          <a:prstGeom prst="rect">
            <a:avLst/>
          </a:prstGeom>
          <a:noFill/>
          <a:ln>
            <a:noFill/>
          </a:ln>
        </p:spPr>
        <p:txBody>
          <a:bodyPr lIns="0" tIns="0" rIns="0" bIns="0" anchor="ctr"/>
          <a:lstStyle/>
          <a:p>
            <a:pPr algn="ctr"/>
            <a:r>
              <a:rPr lang="en-US" sz="9600" b="1" strike="noStrike" spc="-1">
                <a:solidFill>
                  <a:srgbClr val="D62E4E"/>
                </a:solidFill>
                <a:latin typeface="Arial"/>
              </a:rPr>
              <a:t>VOTE</a:t>
            </a:r>
            <a:br/>
            <a:r>
              <a:rPr lang="en-US" sz="7200" b="0" strike="noStrike" spc="-1">
                <a:solidFill>
                  <a:srgbClr val="5EB91E"/>
                </a:solidFill>
                <a:latin typeface="Arial"/>
              </a:rPr>
              <a:t>on </a:t>
            </a:r>
            <a:r>
              <a:rPr lang="en-US" sz="7200" b="0" strike="noStrike" spc="-1">
                <a:solidFill>
                  <a:srgbClr val="0D7DA9"/>
                </a:solidFill>
                <a:latin typeface="Arial"/>
              </a:rPr>
              <a:t>October 22nd!</a:t>
            </a:r>
            <a:endParaRPr lang="en-US" sz="7200" b="0" strike="noStrike" spc="-1">
              <a:latin typeface="Arial"/>
            </a:endParaRPr>
          </a:p>
        </p:txBody>
      </p:sp>
    </p:spTree>
    <p:extLst>
      <p:ext uri="{BB962C8B-B14F-4D97-AF65-F5344CB8AC3E}">
        <p14:creationId xmlns:p14="http://schemas.microsoft.com/office/powerpoint/2010/main" val="1255306376"/>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 name="Picture 115"/>
          <p:cNvPicPr/>
          <p:nvPr/>
        </p:nvPicPr>
        <p:blipFill>
          <a:blip r:embed="rId3"/>
          <a:stretch/>
        </p:blipFill>
        <p:spPr>
          <a:xfrm>
            <a:off x="4033245" y="0"/>
            <a:ext cx="5716236" cy="5670550"/>
          </a:xfrm>
          <a:prstGeom prst="rect">
            <a:avLst/>
          </a:prstGeom>
          <a:ln>
            <a:noFill/>
          </a:ln>
        </p:spPr>
      </p:pic>
      <p:sp>
        <p:nvSpPr>
          <p:cNvPr id="2" name="TextBox 1">
            <a:extLst>
              <a:ext uri="{FF2B5EF4-FFF2-40B4-BE49-F238E27FC236}">
                <a16:creationId xmlns:a16="http://schemas.microsoft.com/office/drawing/2014/main" id="{435DF9B2-6B4E-C940-B4C2-94BF9CECA3CF}"/>
              </a:ext>
            </a:extLst>
          </p:cNvPr>
          <p:cNvSpPr txBox="1"/>
          <p:nvPr/>
        </p:nvSpPr>
        <p:spPr>
          <a:xfrm rot="20418155">
            <a:off x="340399" y="2078029"/>
            <a:ext cx="4239814" cy="707886"/>
          </a:xfrm>
          <a:prstGeom prst="rect">
            <a:avLst/>
          </a:prstGeom>
          <a:noFill/>
        </p:spPr>
        <p:txBody>
          <a:bodyPr wrap="square" rtlCol="0">
            <a:spAutoFit/>
          </a:bodyPr>
          <a:lstStyle/>
          <a:p>
            <a:r>
              <a:rPr lang="en-US" sz="4000" b="1" dirty="0">
                <a:solidFill>
                  <a:srgbClr val="C812D5"/>
                </a:solidFill>
              </a:rPr>
              <a:t>What do we do?</a:t>
            </a:r>
          </a:p>
        </p:txBody>
      </p:sp>
    </p:spTree>
    <p:extLst>
      <p:ext uri="{BB962C8B-B14F-4D97-AF65-F5344CB8AC3E}">
        <p14:creationId xmlns:p14="http://schemas.microsoft.com/office/powerpoint/2010/main" val="4246765560"/>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Picture 126"/>
          <p:cNvPicPr/>
          <p:nvPr/>
        </p:nvPicPr>
        <p:blipFill>
          <a:blip r:embed="rId2"/>
          <a:stretch/>
        </p:blipFill>
        <p:spPr>
          <a:xfrm>
            <a:off x="3566160" y="-91800"/>
            <a:ext cx="7559280" cy="5669640"/>
          </a:xfrm>
          <a:prstGeom prst="rect">
            <a:avLst/>
          </a:prstGeom>
          <a:ln>
            <a:noFill/>
          </a:ln>
        </p:spPr>
      </p:pic>
      <p:sp>
        <p:nvSpPr>
          <p:cNvPr id="128" name="TextShape 1"/>
          <p:cNvSpPr txBox="1"/>
          <p:nvPr/>
        </p:nvSpPr>
        <p:spPr>
          <a:xfrm>
            <a:off x="182880" y="1097280"/>
            <a:ext cx="4389120" cy="1620360"/>
          </a:xfrm>
          <a:prstGeom prst="rect">
            <a:avLst/>
          </a:prstGeom>
          <a:noFill/>
          <a:ln>
            <a:noFill/>
          </a:ln>
        </p:spPr>
        <p:txBody>
          <a:bodyPr lIns="90000" tIns="45000" rIns="90000" bIns="45000"/>
          <a:lstStyle/>
          <a:p>
            <a:pPr algn="r"/>
            <a:r>
              <a:rPr lang="en-US" sz="5400" b="1" strike="noStrike" spc="-1">
                <a:solidFill>
                  <a:srgbClr val="0D7DA9"/>
                </a:solidFill>
                <a:latin typeface="Arial"/>
              </a:rPr>
              <a:t>Performing Arts</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 name="Picture 128"/>
          <p:cNvPicPr/>
          <p:nvPr/>
        </p:nvPicPr>
        <p:blipFill>
          <a:blip r:embed="rId2"/>
          <a:stretch/>
        </p:blipFill>
        <p:spPr>
          <a:xfrm>
            <a:off x="3779280" y="-91800"/>
            <a:ext cx="7559280" cy="5669640"/>
          </a:xfrm>
          <a:prstGeom prst="rect">
            <a:avLst/>
          </a:prstGeom>
          <a:ln>
            <a:noFill/>
          </a:ln>
        </p:spPr>
      </p:pic>
      <p:sp>
        <p:nvSpPr>
          <p:cNvPr id="130" name="TextShape 1"/>
          <p:cNvSpPr txBox="1"/>
          <p:nvPr/>
        </p:nvSpPr>
        <p:spPr>
          <a:xfrm>
            <a:off x="182880" y="1097640"/>
            <a:ext cx="4389120" cy="2584674"/>
          </a:xfrm>
          <a:prstGeom prst="rect">
            <a:avLst/>
          </a:prstGeom>
          <a:noFill/>
          <a:ln>
            <a:noFill/>
          </a:ln>
        </p:spPr>
        <p:txBody>
          <a:bodyPr lIns="90000" tIns="45000" rIns="90000" bIns="45000"/>
          <a:lstStyle/>
          <a:p>
            <a:pPr algn="r"/>
            <a:r>
              <a:rPr lang="en-US" sz="5400" b="1" strike="noStrike" spc="-1" dirty="0">
                <a:solidFill>
                  <a:srgbClr val="0D7DA9"/>
                </a:solidFill>
                <a:latin typeface="Arial"/>
              </a:rPr>
              <a:t>Visual Arts</a:t>
            </a:r>
          </a:p>
          <a:p>
            <a:pPr algn="r"/>
            <a:r>
              <a:rPr lang="en-US" sz="5400" b="1" spc="-1" dirty="0">
                <a:solidFill>
                  <a:srgbClr val="0D7DA9"/>
                </a:solidFill>
                <a:latin typeface="Arial"/>
              </a:rPr>
              <a:t>And Media Arts</a:t>
            </a:r>
            <a:endParaRPr lang="en-US" sz="5400" b="1" strike="noStrike" spc="-1" dirty="0">
              <a:solidFill>
                <a:srgbClr val="0D7DA9"/>
              </a:solidFill>
              <a:latin typeface="Arial"/>
            </a:endParaRPr>
          </a:p>
          <a:p>
            <a:pPr algn="r"/>
            <a:endParaRPr lang="en-US" sz="5400" b="1" strike="noStrike" spc="-1" dirty="0">
              <a:solidFill>
                <a:srgbClr val="0D7DA9"/>
              </a:solidFill>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Picture 130"/>
          <p:cNvPicPr/>
          <p:nvPr/>
        </p:nvPicPr>
        <p:blipFill>
          <a:blip r:embed="rId2"/>
          <a:stretch/>
        </p:blipFill>
        <p:spPr>
          <a:xfrm>
            <a:off x="3413520" y="91440"/>
            <a:ext cx="7559280" cy="5669640"/>
          </a:xfrm>
          <a:prstGeom prst="rect">
            <a:avLst/>
          </a:prstGeom>
          <a:ln>
            <a:noFill/>
          </a:ln>
        </p:spPr>
      </p:pic>
      <p:sp>
        <p:nvSpPr>
          <p:cNvPr id="132" name="TextShape 1"/>
          <p:cNvSpPr txBox="1"/>
          <p:nvPr/>
        </p:nvSpPr>
        <p:spPr>
          <a:xfrm>
            <a:off x="-640080" y="1097640"/>
            <a:ext cx="4389120" cy="855360"/>
          </a:xfrm>
          <a:prstGeom prst="rect">
            <a:avLst/>
          </a:prstGeom>
          <a:noFill/>
          <a:ln>
            <a:noFill/>
          </a:ln>
        </p:spPr>
        <p:txBody>
          <a:bodyPr lIns="90000" tIns="45000" rIns="90000" bIns="45000"/>
          <a:lstStyle/>
          <a:p>
            <a:pPr algn="r"/>
            <a:r>
              <a:rPr lang="en-US" sz="5400" b="1" strike="noStrike" spc="-1">
                <a:solidFill>
                  <a:srgbClr val="0D7DA9"/>
                </a:solidFill>
                <a:latin typeface="Arial"/>
              </a:rPr>
              <a:t>Music</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p:cNvPicPr/>
          <p:nvPr/>
        </p:nvPicPr>
        <p:blipFill>
          <a:blip r:embed="rId2"/>
          <a:stretch/>
        </p:blipFill>
        <p:spPr>
          <a:xfrm>
            <a:off x="420986" y="108642"/>
            <a:ext cx="9071640" cy="3376942"/>
          </a:xfrm>
          <a:prstGeom prst="rect">
            <a:avLst/>
          </a:prstGeom>
          <a:ln>
            <a:noFill/>
          </a:ln>
        </p:spPr>
      </p:pic>
      <p:pic>
        <p:nvPicPr>
          <p:cNvPr id="7" name="Picture 6">
            <a:extLst>
              <a:ext uri="{FF2B5EF4-FFF2-40B4-BE49-F238E27FC236}">
                <a16:creationId xmlns:a16="http://schemas.microsoft.com/office/drawing/2014/main" id="{6F140471-D7E2-1E44-B66F-F197ABC4FD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6030" y="3485584"/>
            <a:ext cx="1727200" cy="1295400"/>
          </a:xfrm>
          <a:prstGeom prst="rect">
            <a:avLst/>
          </a:prstGeom>
        </p:spPr>
      </p:pic>
      <p:pic>
        <p:nvPicPr>
          <p:cNvPr id="9" name="Picture 8">
            <a:extLst>
              <a:ext uri="{FF2B5EF4-FFF2-40B4-BE49-F238E27FC236}">
                <a16:creationId xmlns:a16="http://schemas.microsoft.com/office/drawing/2014/main" id="{AB0D8701-493F-944B-8271-3682E8F8A6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7435" y="3485584"/>
            <a:ext cx="1257300" cy="1333500"/>
          </a:xfrm>
          <a:prstGeom prst="rect">
            <a:avLst/>
          </a:prstGeom>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Picture 132"/>
          <p:cNvPicPr/>
          <p:nvPr/>
        </p:nvPicPr>
        <p:blipFill>
          <a:blip r:embed="rId2"/>
          <a:stretch/>
        </p:blipFill>
        <p:spPr>
          <a:xfrm>
            <a:off x="3779280" y="360"/>
            <a:ext cx="7559280" cy="5669640"/>
          </a:xfrm>
          <a:prstGeom prst="rect">
            <a:avLst/>
          </a:prstGeom>
          <a:ln>
            <a:noFill/>
          </a:ln>
        </p:spPr>
      </p:pic>
      <p:sp>
        <p:nvSpPr>
          <p:cNvPr id="134" name="TextShape 1"/>
          <p:cNvSpPr txBox="1"/>
          <p:nvPr/>
        </p:nvSpPr>
        <p:spPr>
          <a:xfrm>
            <a:off x="548640" y="1097640"/>
            <a:ext cx="4389120" cy="855360"/>
          </a:xfrm>
          <a:prstGeom prst="rect">
            <a:avLst/>
          </a:prstGeom>
          <a:noFill/>
          <a:ln>
            <a:noFill/>
          </a:ln>
        </p:spPr>
        <p:txBody>
          <a:bodyPr lIns="90000" tIns="45000" rIns="90000" bIns="45000"/>
          <a:lstStyle/>
          <a:p>
            <a:pPr algn="r"/>
            <a:r>
              <a:rPr lang="en-US" sz="5400" b="1" strike="noStrike" spc="-1">
                <a:solidFill>
                  <a:srgbClr val="0D7DA9"/>
                </a:solidFill>
                <a:latin typeface="Arial"/>
              </a:rPr>
              <a:t>Literary Arts</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extShape 1"/>
          <p:cNvSpPr txBox="1"/>
          <p:nvPr/>
        </p:nvSpPr>
        <p:spPr>
          <a:xfrm>
            <a:off x="492480" y="366480"/>
            <a:ext cx="9071640" cy="1875240"/>
          </a:xfrm>
          <a:prstGeom prst="rect">
            <a:avLst/>
          </a:prstGeom>
          <a:noFill/>
          <a:ln>
            <a:noFill/>
          </a:ln>
        </p:spPr>
        <p:txBody>
          <a:bodyPr lIns="0" tIns="0" rIns="0" bIns="0" anchor="ctr"/>
          <a:lstStyle/>
          <a:p>
            <a:pPr algn="ctr"/>
            <a:r>
              <a:rPr lang="en-US" sz="6600" b="1" strike="noStrike" spc="-1" dirty="0">
                <a:solidFill>
                  <a:srgbClr val="5EB91E"/>
                </a:solidFill>
                <a:latin typeface="Arial"/>
              </a:rPr>
              <a:t>The Arts drive economic growth…</a:t>
            </a:r>
          </a:p>
        </p:txBody>
      </p:sp>
      <p:sp>
        <p:nvSpPr>
          <p:cNvPr id="126" name="TextShape 2"/>
          <p:cNvSpPr txBox="1"/>
          <p:nvPr/>
        </p:nvSpPr>
        <p:spPr>
          <a:xfrm>
            <a:off x="529560" y="2381760"/>
            <a:ext cx="9071640" cy="3288240"/>
          </a:xfrm>
          <a:prstGeom prst="rect">
            <a:avLst/>
          </a:prstGeom>
          <a:noFill/>
          <a:ln>
            <a:noFill/>
          </a:ln>
        </p:spPr>
        <p:txBody>
          <a:bodyPr lIns="0" tIns="0" rIns="0" bIns="0">
            <a:normAutofit/>
          </a:bodyPr>
          <a:lstStyle/>
          <a:p>
            <a:pPr marL="108000" algn="ctr">
              <a:spcBef>
                <a:spcPts val="1417"/>
              </a:spcBef>
              <a:buClr>
                <a:srgbClr val="000000"/>
              </a:buClr>
              <a:buSzPct val="45000"/>
            </a:pPr>
            <a:r>
              <a:rPr lang="en-US" sz="4400" b="1" strike="noStrike" spc="-1" dirty="0">
                <a:solidFill>
                  <a:srgbClr val="0D7DA9"/>
                </a:solidFill>
                <a:latin typeface="Arial"/>
              </a:rPr>
              <a:t>For every </a:t>
            </a:r>
            <a:r>
              <a:rPr lang="en-US" sz="4400" b="1" strike="noStrike" spc="-1" dirty="0">
                <a:solidFill>
                  <a:srgbClr val="C00000"/>
                </a:solidFill>
                <a:latin typeface="Arial"/>
              </a:rPr>
              <a:t>$1 </a:t>
            </a:r>
            <a:r>
              <a:rPr lang="en-US" sz="4400" b="1" strike="noStrike" spc="-1" dirty="0">
                <a:solidFill>
                  <a:srgbClr val="0D7DA9"/>
                </a:solidFill>
                <a:latin typeface="Arial"/>
              </a:rPr>
              <a:t>invested in the arts, Peterborough cultural </a:t>
            </a:r>
            <a:r>
              <a:rPr lang="en-US" sz="4400" b="1" spc="-1" dirty="0">
                <a:solidFill>
                  <a:srgbClr val="0D7DA9"/>
                </a:solidFill>
              </a:rPr>
              <a:t>organizations generated </a:t>
            </a:r>
            <a:r>
              <a:rPr lang="en-US" sz="4400" b="1" strike="noStrike" spc="-1" dirty="0">
                <a:solidFill>
                  <a:srgbClr val="C00000"/>
                </a:solidFill>
                <a:latin typeface="Arial"/>
              </a:rPr>
              <a:t>$23.23 </a:t>
            </a:r>
            <a:r>
              <a:rPr lang="en-US" sz="4400" b="1" strike="noStrike" spc="-1" dirty="0">
                <a:solidFill>
                  <a:srgbClr val="0D7DA9"/>
                </a:solidFill>
                <a:latin typeface="Arial"/>
              </a:rPr>
              <a:t>in the local economy in 2016.</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5335" y="226137"/>
            <a:ext cx="7368387" cy="1059069"/>
          </a:xfrm>
        </p:spPr>
        <p:txBody>
          <a:bodyPr/>
          <a:lstStyle/>
          <a:p>
            <a:pPr algn="ctr"/>
            <a:r>
              <a:rPr lang="en-US" b="1" dirty="0">
                <a:solidFill>
                  <a:srgbClr val="C00000"/>
                </a:solidFill>
              </a:rPr>
              <a:t>Municipal Investment</a:t>
            </a:r>
            <a:br>
              <a:rPr lang="en-US" b="1" dirty="0">
                <a:solidFill>
                  <a:srgbClr val="C00000"/>
                </a:solidFill>
              </a:rPr>
            </a:br>
            <a:endParaRPr lang="en-CA" b="1" dirty="0">
              <a:solidFill>
                <a:srgbClr val="C00000"/>
              </a:solidFill>
            </a:endParaRPr>
          </a:p>
        </p:txBody>
      </p:sp>
      <p:graphicFrame>
        <p:nvGraphicFramePr>
          <p:cNvPr id="3" name="Chart 2"/>
          <p:cNvGraphicFramePr/>
          <p:nvPr/>
        </p:nvGraphicFramePr>
        <p:xfrm>
          <a:off x="1418882" y="1056494"/>
          <a:ext cx="7757248" cy="39355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156178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9863" y="273113"/>
            <a:ext cx="7368387" cy="1059069"/>
          </a:xfrm>
        </p:spPr>
        <p:txBody>
          <a:bodyPr/>
          <a:lstStyle/>
          <a:p>
            <a:pPr algn="ctr"/>
            <a:r>
              <a:rPr lang="en-CA" b="1" dirty="0">
                <a:solidFill>
                  <a:srgbClr val="C00000"/>
                </a:solidFill>
              </a:rPr>
              <a:t>Breakdown of Municipal Spending in 2017</a:t>
            </a:r>
          </a:p>
        </p:txBody>
      </p:sp>
      <p:graphicFrame>
        <p:nvGraphicFramePr>
          <p:cNvPr id="3" name="Chart 2"/>
          <p:cNvGraphicFramePr>
            <a:graphicFrameLocks/>
          </p:cNvGraphicFramePr>
          <p:nvPr>
            <p:extLst>
              <p:ext uri="{D42A27DB-BD31-4B8C-83A1-F6EECF244321}">
                <p14:modId xmlns:p14="http://schemas.microsoft.com/office/powerpoint/2010/main" val="3986808873"/>
              </p:ext>
            </p:extLst>
          </p:nvPr>
        </p:nvGraphicFramePr>
        <p:xfrm>
          <a:off x="1230637" y="1372774"/>
          <a:ext cx="7867613" cy="41173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28614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480" y="580877"/>
            <a:ext cx="9041130" cy="1059069"/>
          </a:xfrm>
        </p:spPr>
        <p:txBody>
          <a:bodyPr/>
          <a:lstStyle/>
          <a:p>
            <a:pPr algn="ctr"/>
            <a:r>
              <a:rPr lang="en-CA" b="1" dirty="0">
                <a:solidFill>
                  <a:srgbClr val="C00000"/>
                </a:solidFill>
              </a:rPr>
              <a:t>Per-Capita Expenditure of Combined Municipal Investment</a:t>
            </a:r>
          </a:p>
        </p:txBody>
      </p:sp>
      <p:graphicFrame>
        <p:nvGraphicFramePr>
          <p:cNvPr id="3" name="Chart 2"/>
          <p:cNvGraphicFramePr/>
          <p:nvPr>
            <p:extLst>
              <p:ext uri="{D42A27DB-BD31-4B8C-83A1-F6EECF244321}">
                <p14:modId xmlns:p14="http://schemas.microsoft.com/office/powerpoint/2010/main" val="3090165051"/>
              </p:ext>
            </p:extLst>
          </p:nvPr>
        </p:nvGraphicFramePr>
        <p:xfrm>
          <a:off x="1920076" y="2000647"/>
          <a:ext cx="6663939" cy="354411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869552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6848" y="255111"/>
            <a:ext cx="7368387" cy="1059069"/>
          </a:xfrm>
        </p:spPr>
        <p:txBody>
          <a:bodyPr/>
          <a:lstStyle/>
          <a:p>
            <a:pPr algn="ctr"/>
            <a:r>
              <a:rPr lang="en-CA" b="1" dirty="0">
                <a:solidFill>
                  <a:srgbClr val="C00000"/>
                </a:solidFill>
              </a:rPr>
              <a:t>Community Grants </a:t>
            </a:r>
            <a:br>
              <a:rPr lang="en-CA" b="1" dirty="0">
                <a:solidFill>
                  <a:srgbClr val="C00000"/>
                </a:solidFill>
              </a:rPr>
            </a:br>
            <a:endParaRPr lang="en-CA" b="1" dirty="0">
              <a:solidFill>
                <a:srgbClr val="C00000"/>
              </a:solidFill>
            </a:endParaRPr>
          </a:p>
        </p:txBody>
      </p:sp>
      <p:graphicFrame>
        <p:nvGraphicFramePr>
          <p:cNvPr id="3" name="Chart 2"/>
          <p:cNvGraphicFramePr/>
          <p:nvPr>
            <p:extLst>
              <p:ext uri="{D42A27DB-BD31-4B8C-83A1-F6EECF244321}">
                <p14:modId xmlns:p14="http://schemas.microsoft.com/office/powerpoint/2010/main" val="126141546"/>
              </p:ext>
            </p:extLst>
          </p:nvPr>
        </p:nvGraphicFramePr>
        <p:xfrm>
          <a:off x="4261764" y="1314180"/>
          <a:ext cx="5818861" cy="308719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p:nvPr>
            <p:extLst>
              <p:ext uri="{D42A27DB-BD31-4B8C-83A1-F6EECF244321}">
                <p14:modId xmlns:p14="http://schemas.microsoft.com/office/powerpoint/2010/main" val="4209835172"/>
              </p:ext>
            </p:extLst>
          </p:nvPr>
        </p:nvGraphicFramePr>
        <p:xfrm>
          <a:off x="623448" y="1314180"/>
          <a:ext cx="3428238" cy="30700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700694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2423" y="671573"/>
            <a:ext cx="7368387" cy="1059069"/>
          </a:xfrm>
        </p:spPr>
        <p:txBody>
          <a:bodyPr/>
          <a:lstStyle/>
          <a:p>
            <a:pPr algn="ctr"/>
            <a:r>
              <a:rPr lang="en-US" b="1" dirty="0">
                <a:solidFill>
                  <a:srgbClr val="C00000"/>
                </a:solidFill>
              </a:rPr>
              <a:t>Project Grants</a:t>
            </a:r>
            <a:br>
              <a:rPr lang="en-US" b="1" dirty="0">
                <a:solidFill>
                  <a:srgbClr val="C00000"/>
                </a:solidFill>
              </a:rPr>
            </a:br>
            <a:endParaRPr lang="en-CA" b="1" dirty="0">
              <a:solidFill>
                <a:srgbClr val="C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601912331"/>
              </p:ext>
            </p:extLst>
          </p:nvPr>
        </p:nvGraphicFramePr>
        <p:xfrm>
          <a:off x="2164570" y="1879075"/>
          <a:ext cx="5924095" cy="3078796"/>
        </p:xfrm>
        <a:graphic>
          <a:graphicData uri="http://schemas.openxmlformats.org/drawingml/2006/table">
            <a:tbl>
              <a:tblPr>
                <a:tableStyleId>{3C2FFA5D-87B4-456A-9821-1D502468CF0F}</a:tableStyleId>
              </a:tblPr>
              <a:tblGrid>
                <a:gridCol w="4041349">
                  <a:extLst>
                    <a:ext uri="{9D8B030D-6E8A-4147-A177-3AD203B41FA5}">
                      <a16:colId xmlns:a16="http://schemas.microsoft.com/office/drawing/2014/main" val="20000"/>
                    </a:ext>
                  </a:extLst>
                </a:gridCol>
                <a:gridCol w="941373">
                  <a:extLst>
                    <a:ext uri="{9D8B030D-6E8A-4147-A177-3AD203B41FA5}">
                      <a16:colId xmlns:a16="http://schemas.microsoft.com/office/drawing/2014/main" val="20001"/>
                    </a:ext>
                  </a:extLst>
                </a:gridCol>
                <a:gridCol w="941373">
                  <a:extLst>
                    <a:ext uri="{9D8B030D-6E8A-4147-A177-3AD203B41FA5}">
                      <a16:colId xmlns:a16="http://schemas.microsoft.com/office/drawing/2014/main" val="20002"/>
                    </a:ext>
                  </a:extLst>
                </a:gridCol>
              </a:tblGrid>
              <a:tr h="256215">
                <a:tc gridSpan="3">
                  <a:txBody>
                    <a:bodyPr/>
                    <a:lstStyle/>
                    <a:p>
                      <a:pPr algn="l" fontAlgn="b"/>
                      <a:r>
                        <a:rPr lang="en-CA" sz="1300" b="1" u="none" strike="noStrike" dirty="0"/>
                        <a:t>Total Number of Project Grants per year for ACH</a:t>
                      </a:r>
                      <a:endParaRPr lang="en-CA" sz="1300" b="1" i="0" u="none" strike="noStrike" dirty="0">
                        <a:solidFill>
                          <a:srgbClr val="FFFFFF"/>
                        </a:solidFill>
                        <a:latin typeface="Arial"/>
                      </a:endParaRPr>
                    </a:p>
                  </a:txBody>
                  <a:tcPr marL="0" marR="0" marT="0" marB="0" anchor="b"/>
                </a:tc>
                <a:tc hMerge="1">
                  <a:txBody>
                    <a:bodyPr/>
                    <a:lstStyle/>
                    <a:p>
                      <a:pPr algn="l" fontAlgn="b"/>
                      <a:endParaRPr lang="en-CA" sz="1200" b="1" i="0" u="none" strike="noStrike" dirty="0">
                        <a:solidFill>
                          <a:srgbClr val="FFFFFF"/>
                        </a:solidFill>
                        <a:latin typeface="Arial"/>
                      </a:endParaRPr>
                    </a:p>
                  </a:txBody>
                  <a:tcPr marL="0" marR="0" marT="0" marB="0" anchor="b"/>
                </a:tc>
                <a:tc hMerge="1">
                  <a:txBody>
                    <a:bodyPr/>
                    <a:lstStyle/>
                    <a:p>
                      <a:pPr algn="l" fontAlgn="b"/>
                      <a:endParaRPr lang="en-CA" sz="1200" b="1" i="0" u="none" strike="noStrike" dirty="0">
                        <a:solidFill>
                          <a:srgbClr val="FFFFFF"/>
                        </a:solidFill>
                        <a:latin typeface="Arial"/>
                      </a:endParaRPr>
                    </a:p>
                  </a:txBody>
                  <a:tcPr marL="0" marR="0" marT="0" marB="0" anchor="b"/>
                </a:tc>
                <a:extLst>
                  <a:ext uri="{0D108BD9-81ED-4DB2-BD59-A6C34878D82A}">
                    <a16:rowId xmlns:a16="http://schemas.microsoft.com/office/drawing/2014/main" val="10000"/>
                  </a:ext>
                </a:extLst>
              </a:tr>
              <a:tr h="604838">
                <a:tc>
                  <a:txBody>
                    <a:bodyPr/>
                    <a:lstStyle/>
                    <a:p>
                      <a:pPr algn="l" fontAlgn="b"/>
                      <a:r>
                        <a:rPr lang="en-CA" sz="1300" u="none" strike="noStrike" dirty="0"/>
                        <a:t>Year</a:t>
                      </a:r>
                      <a:endParaRPr lang="en-CA" sz="1300" b="1" i="0" u="none" strike="noStrike" dirty="0">
                        <a:solidFill>
                          <a:srgbClr val="000000"/>
                        </a:solidFill>
                        <a:latin typeface="Arial"/>
                      </a:endParaRPr>
                    </a:p>
                  </a:txBody>
                  <a:tcPr marL="0" marR="0" marT="0" marB="0" anchor="b"/>
                </a:tc>
                <a:tc>
                  <a:txBody>
                    <a:bodyPr/>
                    <a:lstStyle/>
                    <a:p>
                      <a:pPr algn="l" fontAlgn="b"/>
                      <a:r>
                        <a:rPr lang="en-CA" sz="1300" u="none" strike="noStrike"/>
                        <a:t>Total Grants Awarded </a:t>
                      </a:r>
                      <a:endParaRPr lang="en-CA" sz="1300" b="1" i="0" u="none" strike="noStrike">
                        <a:solidFill>
                          <a:srgbClr val="000000"/>
                        </a:solidFill>
                        <a:latin typeface="Arial"/>
                      </a:endParaRPr>
                    </a:p>
                  </a:txBody>
                  <a:tcPr marL="0" marR="0" marT="0" marB="0" anchor="b"/>
                </a:tc>
                <a:tc>
                  <a:txBody>
                    <a:bodyPr/>
                    <a:lstStyle/>
                    <a:p>
                      <a:pPr algn="l" fontAlgn="b"/>
                      <a:r>
                        <a:rPr lang="en-CA" sz="1300" u="none" strike="noStrike"/>
                        <a:t>Annual Amount for ACH</a:t>
                      </a:r>
                      <a:endParaRPr lang="en-CA" sz="1300" b="1" i="0" u="none" strike="noStrike">
                        <a:solidFill>
                          <a:srgbClr val="000000"/>
                        </a:solidFill>
                        <a:latin typeface="Arial"/>
                      </a:endParaRPr>
                    </a:p>
                  </a:txBody>
                  <a:tcPr marL="0" marR="0" marT="0" marB="0" anchor="b"/>
                </a:tc>
                <a:extLst>
                  <a:ext uri="{0D108BD9-81ED-4DB2-BD59-A6C34878D82A}">
                    <a16:rowId xmlns:a16="http://schemas.microsoft.com/office/drawing/2014/main" val="10001"/>
                  </a:ext>
                </a:extLst>
              </a:tr>
              <a:tr h="201613">
                <a:tc>
                  <a:txBody>
                    <a:bodyPr/>
                    <a:lstStyle/>
                    <a:p>
                      <a:pPr algn="r" fontAlgn="b"/>
                      <a:r>
                        <a:rPr lang="en-CA" sz="1300" u="none" strike="noStrike" dirty="0"/>
                        <a:t>2007</a:t>
                      </a:r>
                      <a:endParaRPr lang="en-CA" sz="1300" b="0" i="0" u="none" strike="noStrike" dirty="0">
                        <a:solidFill>
                          <a:srgbClr val="000000"/>
                        </a:solidFill>
                        <a:latin typeface="Arial"/>
                      </a:endParaRPr>
                    </a:p>
                  </a:txBody>
                  <a:tcPr marL="0" marR="0" marT="0" marB="0" anchor="b"/>
                </a:tc>
                <a:tc>
                  <a:txBody>
                    <a:bodyPr/>
                    <a:lstStyle/>
                    <a:p>
                      <a:pPr algn="r" fontAlgn="b"/>
                      <a:r>
                        <a:rPr lang="en-CA" sz="1300" u="none" strike="noStrike"/>
                        <a:t>5</a:t>
                      </a:r>
                      <a:endParaRPr lang="en-CA" sz="1300" b="0" i="0" u="none" strike="noStrike">
                        <a:solidFill>
                          <a:srgbClr val="000000"/>
                        </a:solidFill>
                        <a:latin typeface="Arial"/>
                      </a:endParaRPr>
                    </a:p>
                  </a:txBody>
                  <a:tcPr marL="0" marR="0" marT="0" marB="0" anchor="b"/>
                </a:tc>
                <a:tc>
                  <a:txBody>
                    <a:bodyPr/>
                    <a:lstStyle/>
                    <a:p>
                      <a:pPr algn="r" fontAlgn="b"/>
                      <a:r>
                        <a:rPr lang="en-CA" sz="1300" u="none" strike="noStrike"/>
                        <a:t>$7,650 </a:t>
                      </a:r>
                      <a:endParaRPr lang="en-CA" sz="1300" b="0" i="0" u="none" strike="noStrike">
                        <a:solidFill>
                          <a:srgbClr val="000000"/>
                        </a:solidFill>
                        <a:latin typeface="Arial"/>
                      </a:endParaRPr>
                    </a:p>
                  </a:txBody>
                  <a:tcPr marL="0" marR="0" marT="0" marB="0" anchor="b"/>
                </a:tc>
                <a:extLst>
                  <a:ext uri="{0D108BD9-81ED-4DB2-BD59-A6C34878D82A}">
                    <a16:rowId xmlns:a16="http://schemas.microsoft.com/office/drawing/2014/main" val="10002"/>
                  </a:ext>
                </a:extLst>
              </a:tr>
              <a:tr h="201613">
                <a:tc>
                  <a:txBody>
                    <a:bodyPr/>
                    <a:lstStyle/>
                    <a:p>
                      <a:pPr algn="r" fontAlgn="b"/>
                      <a:r>
                        <a:rPr lang="en-CA" sz="1300" u="none" strike="noStrike" dirty="0"/>
                        <a:t>2008</a:t>
                      </a:r>
                      <a:endParaRPr lang="en-CA" sz="1300" b="0" i="0" u="none" strike="noStrike" dirty="0">
                        <a:solidFill>
                          <a:srgbClr val="000000"/>
                        </a:solidFill>
                        <a:latin typeface="Arial"/>
                      </a:endParaRPr>
                    </a:p>
                  </a:txBody>
                  <a:tcPr marL="0" marR="0" marT="0" marB="0" anchor="b"/>
                </a:tc>
                <a:tc>
                  <a:txBody>
                    <a:bodyPr/>
                    <a:lstStyle/>
                    <a:p>
                      <a:pPr algn="r" fontAlgn="b"/>
                      <a:r>
                        <a:rPr lang="en-CA" sz="1300" u="none" strike="noStrike"/>
                        <a:t>5</a:t>
                      </a:r>
                      <a:endParaRPr lang="en-CA" sz="1300" b="0" i="0" u="none" strike="noStrike">
                        <a:solidFill>
                          <a:srgbClr val="000000"/>
                        </a:solidFill>
                        <a:latin typeface="Arial"/>
                      </a:endParaRPr>
                    </a:p>
                  </a:txBody>
                  <a:tcPr marL="0" marR="0" marT="0" marB="0" anchor="b"/>
                </a:tc>
                <a:tc>
                  <a:txBody>
                    <a:bodyPr/>
                    <a:lstStyle/>
                    <a:p>
                      <a:pPr algn="r" fontAlgn="b"/>
                      <a:r>
                        <a:rPr lang="en-CA" sz="1300" u="none" strike="noStrike"/>
                        <a:t>$1,000 </a:t>
                      </a:r>
                      <a:endParaRPr lang="en-CA" sz="1300" b="0" i="0" u="none" strike="noStrike">
                        <a:solidFill>
                          <a:srgbClr val="000000"/>
                        </a:solidFill>
                        <a:latin typeface="Arial"/>
                      </a:endParaRPr>
                    </a:p>
                  </a:txBody>
                  <a:tcPr marL="0" marR="0" marT="0" marB="0" anchor="b"/>
                </a:tc>
                <a:extLst>
                  <a:ext uri="{0D108BD9-81ED-4DB2-BD59-A6C34878D82A}">
                    <a16:rowId xmlns:a16="http://schemas.microsoft.com/office/drawing/2014/main" val="10003"/>
                  </a:ext>
                </a:extLst>
              </a:tr>
              <a:tr h="201613">
                <a:tc>
                  <a:txBody>
                    <a:bodyPr/>
                    <a:lstStyle/>
                    <a:p>
                      <a:pPr algn="r" fontAlgn="b"/>
                      <a:r>
                        <a:rPr lang="en-CA" sz="1300" u="none" strike="noStrike" dirty="0"/>
                        <a:t>2009</a:t>
                      </a:r>
                      <a:endParaRPr lang="en-CA" sz="1300" b="0" i="0" u="none" strike="noStrike" dirty="0">
                        <a:solidFill>
                          <a:srgbClr val="000000"/>
                        </a:solidFill>
                        <a:latin typeface="Arial"/>
                      </a:endParaRPr>
                    </a:p>
                  </a:txBody>
                  <a:tcPr marL="0" marR="0" marT="0" marB="0" anchor="b"/>
                </a:tc>
                <a:tc>
                  <a:txBody>
                    <a:bodyPr/>
                    <a:lstStyle/>
                    <a:p>
                      <a:pPr algn="r" fontAlgn="b"/>
                      <a:r>
                        <a:rPr lang="en-CA" sz="1300" u="none" strike="noStrike"/>
                        <a:t>6</a:t>
                      </a:r>
                      <a:endParaRPr lang="en-CA" sz="1300" b="0" i="0" u="none" strike="noStrike">
                        <a:solidFill>
                          <a:srgbClr val="000000"/>
                        </a:solidFill>
                        <a:latin typeface="Arial"/>
                      </a:endParaRPr>
                    </a:p>
                  </a:txBody>
                  <a:tcPr marL="0" marR="0" marT="0" marB="0" anchor="b"/>
                </a:tc>
                <a:tc>
                  <a:txBody>
                    <a:bodyPr/>
                    <a:lstStyle/>
                    <a:p>
                      <a:pPr algn="r" fontAlgn="b"/>
                      <a:r>
                        <a:rPr lang="en-CA" sz="1300" u="none" strike="noStrike"/>
                        <a:t>$5,000 </a:t>
                      </a:r>
                      <a:endParaRPr lang="en-CA" sz="1300" b="0" i="0" u="none" strike="noStrike">
                        <a:solidFill>
                          <a:srgbClr val="000000"/>
                        </a:solidFill>
                        <a:latin typeface="Arial"/>
                      </a:endParaRPr>
                    </a:p>
                  </a:txBody>
                  <a:tcPr marL="0" marR="0" marT="0" marB="0" anchor="b"/>
                </a:tc>
                <a:extLst>
                  <a:ext uri="{0D108BD9-81ED-4DB2-BD59-A6C34878D82A}">
                    <a16:rowId xmlns:a16="http://schemas.microsoft.com/office/drawing/2014/main" val="10004"/>
                  </a:ext>
                </a:extLst>
              </a:tr>
              <a:tr h="201613">
                <a:tc>
                  <a:txBody>
                    <a:bodyPr/>
                    <a:lstStyle/>
                    <a:p>
                      <a:pPr algn="r" fontAlgn="b"/>
                      <a:r>
                        <a:rPr lang="en-CA" sz="1300" u="none" strike="noStrike" dirty="0"/>
                        <a:t>2010</a:t>
                      </a:r>
                      <a:endParaRPr lang="en-CA" sz="1300" b="0" i="0" u="none" strike="noStrike" dirty="0">
                        <a:solidFill>
                          <a:srgbClr val="000000"/>
                        </a:solidFill>
                        <a:latin typeface="Arial"/>
                      </a:endParaRPr>
                    </a:p>
                  </a:txBody>
                  <a:tcPr marL="0" marR="0" marT="0" marB="0" anchor="b"/>
                </a:tc>
                <a:tc>
                  <a:txBody>
                    <a:bodyPr/>
                    <a:lstStyle/>
                    <a:p>
                      <a:pPr algn="r" fontAlgn="b"/>
                      <a:r>
                        <a:rPr lang="en-CA" sz="1300" u="none" strike="noStrike"/>
                        <a:t>6</a:t>
                      </a:r>
                      <a:endParaRPr lang="en-CA" sz="1300" b="0" i="0" u="none" strike="noStrike">
                        <a:solidFill>
                          <a:srgbClr val="000000"/>
                        </a:solidFill>
                        <a:latin typeface="Arial"/>
                      </a:endParaRPr>
                    </a:p>
                  </a:txBody>
                  <a:tcPr marL="0" marR="0" marT="0" marB="0" anchor="b"/>
                </a:tc>
                <a:tc>
                  <a:txBody>
                    <a:bodyPr/>
                    <a:lstStyle/>
                    <a:p>
                      <a:pPr algn="r" fontAlgn="b"/>
                      <a:r>
                        <a:rPr lang="en-CA" sz="1300" u="none" strike="noStrike"/>
                        <a:t>$4,800 </a:t>
                      </a:r>
                      <a:endParaRPr lang="en-CA" sz="1300" b="0" i="0" u="none" strike="noStrike">
                        <a:solidFill>
                          <a:srgbClr val="000000"/>
                        </a:solidFill>
                        <a:latin typeface="Arial"/>
                      </a:endParaRPr>
                    </a:p>
                  </a:txBody>
                  <a:tcPr marL="0" marR="0" marT="0" marB="0" anchor="b"/>
                </a:tc>
                <a:extLst>
                  <a:ext uri="{0D108BD9-81ED-4DB2-BD59-A6C34878D82A}">
                    <a16:rowId xmlns:a16="http://schemas.microsoft.com/office/drawing/2014/main" val="10005"/>
                  </a:ext>
                </a:extLst>
              </a:tr>
              <a:tr h="201613">
                <a:tc>
                  <a:txBody>
                    <a:bodyPr/>
                    <a:lstStyle/>
                    <a:p>
                      <a:pPr algn="r" fontAlgn="b"/>
                      <a:r>
                        <a:rPr lang="en-CA" sz="1300" u="none" strike="noStrike" dirty="0"/>
                        <a:t>2011</a:t>
                      </a:r>
                      <a:endParaRPr lang="en-CA" sz="1300" b="0" i="0" u="none" strike="noStrike" dirty="0">
                        <a:solidFill>
                          <a:srgbClr val="000000"/>
                        </a:solidFill>
                        <a:latin typeface="Arial"/>
                      </a:endParaRPr>
                    </a:p>
                  </a:txBody>
                  <a:tcPr marL="0" marR="0" marT="0" marB="0" anchor="b"/>
                </a:tc>
                <a:tc>
                  <a:txBody>
                    <a:bodyPr/>
                    <a:lstStyle/>
                    <a:p>
                      <a:pPr algn="r" fontAlgn="b"/>
                      <a:r>
                        <a:rPr lang="en-CA" sz="1300" u="none" strike="noStrike"/>
                        <a:t>6</a:t>
                      </a:r>
                      <a:endParaRPr lang="en-CA" sz="1300" b="0" i="0" u="none" strike="noStrike">
                        <a:solidFill>
                          <a:srgbClr val="000000"/>
                        </a:solidFill>
                        <a:latin typeface="Arial"/>
                      </a:endParaRPr>
                    </a:p>
                  </a:txBody>
                  <a:tcPr marL="0" marR="0" marT="0" marB="0" anchor="b"/>
                </a:tc>
                <a:tc>
                  <a:txBody>
                    <a:bodyPr/>
                    <a:lstStyle/>
                    <a:p>
                      <a:pPr algn="r" fontAlgn="b"/>
                      <a:r>
                        <a:rPr lang="en-CA" sz="1300" u="none" strike="noStrike"/>
                        <a:t>$3,950 </a:t>
                      </a:r>
                      <a:endParaRPr lang="en-CA" sz="1300" b="0" i="0" u="none" strike="noStrike">
                        <a:solidFill>
                          <a:srgbClr val="000000"/>
                        </a:solidFill>
                        <a:latin typeface="Arial"/>
                      </a:endParaRPr>
                    </a:p>
                  </a:txBody>
                  <a:tcPr marL="0" marR="0" marT="0" marB="0" anchor="b"/>
                </a:tc>
                <a:extLst>
                  <a:ext uri="{0D108BD9-81ED-4DB2-BD59-A6C34878D82A}">
                    <a16:rowId xmlns:a16="http://schemas.microsoft.com/office/drawing/2014/main" val="10006"/>
                  </a:ext>
                </a:extLst>
              </a:tr>
              <a:tr h="201613">
                <a:tc>
                  <a:txBody>
                    <a:bodyPr/>
                    <a:lstStyle/>
                    <a:p>
                      <a:pPr algn="r" fontAlgn="b"/>
                      <a:r>
                        <a:rPr lang="en-CA" sz="1300" u="none" strike="noStrike"/>
                        <a:t>2012</a:t>
                      </a:r>
                      <a:endParaRPr lang="en-CA" sz="1300" b="0" i="0" u="none" strike="noStrike">
                        <a:solidFill>
                          <a:srgbClr val="000000"/>
                        </a:solidFill>
                        <a:latin typeface="Arial"/>
                      </a:endParaRPr>
                    </a:p>
                  </a:txBody>
                  <a:tcPr marL="0" marR="0" marT="0" marB="0" anchor="b"/>
                </a:tc>
                <a:tc>
                  <a:txBody>
                    <a:bodyPr/>
                    <a:lstStyle/>
                    <a:p>
                      <a:pPr algn="r" fontAlgn="b"/>
                      <a:r>
                        <a:rPr lang="en-CA" sz="1300" u="none" strike="noStrike" dirty="0"/>
                        <a:t>6</a:t>
                      </a:r>
                      <a:endParaRPr lang="en-CA" sz="1300" b="0" i="0" u="none" strike="noStrike" dirty="0">
                        <a:solidFill>
                          <a:srgbClr val="000000"/>
                        </a:solidFill>
                        <a:latin typeface="Arial"/>
                      </a:endParaRPr>
                    </a:p>
                  </a:txBody>
                  <a:tcPr marL="0" marR="0" marT="0" marB="0" anchor="b"/>
                </a:tc>
                <a:tc>
                  <a:txBody>
                    <a:bodyPr/>
                    <a:lstStyle/>
                    <a:p>
                      <a:pPr algn="r" fontAlgn="b"/>
                      <a:r>
                        <a:rPr lang="en-CA" sz="1300" u="none" strike="noStrike"/>
                        <a:t>$4,700 </a:t>
                      </a:r>
                      <a:endParaRPr lang="en-CA" sz="1300" b="0" i="0" u="none" strike="noStrike">
                        <a:solidFill>
                          <a:srgbClr val="000000"/>
                        </a:solidFill>
                        <a:latin typeface="Arial"/>
                      </a:endParaRPr>
                    </a:p>
                  </a:txBody>
                  <a:tcPr marL="0" marR="0" marT="0" marB="0" anchor="b"/>
                </a:tc>
                <a:extLst>
                  <a:ext uri="{0D108BD9-81ED-4DB2-BD59-A6C34878D82A}">
                    <a16:rowId xmlns:a16="http://schemas.microsoft.com/office/drawing/2014/main" val="10007"/>
                  </a:ext>
                </a:extLst>
              </a:tr>
              <a:tr h="201613">
                <a:tc>
                  <a:txBody>
                    <a:bodyPr/>
                    <a:lstStyle/>
                    <a:p>
                      <a:pPr algn="r" fontAlgn="b"/>
                      <a:r>
                        <a:rPr lang="en-CA" sz="1300" u="none" strike="noStrike"/>
                        <a:t>2013</a:t>
                      </a:r>
                      <a:endParaRPr lang="en-CA" sz="1300" b="0" i="0" u="none" strike="noStrike">
                        <a:solidFill>
                          <a:srgbClr val="000000"/>
                        </a:solidFill>
                        <a:latin typeface="Arial"/>
                      </a:endParaRPr>
                    </a:p>
                  </a:txBody>
                  <a:tcPr marL="0" marR="0" marT="0" marB="0" anchor="b"/>
                </a:tc>
                <a:tc>
                  <a:txBody>
                    <a:bodyPr/>
                    <a:lstStyle/>
                    <a:p>
                      <a:pPr algn="r" fontAlgn="b"/>
                      <a:r>
                        <a:rPr lang="en-CA" sz="1300" u="none" strike="noStrike" dirty="0"/>
                        <a:t>6</a:t>
                      </a:r>
                      <a:endParaRPr lang="en-CA" sz="1300" b="0" i="0" u="none" strike="noStrike" dirty="0">
                        <a:solidFill>
                          <a:srgbClr val="000000"/>
                        </a:solidFill>
                        <a:latin typeface="Arial"/>
                      </a:endParaRPr>
                    </a:p>
                  </a:txBody>
                  <a:tcPr marL="0" marR="0" marT="0" marB="0" anchor="b"/>
                </a:tc>
                <a:tc>
                  <a:txBody>
                    <a:bodyPr/>
                    <a:lstStyle/>
                    <a:p>
                      <a:pPr algn="r" fontAlgn="b"/>
                      <a:r>
                        <a:rPr lang="en-CA" sz="1300" u="none" strike="noStrike" dirty="0"/>
                        <a:t>$2,200 </a:t>
                      </a:r>
                      <a:endParaRPr lang="en-CA" sz="1300" b="0" i="0" u="none" strike="noStrike" dirty="0">
                        <a:solidFill>
                          <a:srgbClr val="000000"/>
                        </a:solidFill>
                        <a:latin typeface="Arial"/>
                      </a:endParaRPr>
                    </a:p>
                  </a:txBody>
                  <a:tcPr marL="0" marR="0" marT="0" marB="0" anchor="b"/>
                </a:tc>
                <a:extLst>
                  <a:ext uri="{0D108BD9-81ED-4DB2-BD59-A6C34878D82A}">
                    <a16:rowId xmlns:a16="http://schemas.microsoft.com/office/drawing/2014/main" val="10008"/>
                  </a:ext>
                </a:extLst>
              </a:tr>
              <a:tr h="201613">
                <a:tc>
                  <a:txBody>
                    <a:bodyPr/>
                    <a:lstStyle/>
                    <a:p>
                      <a:pPr algn="r" fontAlgn="b"/>
                      <a:r>
                        <a:rPr lang="en-CA" sz="1300" u="none" strike="noStrike"/>
                        <a:t>2014</a:t>
                      </a:r>
                      <a:endParaRPr lang="en-CA" sz="1300" b="0" i="0" u="none" strike="noStrike">
                        <a:solidFill>
                          <a:srgbClr val="000000"/>
                        </a:solidFill>
                        <a:latin typeface="Arial"/>
                      </a:endParaRPr>
                    </a:p>
                  </a:txBody>
                  <a:tcPr marL="0" marR="0" marT="0" marB="0" anchor="b"/>
                </a:tc>
                <a:tc>
                  <a:txBody>
                    <a:bodyPr/>
                    <a:lstStyle/>
                    <a:p>
                      <a:pPr algn="r" fontAlgn="b"/>
                      <a:r>
                        <a:rPr lang="en-CA" sz="1300" u="none" strike="noStrike"/>
                        <a:t>6</a:t>
                      </a:r>
                      <a:endParaRPr lang="en-CA" sz="1300" b="0" i="0" u="none" strike="noStrike">
                        <a:solidFill>
                          <a:srgbClr val="000000"/>
                        </a:solidFill>
                        <a:latin typeface="Arial"/>
                      </a:endParaRPr>
                    </a:p>
                  </a:txBody>
                  <a:tcPr marL="0" marR="0" marT="0" marB="0" anchor="b"/>
                </a:tc>
                <a:tc>
                  <a:txBody>
                    <a:bodyPr/>
                    <a:lstStyle/>
                    <a:p>
                      <a:pPr algn="r" fontAlgn="b"/>
                      <a:r>
                        <a:rPr lang="en-CA" sz="1300" u="none" strike="noStrike" dirty="0"/>
                        <a:t>$5,050 </a:t>
                      </a:r>
                      <a:endParaRPr lang="en-CA" sz="1300" b="0" i="0" u="none" strike="noStrike" dirty="0">
                        <a:solidFill>
                          <a:srgbClr val="000000"/>
                        </a:solidFill>
                        <a:latin typeface="Arial"/>
                      </a:endParaRPr>
                    </a:p>
                  </a:txBody>
                  <a:tcPr marL="0" marR="0" marT="0" marB="0" anchor="b"/>
                </a:tc>
                <a:extLst>
                  <a:ext uri="{0D108BD9-81ED-4DB2-BD59-A6C34878D82A}">
                    <a16:rowId xmlns:a16="http://schemas.microsoft.com/office/drawing/2014/main" val="10009"/>
                  </a:ext>
                </a:extLst>
              </a:tr>
              <a:tr h="201613">
                <a:tc>
                  <a:txBody>
                    <a:bodyPr/>
                    <a:lstStyle/>
                    <a:p>
                      <a:pPr algn="r" fontAlgn="b"/>
                      <a:r>
                        <a:rPr lang="en-CA" sz="1300" u="none" strike="noStrike"/>
                        <a:t>2015</a:t>
                      </a:r>
                      <a:endParaRPr lang="en-CA" sz="1300" b="0" i="0" u="none" strike="noStrike">
                        <a:solidFill>
                          <a:srgbClr val="000000"/>
                        </a:solidFill>
                        <a:latin typeface="Arial"/>
                      </a:endParaRPr>
                    </a:p>
                  </a:txBody>
                  <a:tcPr marL="0" marR="0" marT="0" marB="0" anchor="b"/>
                </a:tc>
                <a:tc>
                  <a:txBody>
                    <a:bodyPr/>
                    <a:lstStyle/>
                    <a:p>
                      <a:pPr algn="r" fontAlgn="b"/>
                      <a:r>
                        <a:rPr lang="en-CA" sz="1300" u="none" strike="noStrike"/>
                        <a:t>6</a:t>
                      </a:r>
                      <a:endParaRPr lang="en-CA" sz="1300" b="0" i="0" u="none" strike="noStrike">
                        <a:solidFill>
                          <a:srgbClr val="000000"/>
                        </a:solidFill>
                        <a:latin typeface="Arial"/>
                      </a:endParaRPr>
                    </a:p>
                  </a:txBody>
                  <a:tcPr marL="0" marR="0" marT="0" marB="0" anchor="b"/>
                </a:tc>
                <a:tc>
                  <a:txBody>
                    <a:bodyPr/>
                    <a:lstStyle/>
                    <a:p>
                      <a:pPr algn="r" fontAlgn="b"/>
                      <a:r>
                        <a:rPr lang="en-CA" sz="1300" u="none" strike="noStrike" dirty="0"/>
                        <a:t>$7,100 </a:t>
                      </a:r>
                      <a:endParaRPr lang="en-CA" sz="1300" b="0" i="0" u="none" strike="noStrike" dirty="0">
                        <a:solidFill>
                          <a:srgbClr val="000000"/>
                        </a:solidFill>
                        <a:latin typeface="Arial"/>
                      </a:endParaRPr>
                    </a:p>
                  </a:txBody>
                  <a:tcPr marL="0" marR="0" marT="0" marB="0" anchor="b"/>
                </a:tc>
                <a:extLst>
                  <a:ext uri="{0D108BD9-81ED-4DB2-BD59-A6C34878D82A}">
                    <a16:rowId xmlns:a16="http://schemas.microsoft.com/office/drawing/2014/main" val="10010"/>
                  </a:ext>
                </a:extLst>
              </a:tr>
              <a:tr h="201613">
                <a:tc>
                  <a:txBody>
                    <a:bodyPr/>
                    <a:lstStyle/>
                    <a:p>
                      <a:pPr algn="r" fontAlgn="b"/>
                      <a:r>
                        <a:rPr lang="en-CA" sz="1300" u="none" strike="noStrike"/>
                        <a:t>2016</a:t>
                      </a:r>
                      <a:endParaRPr lang="en-CA" sz="1300" b="0" i="0" u="none" strike="noStrike">
                        <a:solidFill>
                          <a:srgbClr val="000000"/>
                        </a:solidFill>
                        <a:latin typeface="Arial"/>
                      </a:endParaRPr>
                    </a:p>
                  </a:txBody>
                  <a:tcPr marL="0" marR="0" marT="0" marB="0" anchor="b"/>
                </a:tc>
                <a:tc>
                  <a:txBody>
                    <a:bodyPr/>
                    <a:lstStyle/>
                    <a:p>
                      <a:pPr algn="r" fontAlgn="b"/>
                      <a:r>
                        <a:rPr lang="en-CA" sz="1300" u="none" strike="noStrike"/>
                        <a:t>7</a:t>
                      </a:r>
                      <a:endParaRPr lang="en-CA" sz="1300" b="0" i="0" u="none" strike="noStrike">
                        <a:solidFill>
                          <a:srgbClr val="000000"/>
                        </a:solidFill>
                        <a:latin typeface="Arial"/>
                      </a:endParaRPr>
                    </a:p>
                  </a:txBody>
                  <a:tcPr marL="0" marR="0" marT="0" marB="0" anchor="b"/>
                </a:tc>
                <a:tc>
                  <a:txBody>
                    <a:bodyPr/>
                    <a:lstStyle/>
                    <a:p>
                      <a:pPr algn="r" fontAlgn="b"/>
                      <a:r>
                        <a:rPr lang="en-CA" sz="1300" u="none" strike="noStrike" dirty="0"/>
                        <a:t>$7,400 </a:t>
                      </a:r>
                      <a:endParaRPr lang="en-CA" sz="1300" b="0" i="0" u="none" strike="noStrike" dirty="0">
                        <a:solidFill>
                          <a:srgbClr val="000000"/>
                        </a:solidFill>
                        <a:latin typeface="Arial"/>
                      </a:endParaRPr>
                    </a:p>
                  </a:txBody>
                  <a:tcPr marL="0" marR="0" marT="0" marB="0" anchor="b"/>
                </a:tc>
                <a:extLst>
                  <a:ext uri="{0D108BD9-81ED-4DB2-BD59-A6C34878D82A}">
                    <a16:rowId xmlns:a16="http://schemas.microsoft.com/office/drawing/2014/main" val="10011"/>
                  </a:ext>
                </a:extLst>
              </a:tr>
              <a:tr h="201613">
                <a:tc>
                  <a:txBody>
                    <a:bodyPr/>
                    <a:lstStyle/>
                    <a:p>
                      <a:pPr algn="r" fontAlgn="b"/>
                      <a:r>
                        <a:rPr lang="en-CA" sz="1300" u="none" strike="noStrike"/>
                        <a:t>2017</a:t>
                      </a:r>
                      <a:endParaRPr lang="en-CA" sz="1300" b="0" i="0" u="none" strike="noStrike">
                        <a:solidFill>
                          <a:srgbClr val="000000"/>
                        </a:solidFill>
                        <a:latin typeface="Arial"/>
                      </a:endParaRPr>
                    </a:p>
                  </a:txBody>
                  <a:tcPr marL="0" marR="0" marT="0" marB="0" anchor="b"/>
                </a:tc>
                <a:tc>
                  <a:txBody>
                    <a:bodyPr/>
                    <a:lstStyle/>
                    <a:p>
                      <a:pPr algn="r" fontAlgn="b"/>
                      <a:r>
                        <a:rPr lang="en-CA" sz="1300" u="none" strike="noStrike"/>
                        <a:t>7</a:t>
                      </a:r>
                      <a:endParaRPr lang="en-CA" sz="1300" b="0" i="0" u="none" strike="noStrike">
                        <a:solidFill>
                          <a:srgbClr val="000000"/>
                        </a:solidFill>
                        <a:latin typeface="Arial"/>
                      </a:endParaRPr>
                    </a:p>
                  </a:txBody>
                  <a:tcPr marL="0" marR="0" marT="0" marB="0" anchor="b"/>
                </a:tc>
                <a:tc>
                  <a:txBody>
                    <a:bodyPr/>
                    <a:lstStyle/>
                    <a:p>
                      <a:pPr algn="r" fontAlgn="b"/>
                      <a:r>
                        <a:rPr lang="en-CA" sz="1300" u="none" strike="noStrike" dirty="0"/>
                        <a:t>$6,750 </a:t>
                      </a:r>
                      <a:endParaRPr lang="en-CA" sz="1300" b="0" i="0" u="none" strike="noStrike" dirty="0">
                        <a:solidFill>
                          <a:srgbClr val="000000"/>
                        </a:solidFill>
                        <a:latin typeface="Arial"/>
                      </a:endParaRPr>
                    </a:p>
                  </a:txBody>
                  <a:tcPr marL="0" marR="0" marT="0" marB="0" anchor="b"/>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1897324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291115"/>
            <a:ext cx="8778239" cy="1526255"/>
          </a:xfrm>
        </p:spPr>
        <p:txBody>
          <a:bodyPr>
            <a:normAutofit fontScale="90000"/>
          </a:bodyPr>
          <a:lstStyle/>
          <a:p>
            <a:pPr algn="ctr"/>
            <a:r>
              <a:rPr lang="en-CA" b="1" dirty="0">
                <a:solidFill>
                  <a:srgbClr val="C00000"/>
                </a:solidFill>
              </a:rPr>
              <a:t>Combined Per-Capita Grant Expenditure on Arts, Culture and Heritage</a:t>
            </a:r>
          </a:p>
        </p:txBody>
      </p:sp>
      <p:graphicFrame>
        <p:nvGraphicFramePr>
          <p:cNvPr id="3" name="Chart 2"/>
          <p:cNvGraphicFramePr/>
          <p:nvPr>
            <p:extLst>
              <p:ext uri="{D42A27DB-BD31-4B8C-83A1-F6EECF244321}">
                <p14:modId xmlns:p14="http://schemas.microsoft.com/office/powerpoint/2010/main" val="510772529"/>
              </p:ext>
            </p:extLst>
          </p:nvPr>
        </p:nvGraphicFramePr>
        <p:xfrm>
          <a:off x="1603855" y="1960809"/>
          <a:ext cx="6936092" cy="35825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24433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639" y="867939"/>
            <a:ext cx="5002337" cy="1059069"/>
          </a:xfrm>
        </p:spPr>
        <p:txBody>
          <a:bodyPr/>
          <a:lstStyle/>
          <a:p>
            <a:pPr algn="ctr"/>
            <a:r>
              <a:rPr lang="en-CA" b="1" dirty="0">
                <a:solidFill>
                  <a:srgbClr val="C00000"/>
                </a:solidFill>
              </a:rPr>
              <a:t>Community Service Grants</a:t>
            </a:r>
          </a:p>
        </p:txBody>
      </p:sp>
      <p:graphicFrame>
        <p:nvGraphicFramePr>
          <p:cNvPr id="3" name="Chart 2"/>
          <p:cNvGraphicFramePr/>
          <p:nvPr>
            <p:extLst>
              <p:ext uri="{D42A27DB-BD31-4B8C-83A1-F6EECF244321}">
                <p14:modId xmlns:p14="http://schemas.microsoft.com/office/powerpoint/2010/main" val="3670985406"/>
              </p:ext>
            </p:extLst>
          </p:nvPr>
        </p:nvGraphicFramePr>
        <p:xfrm>
          <a:off x="121062" y="2663230"/>
          <a:ext cx="4914305" cy="271651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a:graphicFrameLocks/>
          </p:cNvGraphicFramePr>
          <p:nvPr>
            <p:extLst/>
          </p:nvPr>
        </p:nvGraphicFramePr>
        <p:xfrm>
          <a:off x="5370126" y="3204299"/>
          <a:ext cx="4248264" cy="24661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nvGraphicFramePr>
        <p:xfrm>
          <a:off x="5136976" y="297885"/>
          <a:ext cx="4819366" cy="277818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853629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7896" y="483711"/>
            <a:ext cx="7368387" cy="1059069"/>
          </a:xfrm>
        </p:spPr>
        <p:txBody>
          <a:bodyPr/>
          <a:lstStyle/>
          <a:p>
            <a:pPr algn="ctr"/>
            <a:r>
              <a:rPr lang="en-CA" b="1" dirty="0">
                <a:solidFill>
                  <a:srgbClr val="C00000"/>
                </a:solidFill>
              </a:rPr>
              <a:t>Combined Investment and Service Grants</a:t>
            </a:r>
          </a:p>
        </p:txBody>
      </p:sp>
      <p:graphicFrame>
        <p:nvGraphicFramePr>
          <p:cNvPr id="3" name="Chart 2"/>
          <p:cNvGraphicFramePr>
            <a:graphicFrameLocks/>
          </p:cNvGraphicFramePr>
          <p:nvPr>
            <p:extLst>
              <p:ext uri="{D42A27DB-BD31-4B8C-83A1-F6EECF244321}">
                <p14:modId xmlns:p14="http://schemas.microsoft.com/office/powerpoint/2010/main" val="1456502172"/>
              </p:ext>
            </p:extLst>
          </p:nvPr>
        </p:nvGraphicFramePr>
        <p:xfrm>
          <a:off x="0" y="2081305"/>
          <a:ext cx="5292090" cy="28678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a:graphicFrameLocks/>
          </p:cNvGraphicFramePr>
          <p:nvPr>
            <p:extLst>
              <p:ext uri="{D42A27DB-BD31-4B8C-83A1-F6EECF244321}">
                <p14:modId xmlns:p14="http://schemas.microsoft.com/office/powerpoint/2010/main" val="238309582"/>
              </p:ext>
            </p:extLst>
          </p:nvPr>
        </p:nvGraphicFramePr>
        <p:xfrm>
          <a:off x="5211323" y="2081305"/>
          <a:ext cx="4869302" cy="26551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75434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p:nvPr/>
        </p:nvPicPr>
        <p:blipFill>
          <a:blip r:embed="rId2"/>
          <a:stretch/>
        </p:blipFill>
        <p:spPr>
          <a:xfrm>
            <a:off x="1033920" y="22680"/>
            <a:ext cx="8099640" cy="566964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p:cNvPicPr/>
          <p:nvPr/>
        </p:nvPicPr>
        <p:blipFill>
          <a:blip r:embed="rId2"/>
          <a:stretch/>
        </p:blipFill>
        <p:spPr>
          <a:xfrm>
            <a:off x="2851920" y="1192320"/>
            <a:ext cx="4375080" cy="3288240"/>
          </a:xfrm>
          <a:prstGeom prst="rect">
            <a:avLst/>
          </a:prstGeom>
          <a:ln>
            <a:noFill/>
          </a:ln>
        </p:spPr>
      </p:pic>
      <p:sp>
        <p:nvSpPr>
          <p:cNvPr id="2" name="TextBox 1">
            <a:extLst>
              <a:ext uri="{FF2B5EF4-FFF2-40B4-BE49-F238E27FC236}">
                <a16:creationId xmlns:a16="http://schemas.microsoft.com/office/drawing/2014/main" id="{387F9112-108A-1941-ABCC-29294D22D713}"/>
              </a:ext>
            </a:extLst>
          </p:cNvPr>
          <p:cNvSpPr txBox="1"/>
          <p:nvPr/>
        </p:nvSpPr>
        <p:spPr>
          <a:xfrm>
            <a:off x="3186820" y="4480560"/>
            <a:ext cx="3594226" cy="369332"/>
          </a:xfrm>
          <a:prstGeom prst="rect">
            <a:avLst/>
          </a:prstGeom>
          <a:noFill/>
        </p:spPr>
        <p:txBody>
          <a:bodyPr wrap="square" rtlCol="0">
            <a:spAutoFit/>
          </a:bodyPr>
          <a:lstStyle/>
          <a:p>
            <a:r>
              <a:rPr lang="en-US" dirty="0"/>
              <a:t>The Electric City Culture Council</a:t>
            </a:r>
          </a:p>
        </p:txBody>
      </p:sp>
    </p:spTree>
    <p:extLst>
      <p:ext uri="{BB962C8B-B14F-4D97-AF65-F5344CB8AC3E}">
        <p14:creationId xmlns:p14="http://schemas.microsoft.com/office/powerpoint/2010/main" val="2409355894"/>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p:cNvPicPr/>
          <p:nvPr/>
        </p:nvPicPr>
        <p:blipFill>
          <a:blip r:embed="rId2"/>
          <a:stretch/>
        </p:blipFill>
        <p:spPr>
          <a:xfrm>
            <a:off x="420986" y="108642"/>
            <a:ext cx="9071640" cy="3376942"/>
          </a:xfrm>
          <a:prstGeom prst="rect">
            <a:avLst/>
          </a:prstGeom>
          <a:ln>
            <a:noFill/>
          </a:ln>
        </p:spPr>
      </p:pic>
      <p:pic>
        <p:nvPicPr>
          <p:cNvPr id="7" name="Picture 6">
            <a:extLst>
              <a:ext uri="{FF2B5EF4-FFF2-40B4-BE49-F238E27FC236}">
                <a16:creationId xmlns:a16="http://schemas.microsoft.com/office/drawing/2014/main" id="{6F140471-D7E2-1E44-B66F-F197ABC4FD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6030" y="3485584"/>
            <a:ext cx="1727200" cy="1295400"/>
          </a:xfrm>
          <a:prstGeom prst="rect">
            <a:avLst/>
          </a:prstGeom>
        </p:spPr>
      </p:pic>
      <p:pic>
        <p:nvPicPr>
          <p:cNvPr id="9" name="Picture 8">
            <a:extLst>
              <a:ext uri="{FF2B5EF4-FFF2-40B4-BE49-F238E27FC236}">
                <a16:creationId xmlns:a16="http://schemas.microsoft.com/office/drawing/2014/main" id="{AB0D8701-493F-944B-8271-3682E8F8A6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7435" y="3485584"/>
            <a:ext cx="1257300" cy="1333500"/>
          </a:xfrm>
          <a:prstGeom prst="rect">
            <a:avLst/>
          </a:prstGeom>
        </p:spPr>
      </p:pic>
    </p:spTree>
    <p:extLst>
      <p:ext uri="{BB962C8B-B14F-4D97-AF65-F5344CB8AC3E}">
        <p14:creationId xmlns:p14="http://schemas.microsoft.com/office/powerpoint/2010/main" val="1641643056"/>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p:nvPr/>
        </p:nvPicPr>
        <p:blipFill>
          <a:blip r:embed="rId2"/>
          <a:stretch/>
        </p:blipFill>
        <p:spPr>
          <a:xfrm>
            <a:off x="1033920" y="22680"/>
            <a:ext cx="8099640" cy="5669640"/>
          </a:xfrm>
          <a:prstGeom prst="rect">
            <a:avLst/>
          </a:prstGeom>
          <a:ln>
            <a:noFill/>
          </a:ln>
        </p:spPr>
      </p:pic>
    </p:spTree>
    <p:extLst>
      <p:ext uri="{BB962C8B-B14F-4D97-AF65-F5344CB8AC3E}">
        <p14:creationId xmlns:p14="http://schemas.microsoft.com/office/powerpoint/2010/main" val="4000415594"/>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p:cNvPicPr/>
          <p:nvPr/>
        </p:nvPicPr>
        <p:blipFill>
          <a:blip r:embed="rId2"/>
          <a:stretch/>
        </p:blipFill>
        <p:spPr>
          <a:xfrm>
            <a:off x="457200" y="2141280"/>
            <a:ext cx="1463040" cy="2705040"/>
          </a:xfrm>
          <a:prstGeom prst="rect">
            <a:avLst/>
          </a:prstGeom>
          <a:ln>
            <a:noFill/>
          </a:ln>
        </p:spPr>
      </p:pic>
      <p:sp>
        <p:nvSpPr>
          <p:cNvPr id="45" name="TextShape 1"/>
          <p:cNvSpPr txBox="1"/>
          <p:nvPr/>
        </p:nvSpPr>
        <p:spPr>
          <a:xfrm>
            <a:off x="504000" y="226080"/>
            <a:ext cx="9071640" cy="946440"/>
          </a:xfrm>
          <a:prstGeom prst="rect">
            <a:avLst/>
          </a:prstGeom>
          <a:noFill/>
          <a:ln>
            <a:noFill/>
          </a:ln>
        </p:spPr>
        <p:txBody>
          <a:bodyPr lIns="0" tIns="0" rIns="0" bIns="0" anchor="ctr"/>
          <a:lstStyle/>
          <a:p>
            <a:pPr algn="ctr"/>
            <a:r>
              <a:rPr lang="en-US" sz="3600" b="1" strike="noStrike" spc="-1">
                <a:solidFill>
                  <a:srgbClr val="0D7DA9"/>
                </a:solidFill>
                <a:latin typeface="Arial"/>
              </a:rPr>
              <a:t>Artsvote Peterborough Coalition</a:t>
            </a:r>
          </a:p>
        </p:txBody>
      </p:sp>
      <p:pic>
        <p:nvPicPr>
          <p:cNvPr id="46" name="Picture 45"/>
          <p:cNvPicPr/>
          <p:nvPr/>
        </p:nvPicPr>
        <p:blipFill>
          <a:blip r:embed="rId3"/>
          <a:stretch/>
        </p:blipFill>
        <p:spPr>
          <a:xfrm>
            <a:off x="425160" y="1345320"/>
            <a:ext cx="1495080" cy="1123560"/>
          </a:xfrm>
          <a:prstGeom prst="rect">
            <a:avLst/>
          </a:prstGeom>
          <a:ln>
            <a:noFill/>
          </a:ln>
        </p:spPr>
      </p:pic>
      <p:pic>
        <p:nvPicPr>
          <p:cNvPr id="47" name="Picture 46"/>
          <p:cNvPicPr/>
          <p:nvPr/>
        </p:nvPicPr>
        <p:blipFill>
          <a:blip r:embed="rId4"/>
          <a:stretch/>
        </p:blipFill>
        <p:spPr>
          <a:xfrm>
            <a:off x="8229600" y="2926080"/>
            <a:ext cx="1737360" cy="1737360"/>
          </a:xfrm>
          <a:prstGeom prst="rect">
            <a:avLst/>
          </a:prstGeom>
          <a:ln>
            <a:noFill/>
          </a:ln>
        </p:spPr>
      </p:pic>
      <p:pic>
        <p:nvPicPr>
          <p:cNvPr id="48" name="Picture 47"/>
          <p:cNvPicPr/>
          <p:nvPr/>
        </p:nvPicPr>
        <p:blipFill>
          <a:blip r:embed="rId5"/>
          <a:stretch/>
        </p:blipFill>
        <p:spPr>
          <a:xfrm>
            <a:off x="3840480" y="1371600"/>
            <a:ext cx="1737360" cy="994320"/>
          </a:xfrm>
          <a:prstGeom prst="rect">
            <a:avLst/>
          </a:prstGeom>
          <a:ln>
            <a:noFill/>
          </a:ln>
        </p:spPr>
      </p:pic>
      <p:pic>
        <p:nvPicPr>
          <p:cNvPr id="49" name="Picture 48"/>
          <p:cNvPicPr/>
          <p:nvPr/>
        </p:nvPicPr>
        <p:blipFill>
          <a:blip r:embed="rId6"/>
          <a:stretch/>
        </p:blipFill>
        <p:spPr>
          <a:xfrm>
            <a:off x="8534880" y="1172520"/>
            <a:ext cx="1329120" cy="817920"/>
          </a:xfrm>
          <a:prstGeom prst="rect">
            <a:avLst/>
          </a:prstGeom>
          <a:ln>
            <a:noFill/>
          </a:ln>
        </p:spPr>
      </p:pic>
      <p:pic>
        <p:nvPicPr>
          <p:cNvPr id="50" name="Picture 49"/>
          <p:cNvPicPr/>
          <p:nvPr/>
        </p:nvPicPr>
        <p:blipFill>
          <a:blip r:embed="rId7"/>
          <a:stretch/>
        </p:blipFill>
        <p:spPr>
          <a:xfrm>
            <a:off x="5825880" y="1371600"/>
            <a:ext cx="2403720" cy="914760"/>
          </a:xfrm>
          <a:prstGeom prst="rect">
            <a:avLst/>
          </a:prstGeom>
          <a:ln>
            <a:noFill/>
          </a:ln>
        </p:spPr>
      </p:pic>
      <p:pic>
        <p:nvPicPr>
          <p:cNvPr id="51" name="Picture 50"/>
          <p:cNvPicPr/>
          <p:nvPr/>
        </p:nvPicPr>
        <p:blipFill>
          <a:blip r:embed="rId8"/>
          <a:stretch/>
        </p:blipFill>
        <p:spPr>
          <a:xfrm>
            <a:off x="2103120" y="1188720"/>
            <a:ext cx="1463040" cy="1463040"/>
          </a:xfrm>
          <a:prstGeom prst="rect">
            <a:avLst/>
          </a:prstGeom>
          <a:ln>
            <a:noFill/>
          </a:ln>
        </p:spPr>
      </p:pic>
      <p:pic>
        <p:nvPicPr>
          <p:cNvPr id="52" name="Picture 51"/>
          <p:cNvPicPr/>
          <p:nvPr/>
        </p:nvPicPr>
        <p:blipFill>
          <a:blip r:embed="rId9"/>
          <a:stretch/>
        </p:blipFill>
        <p:spPr>
          <a:xfrm>
            <a:off x="3749040" y="2983320"/>
            <a:ext cx="2633760" cy="674280"/>
          </a:xfrm>
          <a:prstGeom prst="rect">
            <a:avLst/>
          </a:prstGeom>
          <a:ln>
            <a:noFill/>
          </a:ln>
        </p:spPr>
      </p:pic>
      <p:pic>
        <p:nvPicPr>
          <p:cNvPr id="53" name="Picture 52"/>
          <p:cNvPicPr/>
          <p:nvPr/>
        </p:nvPicPr>
        <p:blipFill>
          <a:blip r:embed="rId10"/>
          <a:stretch/>
        </p:blipFill>
        <p:spPr>
          <a:xfrm>
            <a:off x="6675120" y="3017520"/>
            <a:ext cx="1463040" cy="1463040"/>
          </a:xfrm>
          <a:prstGeom prst="rect">
            <a:avLst/>
          </a:prstGeom>
          <a:ln>
            <a:noFill/>
          </a:ln>
        </p:spPr>
      </p:pic>
      <p:pic>
        <p:nvPicPr>
          <p:cNvPr id="54" name="Picture 53"/>
          <p:cNvPicPr/>
          <p:nvPr/>
        </p:nvPicPr>
        <p:blipFill>
          <a:blip r:embed="rId11"/>
          <a:stretch/>
        </p:blipFill>
        <p:spPr>
          <a:xfrm>
            <a:off x="1920240" y="2926080"/>
            <a:ext cx="1828800" cy="1828800"/>
          </a:xfrm>
          <a:prstGeom prst="rect">
            <a:avLst/>
          </a:prstGeom>
          <a:ln>
            <a:noFill/>
          </a:ln>
        </p:spPr>
      </p:pic>
      <p:sp>
        <p:nvSpPr>
          <p:cNvPr id="55" name="TextShape 2"/>
          <p:cNvSpPr txBox="1"/>
          <p:nvPr/>
        </p:nvSpPr>
        <p:spPr>
          <a:xfrm>
            <a:off x="8412480" y="2011680"/>
            <a:ext cx="1554480" cy="541800"/>
          </a:xfrm>
          <a:prstGeom prst="rect">
            <a:avLst/>
          </a:prstGeom>
          <a:noFill/>
          <a:ln>
            <a:noFill/>
          </a:ln>
        </p:spPr>
        <p:txBody>
          <a:bodyPr lIns="90000" tIns="45000" rIns="90000" bIns="45000"/>
          <a:lstStyle/>
          <a:p>
            <a:pPr algn="ctr"/>
            <a:r>
              <a:rPr lang="en-US" sz="1600" b="0" strike="noStrike" spc="-1">
                <a:latin typeface="Arial"/>
              </a:rPr>
              <a:t>The Theatre on King</a:t>
            </a:r>
          </a:p>
        </p:txBody>
      </p:sp>
    </p:spTree>
    <p:extLst>
      <p:ext uri="{BB962C8B-B14F-4D97-AF65-F5344CB8AC3E}">
        <p14:creationId xmlns:p14="http://schemas.microsoft.com/office/powerpoint/2010/main" val="321610936"/>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Shape 1"/>
          <p:cNvSpPr txBox="1"/>
          <p:nvPr/>
        </p:nvSpPr>
        <p:spPr>
          <a:xfrm>
            <a:off x="548640" y="548640"/>
            <a:ext cx="9071640" cy="4023360"/>
          </a:xfrm>
          <a:prstGeom prst="rect">
            <a:avLst/>
          </a:prstGeom>
          <a:noFill/>
          <a:ln>
            <a:noFill/>
          </a:ln>
        </p:spPr>
        <p:txBody>
          <a:bodyPr lIns="0" tIns="0" rIns="0" bIns="0" anchor="ctr"/>
          <a:lstStyle/>
          <a:p>
            <a:pPr algn="ctr"/>
            <a:r>
              <a:rPr lang="en-US" sz="9600" b="1" strike="noStrike" spc="-1">
                <a:solidFill>
                  <a:srgbClr val="D62E4E"/>
                </a:solidFill>
                <a:latin typeface="Arial"/>
              </a:rPr>
              <a:t>VOTE</a:t>
            </a:r>
            <a:br/>
            <a:r>
              <a:rPr lang="en-US" sz="7200" b="0" strike="noStrike" spc="-1">
                <a:solidFill>
                  <a:srgbClr val="5EB91E"/>
                </a:solidFill>
                <a:latin typeface="Arial"/>
              </a:rPr>
              <a:t>on </a:t>
            </a:r>
            <a:r>
              <a:rPr lang="en-US" sz="7200" b="0" strike="noStrike" spc="-1">
                <a:solidFill>
                  <a:srgbClr val="0D7DA9"/>
                </a:solidFill>
                <a:latin typeface="Arial"/>
              </a:rPr>
              <a:t>October 22nd!</a:t>
            </a:r>
            <a:endParaRPr lang="en-US" sz="7200" b="0" strike="noStrike" spc="-1">
              <a:latin typeface="Arial"/>
            </a:endParaRPr>
          </a:p>
        </p:txBody>
      </p:sp>
    </p:spTree>
    <p:extLst>
      <p:ext uri="{BB962C8B-B14F-4D97-AF65-F5344CB8AC3E}">
        <p14:creationId xmlns:p14="http://schemas.microsoft.com/office/powerpoint/2010/main" val="3008894059"/>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 name="Picture 135"/>
          <p:cNvPicPr/>
          <p:nvPr/>
        </p:nvPicPr>
        <p:blipFill>
          <a:blip r:embed="rId2"/>
          <a:stretch/>
        </p:blipFill>
        <p:spPr>
          <a:xfrm>
            <a:off x="437760" y="4754880"/>
            <a:ext cx="9071640" cy="838800"/>
          </a:xfrm>
          <a:prstGeom prst="rect">
            <a:avLst/>
          </a:prstGeom>
          <a:ln>
            <a:noFill/>
          </a:ln>
        </p:spPr>
      </p:pic>
      <p:pic>
        <p:nvPicPr>
          <p:cNvPr id="137" name="Picture 136"/>
          <p:cNvPicPr/>
          <p:nvPr/>
        </p:nvPicPr>
        <p:blipFill>
          <a:blip r:embed="rId3"/>
          <a:stretch/>
        </p:blipFill>
        <p:spPr>
          <a:xfrm>
            <a:off x="1308240" y="22680"/>
            <a:ext cx="7195680" cy="464076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p:cNvPicPr/>
          <p:nvPr/>
        </p:nvPicPr>
        <p:blipFill>
          <a:blip r:embed="rId2"/>
          <a:stretch/>
        </p:blipFill>
        <p:spPr>
          <a:xfrm>
            <a:off x="457200" y="2141280"/>
            <a:ext cx="1463040" cy="2705040"/>
          </a:xfrm>
          <a:prstGeom prst="rect">
            <a:avLst/>
          </a:prstGeom>
          <a:ln>
            <a:noFill/>
          </a:ln>
        </p:spPr>
      </p:pic>
      <p:sp>
        <p:nvSpPr>
          <p:cNvPr id="45" name="TextShape 1"/>
          <p:cNvSpPr txBox="1"/>
          <p:nvPr/>
        </p:nvSpPr>
        <p:spPr>
          <a:xfrm>
            <a:off x="504000" y="226080"/>
            <a:ext cx="9071640" cy="946440"/>
          </a:xfrm>
          <a:prstGeom prst="rect">
            <a:avLst/>
          </a:prstGeom>
          <a:noFill/>
          <a:ln>
            <a:noFill/>
          </a:ln>
        </p:spPr>
        <p:txBody>
          <a:bodyPr lIns="0" tIns="0" rIns="0" bIns="0" anchor="ctr"/>
          <a:lstStyle/>
          <a:p>
            <a:pPr algn="ctr"/>
            <a:r>
              <a:rPr lang="en-US" sz="3600" b="1" strike="noStrike" spc="-1">
                <a:solidFill>
                  <a:srgbClr val="0D7DA9"/>
                </a:solidFill>
                <a:latin typeface="Arial"/>
              </a:rPr>
              <a:t>Artsvote Peterborough Coalition</a:t>
            </a:r>
          </a:p>
        </p:txBody>
      </p:sp>
      <p:pic>
        <p:nvPicPr>
          <p:cNvPr id="46" name="Picture 45"/>
          <p:cNvPicPr/>
          <p:nvPr/>
        </p:nvPicPr>
        <p:blipFill>
          <a:blip r:embed="rId3"/>
          <a:stretch/>
        </p:blipFill>
        <p:spPr>
          <a:xfrm>
            <a:off x="425160" y="1345320"/>
            <a:ext cx="1495080" cy="1123560"/>
          </a:xfrm>
          <a:prstGeom prst="rect">
            <a:avLst/>
          </a:prstGeom>
          <a:ln>
            <a:noFill/>
          </a:ln>
        </p:spPr>
      </p:pic>
      <p:pic>
        <p:nvPicPr>
          <p:cNvPr id="47" name="Picture 46"/>
          <p:cNvPicPr/>
          <p:nvPr/>
        </p:nvPicPr>
        <p:blipFill>
          <a:blip r:embed="rId4"/>
          <a:stretch/>
        </p:blipFill>
        <p:spPr>
          <a:xfrm>
            <a:off x="8229600" y="2926080"/>
            <a:ext cx="1737360" cy="1737360"/>
          </a:xfrm>
          <a:prstGeom prst="rect">
            <a:avLst/>
          </a:prstGeom>
          <a:ln>
            <a:noFill/>
          </a:ln>
        </p:spPr>
      </p:pic>
      <p:pic>
        <p:nvPicPr>
          <p:cNvPr id="48" name="Picture 47"/>
          <p:cNvPicPr/>
          <p:nvPr/>
        </p:nvPicPr>
        <p:blipFill>
          <a:blip r:embed="rId5"/>
          <a:stretch/>
        </p:blipFill>
        <p:spPr>
          <a:xfrm>
            <a:off x="3840480" y="1371600"/>
            <a:ext cx="1737360" cy="994320"/>
          </a:xfrm>
          <a:prstGeom prst="rect">
            <a:avLst/>
          </a:prstGeom>
          <a:ln>
            <a:noFill/>
          </a:ln>
        </p:spPr>
      </p:pic>
      <p:pic>
        <p:nvPicPr>
          <p:cNvPr id="49" name="Picture 48"/>
          <p:cNvPicPr/>
          <p:nvPr/>
        </p:nvPicPr>
        <p:blipFill>
          <a:blip r:embed="rId6"/>
          <a:stretch/>
        </p:blipFill>
        <p:spPr>
          <a:xfrm>
            <a:off x="8534880" y="1172520"/>
            <a:ext cx="1329120" cy="817920"/>
          </a:xfrm>
          <a:prstGeom prst="rect">
            <a:avLst/>
          </a:prstGeom>
          <a:ln>
            <a:noFill/>
          </a:ln>
        </p:spPr>
      </p:pic>
      <p:pic>
        <p:nvPicPr>
          <p:cNvPr id="50" name="Picture 49"/>
          <p:cNvPicPr/>
          <p:nvPr/>
        </p:nvPicPr>
        <p:blipFill>
          <a:blip r:embed="rId7"/>
          <a:stretch/>
        </p:blipFill>
        <p:spPr>
          <a:xfrm>
            <a:off x="5825880" y="1371600"/>
            <a:ext cx="2403720" cy="914760"/>
          </a:xfrm>
          <a:prstGeom prst="rect">
            <a:avLst/>
          </a:prstGeom>
          <a:ln>
            <a:noFill/>
          </a:ln>
        </p:spPr>
      </p:pic>
      <p:pic>
        <p:nvPicPr>
          <p:cNvPr id="51" name="Picture 50"/>
          <p:cNvPicPr/>
          <p:nvPr/>
        </p:nvPicPr>
        <p:blipFill>
          <a:blip r:embed="rId8"/>
          <a:stretch/>
        </p:blipFill>
        <p:spPr>
          <a:xfrm>
            <a:off x="2103120" y="1188720"/>
            <a:ext cx="1463040" cy="1463040"/>
          </a:xfrm>
          <a:prstGeom prst="rect">
            <a:avLst/>
          </a:prstGeom>
          <a:ln>
            <a:noFill/>
          </a:ln>
        </p:spPr>
      </p:pic>
      <p:pic>
        <p:nvPicPr>
          <p:cNvPr id="52" name="Picture 51"/>
          <p:cNvPicPr/>
          <p:nvPr/>
        </p:nvPicPr>
        <p:blipFill>
          <a:blip r:embed="rId9"/>
          <a:stretch/>
        </p:blipFill>
        <p:spPr>
          <a:xfrm>
            <a:off x="3749040" y="2983320"/>
            <a:ext cx="2633760" cy="674280"/>
          </a:xfrm>
          <a:prstGeom prst="rect">
            <a:avLst/>
          </a:prstGeom>
          <a:ln>
            <a:noFill/>
          </a:ln>
        </p:spPr>
      </p:pic>
      <p:pic>
        <p:nvPicPr>
          <p:cNvPr id="53" name="Picture 52"/>
          <p:cNvPicPr/>
          <p:nvPr/>
        </p:nvPicPr>
        <p:blipFill>
          <a:blip r:embed="rId10"/>
          <a:stretch/>
        </p:blipFill>
        <p:spPr>
          <a:xfrm>
            <a:off x="6675120" y="3017520"/>
            <a:ext cx="1463040" cy="1463040"/>
          </a:xfrm>
          <a:prstGeom prst="rect">
            <a:avLst/>
          </a:prstGeom>
          <a:ln>
            <a:noFill/>
          </a:ln>
        </p:spPr>
      </p:pic>
      <p:pic>
        <p:nvPicPr>
          <p:cNvPr id="54" name="Picture 53"/>
          <p:cNvPicPr/>
          <p:nvPr/>
        </p:nvPicPr>
        <p:blipFill>
          <a:blip r:embed="rId11"/>
          <a:stretch/>
        </p:blipFill>
        <p:spPr>
          <a:xfrm>
            <a:off x="1920240" y="2926080"/>
            <a:ext cx="1828800" cy="1828800"/>
          </a:xfrm>
          <a:prstGeom prst="rect">
            <a:avLst/>
          </a:prstGeom>
          <a:ln>
            <a:noFill/>
          </a:ln>
        </p:spPr>
      </p:pic>
      <p:sp>
        <p:nvSpPr>
          <p:cNvPr id="55" name="TextShape 2"/>
          <p:cNvSpPr txBox="1"/>
          <p:nvPr/>
        </p:nvSpPr>
        <p:spPr>
          <a:xfrm>
            <a:off x="8412480" y="2011680"/>
            <a:ext cx="1554480" cy="541800"/>
          </a:xfrm>
          <a:prstGeom prst="rect">
            <a:avLst/>
          </a:prstGeom>
          <a:noFill/>
          <a:ln>
            <a:noFill/>
          </a:ln>
        </p:spPr>
        <p:txBody>
          <a:bodyPr lIns="90000" tIns="45000" rIns="90000" bIns="45000"/>
          <a:lstStyle/>
          <a:p>
            <a:pPr algn="ctr"/>
            <a:r>
              <a:rPr lang="en-US" sz="1600" b="0" strike="noStrike" spc="-1">
                <a:latin typeface="Arial"/>
              </a:rPr>
              <a:t>The Theatre on King</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Shape 1"/>
          <p:cNvSpPr txBox="1"/>
          <p:nvPr/>
        </p:nvSpPr>
        <p:spPr>
          <a:xfrm>
            <a:off x="548640" y="548640"/>
            <a:ext cx="9071640" cy="4023360"/>
          </a:xfrm>
          <a:prstGeom prst="rect">
            <a:avLst/>
          </a:prstGeom>
          <a:noFill/>
          <a:ln>
            <a:noFill/>
          </a:ln>
        </p:spPr>
        <p:txBody>
          <a:bodyPr lIns="0" tIns="0" rIns="0" bIns="0" anchor="ctr"/>
          <a:lstStyle/>
          <a:p>
            <a:pPr algn="ctr"/>
            <a:r>
              <a:rPr lang="en-US" sz="9600" b="1" strike="noStrike" spc="-1">
                <a:solidFill>
                  <a:srgbClr val="D62E4E"/>
                </a:solidFill>
                <a:latin typeface="Arial"/>
              </a:rPr>
              <a:t>VOTE</a:t>
            </a:r>
            <a:br/>
            <a:r>
              <a:rPr lang="en-US" sz="7200" b="0" strike="noStrike" spc="-1">
                <a:solidFill>
                  <a:srgbClr val="5EB91E"/>
                </a:solidFill>
                <a:latin typeface="Arial"/>
              </a:rPr>
              <a:t>on </a:t>
            </a:r>
            <a:r>
              <a:rPr lang="en-US" sz="7200" b="0" strike="noStrike" spc="-1">
                <a:solidFill>
                  <a:srgbClr val="0D7DA9"/>
                </a:solidFill>
                <a:latin typeface="Arial"/>
              </a:rPr>
              <a:t>October 22nd!</a:t>
            </a:r>
            <a:endParaRPr lang="en-US" sz="72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Picture 104"/>
          <p:cNvPicPr/>
          <p:nvPr/>
        </p:nvPicPr>
        <p:blipFill>
          <a:blip r:embed="rId2"/>
          <a:stretch/>
        </p:blipFill>
        <p:spPr>
          <a:xfrm>
            <a:off x="822960" y="914040"/>
            <a:ext cx="8504640" cy="5669640"/>
          </a:xfrm>
          <a:prstGeom prst="rect">
            <a:avLst/>
          </a:prstGeom>
          <a:ln>
            <a:noFill/>
          </a:ln>
        </p:spPr>
      </p:pic>
      <p:sp>
        <p:nvSpPr>
          <p:cNvPr id="106" name="TextShape 1"/>
          <p:cNvSpPr txBox="1"/>
          <p:nvPr/>
        </p:nvSpPr>
        <p:spPr>
          <a:xfrm>
            <a:off x="504000" y="182880"/>
            <a:ext cx="9071640" cy="1875240"/>
          </a:xfrm>
          <a:prstGeom prst="rect">
            <a:avLst/>
          </a:prstGeom>
          <a:noFill/>
          <a:ln>
            <a:noFill/>
          </a:ln>
        </p:spPr>
        <p:txBody>
          <a:bodyPr lIns="0" tIns="0" rIns="0" bIns="0" anchor="ctr"/>
          <a:lstStyle/>
          <a:p>
            <a:pPr algn="ctr"/>
            <a:r>
              <a:rPr lang="en-US" sz="4400" b="0" strike="noStrike" spc="-1" dirty="0">
                <a:latin typeface="Arial"/>
              </a:rPr>
              <a:t>Thanks to the City of Peterborough for all of your support for the Arts, Culture and Heritage sector</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extShape 1"/>
          <p:cNvSpPr txBox="1"/>
          <p:nvPr/>
        </p:nvSpPr>
        <p:spPr>
          <a:xfrm>
            <a:off x="492480" y="1873800"/>
            <a:ext cx="9071640" cy="1875240"/>
          </a:xfrm>
          <a:prstGeom prst="rect">
            <a:avLst/>
          </a:prstGeom>
          <a:noFill/>
          <a:ln>
            <a:noFill/>
          </a:ln>
        </p:spPr>
        <p:txBody>
          <a:bodyPr lIns="0" tIns="0" rIns="0" bIns="0" anchor="ctr"/>
          <a:lstStyle/>
          <a:p>
            <a:pPr algn="ctr"/>
            <a:r>
              <a:rPr lang="en-US" sz="6600" b="1" strike="noStrike" spc="-1">
                <a:solidFill>
                  <a:srgbClr val="5EB91E"/>
                </a:solidFill>
                <a:latin typeface="Arial"/>
              </a:rPr>
              <a:t>Thanks to the candidates!</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extShape 1"/>
          <p:cNvSpPr txBox="1"/>
          <p:nvPr/>
        </p:nvSpPr>
        <p:spPr>
          <a:xfrm>
            <a:off x="504000" y="226080"/>
            <a:ext cx="9071640" cy="946440"/>
          </a:xfrm>
          <a:prstGeom prst="rect">
            <a:avLst/>
          </a:prstGeom>
          <a:noFill/>
          <a:ln>
            <a:noFill/>
          </a:ln>
        </p:spPr>
        <p:txBody>
          <a:bodyPr lIns="0" tIns="0" rIns="0" bIns="0" anchor="ctr"/>
          <a:lstStyle/>
          <a:p>
            <a:pPr algn="ctr"/>
            <a:r>
              <a:rPr lang="en-US" sz="4000" b="1" strike="noStrike" spc="-1" dirty="0">
                <a:solidFill>
                  <a:srgbClr val="5EB91E"/>
                </a:solidFill>
                <a:latin typeface="Helvetica;Arial"/>
                <a:ea typeface="Microsoft YaHei"/>
              </a:rPr>
              <a:t>Thanks Local Artists</a:t>
            </a:r>
            <a:endParaRPr lang="en-US" sz="4000" b="1" strike="noStrike" spc="-1" dirty="0">
              <a:solidFill>
                <a:srgbClr val="5EB91E"/>
              </a:solidFill>
              <a:latin typeface="Arial"/>
            </a:endParaRPr>
          </a:p>
        </p:txBody>
      </p:sp>
      <p:sp>
        <p:nvSpPr>
          <p:cNvPr id="108" name="TextShape 2"/>
          <p:cNvSpPr txBox="1"/>
          <p:nvPr/>
        </p:nvSpPr>
        <p:spPr>
          <a:xfrm>
            <a:off x="504000" y="1326600"/>
            <a:ext cx="9071640" cy="3288240"/>
          </a:xfrm>
          <a:prstGeom prst="rect">
            <a:avLst/>
          </a:prstGeom>
          <a:noFill/>
          <a:ln>
            <a:noFill/>
          </a:ln>
        </p:spPr>
        <p:txBody>
          <a:bodyPr lIns="0" tIns="0" rIns="0" bIns="0">
            <a:normAutofit lnSpcReduction="10000"/>
          </a:bodyPr>
          <a:lstStyle/>
          <a:p>
            <a:pPr algn="ctr">
              <a:spcBef>
                <a:spcPts val="1417"/>
              </a:spcBef>
            </a:pPr>
            <a:r>
              <a:rPr lang="en-US" sz="3600" b="1" strike="noStrike" spc="-1" dirty="0">
                <a:solidFill>
                  <a:srgbClr val="D62E4E"/>
                </a:solidFill>
                <a:latin typeface="Helvetica;Arial"/>
                <a:ea typeface="Microsoft YaHei"/>
              </a:rPr>
              <a:t>For your imagination, creativity and dedication, for subsidizing your own work, for donating your work to so many charitable causes, for fundraising and for your extraordinary volunteerism in the Peterborough community!</a:t>
            </a:r>
            <a:endParaRPr lang="en-US" sz="3600" b="1"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206</TotalTime>
  <Words>633</Words>
  <Application>Microsoft Macintosh PowerPoint</Application>
  <PresentationFormat>Custom</PresentationFormat>
  <Paragraphs>128</Paragraphs>
  <Slides>45</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Microsoft YaHei</vt:lpstr>
      <vt:lpstr>Arial</vt:lpstr>
      <vt:lpstr>Calibri</vt:lpstr>
      <vt:lpstr>DejaVu Sans</vt:lpstr>
      <vt:lpstr>Helvetica;Arial</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Municipal Investment </vt:lpstr>
      <vt:lpstr>Breakdown of Municipal Spending in 2017</vt:lpstr>
      <vt:lpstr>Per-Capita Expenditure of Combined Municipal Investment</vt:lpstr>
      <vt:lpstr>Community Grants  </vt:lpstr>
      <vt:lpstr>Project Grants </vt:lpstr>
      <vt:lpstr>Combined Per-Capita Grant Expenditure on Arts, Culture and Heritage</vt:lpstr>
      <vt:lpstr>Community Service Grants</vt:lpstr>
      <vt:lpstr>Combined Investment and Service Grants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dc:description/>
  <cp:lastModifiedBy>Electric City</cp:lastModifiedBy>
  <cp:revision>24</cp:revision>
  <dcterms:created xsi:type="dcterms:W3CDTF">2018-10-12T14:17:23Z</dcterms:created>
  <dcterms:modified xsi:type="dcterms:W3CDTF">2018-10-16T19:33:59Z</dcterms:modified>
  <dc:language>en-US</dc:language>
</cp:coreProperties>
</file>