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03"/>
  </p:notesMasterIdLst>
  <p:sldIdLst>
    <p:sldId id="256" r:id="rId3"/>
    <p:sldId id="257" r:id="rId4"/>
    <p:sldId id="258" r:id="rId5"/>
    <p:sldId id="259" r:id="rId6"/>
    <p:sldId id="260" r:id="rId7"/>
    <p:sldId id="261" r:id="rId8"/>
    <p:sldId id="262" r:id="rId9"/>
    <p:sldId id="263" r:id="rId10"/>
    <p:sldId id="264" r:id="rId11"/>
    <p:sldId id="265" r:id="rId12"/>
    <p:sldId id="345" r:id="rId13"/>
    <p:sldId id="346" r:id="rId14"/>
    <p:sldId id="347" r:id="rId15"/>
    <p:sldId id="266" r:id="rId16"/>
    <p:sldId id="348" r:id="rId17"/>
    <p:sldId id="267" r:id="rId18"/>
    <p:sldId id="350" r:id="rId19"/>
    <p:sldId id="349" r:id="rId20"/>
    <p:sldId id="268" r:id="rId21"/>
    <p:sldId id="269" r:id="rId22"/>
    <p:sldId id="35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52" r:id="rId87"/>
    <p:sldId id="333" r:id="rId88"/>
    <p:sldId id="334" r:id="rId89"/>
    <p:sldId id="335" r:id="rId90"/>
    <p:sldId id="336" r:id="rId91"/>
    <p:sldId id="337" r:id="rId92"/>
    <p:sldId id="338" r:id="rId93"/>
    <p:sldId id="339" r:id="rId94"/>
    <p:sldId id="340" r:id="rId95"/>
    <p:sldId id="341" r:id="rId96"/>
    <p:sldId id="353" r:id="rId97"/>
    <p:sldId id="342" r:id="rId98"/>
    <p:sldId id="356" r:id="rId99"/>
    <p:sldId id="343" r:id="rId100"/>
    <p:sldId id="344" r:id="rId101"/>
    <p:sldId id="355" r:id="rId102"/>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07"/>
    <p:restoredTop sz="94631"/>
  </p:normalViewPr>
  <p:slideViewPr>
    <p:cSldViewPr snapToGrid="0" snapToObjects="1" showGuides="1">
      <p:cViewPr varScale="1">
        <p:scale>
          <a:sx n="43" d="100"/>
          <a:sy n="43" d="100"/>
        </p:scale>
        <p:origin x="216" y="1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notesMaster" Target="notesMasters/notesMaster1.xml"/><Relationship Id="rId104" Type="http://schemas.openxmlformats.org/officeDocument/2006/relationships/commentAuthors" Target="commentAuthors.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2-04T22:10:24" idx="1">
    <p:pos x="0" y="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00201534-C657-C64B-B4D0-AFC52C01B2F8}" type="datetimeFigureOut">
              <a:rPr lang="en-US" smtClean="0"/>
              <a:t>1/15/18</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B4FD30AB-EBCA-CA4E-AB7A-433760CF0E42}" type="slidenum">
              <a:rPr lang="en-US" smtClean="0"/>
              <a:t>‹#›</a:t>
            </a:fld>
            <a:endParaRPr lang="en-US"/>
          </a:p>
        </p:txBody>
      </p:sp>
    </p:spTree>
    <p:extLst>
      <p:ext uri="{BB962C8B-B14F-4D97-AF65-F5344CB8AC3E}">
        <p14:creationId xmlns:p14="http://schemas.microsoft.com/office/powerpoint/2010/main" val="39394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3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34"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3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37" name="PlaceHolder 3"/>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pic>
        <p:nvPicPr>
          <p:cNvPr id="38" name="Picture 37"/>
          <p:cNvPicPr/>
          <p:nvPr/>
        </p:nvPicPr>
        <p:blipFill>
          <a:blip r:embed="rId2"/>
          <a:stretch/>
        </p:blipFill>
        <p:spPr>
          <a:xfrm>
            <a:off x="3602880" y="1604520"/>
            <a:ext cx="4984920" cy="3977280"/>
          </a:xfrm>
          <a:prstGeom prst="rect">
            <a:avLst/>
          </a:prstGeom>
          <a:ln>
            <a:noFill/>
          </a:ln>
        </p:spPr>
      </p:pic>
      <p:pic>
        <p:nvPicPr>
          <p:cNvPr id="39" name="Picture 38"/>
          <p:cNvPicPr/>
          <p:nvPr/>
        </p:nvPicPr>
        <p:blipFill>
          <a:blip r:embed="rId2"/>
          <a:stretch/>
        </p:blipFill>
        <p:spPr>
          <a:xfrm>
            <a:off x="3602880" y="1604520"/>
            <a:ext cx="4984920" cy="3977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7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74"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7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77" name="PlaceHolder 3"/>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pic>
        <p:nvPicPr>
          <p:cNvPr id="78" name="Picture 77"/>
          <p:cNvPicPr/>
          <p:nvPr/>
        </p:nvPicPr>
        <p:blipFill>
          <a:blip r:embed="rId2"/>
          <a:stretch/>
        </p:blipFill>
        <p:spPr>
          <a:xfrm>
            <a:off x="3602880" y="1604520"/>
            <a:ext cx="4984920" cy="3977280"/>
          </a:xfrm>
          <a:prstGeom prst="rect">
            <a:avLst/>
          </a:prstGeom>
          <a:ln>
            <a:noFill/>
          </a:ln>
        </p:spPr>
      </p:pic>
      <p:pic>
        <p:nvPicPr>
          <p:cNvPr id="79" name="Picture 78"/>
          <p:cNvPicPr/>
          <p:nvPr/>
        </p:nvPicPr>
        <p:blipFill>
          <a:blip r:embed="rId2"/>
          <a:stretch/>
        </p:blipFill>
        <p:spPr>
          <a:xfrm>
            <a:off x="3602880" y="1604520"/>
            <a:ext cx="4984920" cy="3977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CA"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ustomShape 1"/>
          <p:cNvSpPr/>
          <p:nvPr/>
        </p:nvSpPr>
        <p:spPr>
          <a:xfrm>
            <a:off x="0" y="2019600"/>
            <a:ext cx="12189960" cy="4103640"/>
          </a:xfrm>
          <a:prstGeom prst="rect">
            <a:avLst/>
          </a:prstGeom>
          <a:gradFill>
            <a:gsLst>
              <a:gs pos="0">
                <a:schemeClr val="bg2">
                  <a:alpha val="0"/>
                </a:schemeClr>
              </a:gs>
              <a:gs pos="100000">
                <a:schemeClr val="bg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7" name="Picture 6"/>
          <p:cNvPicPr/>
          <p:nvPr/>
        </p:nvPicPr>
        <p:blipFill>
          <a:blip r:embed="rId14"/>
          <a:srcRect t="1526" b="-1526"/>
          <a:stretch/>
        </p:blipFill>
        <p:spPr>
          <a:xfrm>
            <a:off x="0" y="6126480"/>
            <a:ext cx="12189960" cy="740880"/>
          </a:xfrm>
          <a:prstGeom prst="rect">
            <a:avLst/>
          </a:prstGeom>
          <a:ln>
            <a:noFill/>
          </a:ln>
        </p:spPr>
      </p:pic>
      <p:sp>
        <p:nvSpPr>
          <p:cNvPr id="2" name="Line 2"/>
          <p:cNvSpPr/>
          <p:nvPr/>
        </p:nvSpPr>
        <p:spPr>
          <a:xfrm>
            <a:off x="0" y="6128280"/>
            <a:ext cx="12191760" cy="360"/>
          </a:xfrm>
          <a:prstGeom prst="line">
            <a:avLst/>
          </a:prstGeom>
          <a:ln w="12600">
            <a:solidFill>
              <a:srgbClr val="000001"/>
            </a:solidFill>
            <a:round/>
          </a:ln>
        </p:spPr>
        <p:style>
          <a:lnRef idx="1">
            <a:schemeClr val="accent1"/>
          </a:lnRef>
          <a:fillRef idx="0">
            <a:schemeClr val="accent1"/>
          </a:fillRef>
          <a:effectRef idx="0">
            <a:schemeClr val="accent1"/>
          </a:effectRef>
          <a:fontRef idx="minor"/>
        </p:style>
      </p:sp>
      <p:sp>
        <p:nvSpPr>
          <p:cNvPr id="3" name="Line 3"/>
          <p:cNvSpPr/>
          <p:nvPr/>
        </p:nvSpPr>
        <p:spPr>
          <a:xfrm>
            <a:off x="2417760" y="3528360"/>
            <a:ext cx="8636760" cy="360"/>
          </a:xfrm>
          <a:prstGeom prst="line">
            <a:avLst/>
          </a:prstGeom>
          <a:ln w="31680">
            <a:round/>
          </a:ln>
        </p:spPr>
        <p:style>
          <a:lnRef idx="3">
            <a:schemeClr val="accent1"/>
          </a:lnRef>
          <a:fillRef idx="0">
            <a:schemeClr val="accent1"/>
          </a:fillRef>
          <a:effectRef idx="2">
            <a:schemeClr val="accent1"/>
          </a:effectRef>
          <a:fontRef idx="minor"/>
        </p:style>
      </p:sp>
      <p:sp>
        <p:nvSpPr>
          <p:cNvPr id="4"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CA" sz="4400" b="0" strike="noStrike" spc="-1">
                <a:solidFill>
                  <a:srgbClr val="000000"/>
                </a:solidFill>
                <a:uFill>
                  <a:solidFill>
                    <a:srgbClr val="FFFFFF"/>
                  </a:solidFill>
                </a:uFill>
                <a:latin typeface="Arial"/>
              </a:rPr>
              <a:t>Click to edit the title text format</a:t>
            </a: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CA"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CA"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CustomShape 1"/>
          <p:cNvSpPr/>
          <p:nvPr/>
        </p:nvSpPr>
        <p:spPr>
          <a:xfrm>
            <a:off x="0" y="2019600"/>
            <a:ext cx="12189960" cy="4103640"/>
          </a:xfrm>
          <a:prstGeom prst="rect">
            <a:avLst/>
          </a:prstGeom>
          <a:gradFill>
            <a:gsLst>
              <a:gs pos="0">
                <a:schemeClr val="bg2">
                  <a:alpha val="0"/>
                </a:schemeClr>
              </a:gs>
              <a:gs pos="100000">
                <a:schemeClr val="bg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41" name="Picture 6"/>
          <p:cNvPicPr/>
          <p:nvPr/>
        </p:nvPicPr>
        <p:blipFill>
          <a:blip r:embed="rId14"/>
          <a:srcRect t="1526" b="-1526"/>
          <a:stretch/>
        </p:blipFill>
        <p:spPr>
          <a:xfrm>
            <a:off x="0" y="6126480"/>
            <a:ext cx="12189960" cy="740880"/>
          </a:xfrm>
          <a:prstGeom prst="rect">
            <a:avLst/>
          </a:prstGeom>
          <a:ln>
            <a:noFill/>
          </a:ln>
        </p:spPr>
      </p:pic>
      <p:sp>
        <p:nvSpPr>
          <p:cNvPr id="42" name="Line 2"/>
          <p:cNvSpPr/>
          <p:nvPr/>
        </p:nvSpPr>
        <p:spPr>
          <a:xfrm>
            <a:off x="0" y="6128280"/>
            <a:ext cx="12191760" cy="360"/>
          </a:xfrm>
          <a:prstGeom prst="line">
            <a:avLst/>
          </a:prstGeom>
          <a:ln w="12600">
            <a:solidFill>
              <a:srgbClr val="000001"/>
            </a:solidFill>
            <a:round/>
          </a:ln>
        </p:spPr>
        <p:style>
          <a:lnRef idx="1">
            <a:schemeClr val="accent1"/>
          </a:lnRef>
          <a:fillRef idx="0">
            <a:schemeClr val="accent1"/>
          </a:fillRef>
          <a:effectRef idx="0">
            <a:schemeClr val="accent1"/>
          </a:effectRef>
          <a:fontRef idx="minor"/>
        </p:style>
      </p:sp>
      <p:sp>
        <p:nvSpPr>
          <p:cNvPr id="43" name="Line 3"/>
          <p:cNvSpPr/>
          <p:nvPr/>
        </p:nvSpPr>
        <p:spPr>
          <a:xfrm>
            <a:off x="2417760" y="3528360"/>
            <a:ext cx="8636760" cy="360"/>
          </a:xfrm>
          <a:prstGeom prst="line">
            <a:avLst/>
          </a:prstGeom>
          <a:ln w="31680">
            <a:round/>
          </a:ln>
        </p:spPr>
        <p:style>
          <a:lnRef idx="3">
            <a:schemeClr val="accent1"/>
          </a:lnRef>
          <a:fillRef idx="0">
            <a:schemeClr val="accent1"/>
          </a:fillRef>
          <a:effectRef idx="2">
            <a:schemeClr val="accent1"/>
          </a:effectRef>
          <a:fontRef idx="minor"/>
        </p:style>
      </p:sp>
      <p:sp>
        <p:nvSpPr>
          <p:cNvPr id="44"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CA" sz="4400" b="0" strike="noStrike" spc="-1">
                <a:solidFill>
                  <a:srgbClr val="000000"/>
                </a:solidFill>
                <a:uFill>
                  <a:solidFill>
                    <a:srgbClr val="FFFFFF"/>
                  </a:solidFill>
                </a:uFill>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CA"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CA"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CA"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 Id="rId3" Type="http://schemas.openxmlformats.org/officeDocument/2006/relationships/comments" Target="../comments/commen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 Id="rId3"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pic>
        <p:nvPicPr>
          <p:cNvPr id="81" name="Picture 6"/>
          <p:cNvPicPr/>
          <p:nvPr/>
        </p:nvPicPr>
        <p:blipFill>
          <a:blip r:embed="rId2"/>
          <a:stretch/>
        </p:blipFill>
        <p:spPr>
          <a:xfrm>
            <a:off x="2404440" y="1413360"/>
            <a:ext cx="7601760" cy="2116080"/>
          </a:xfrm>
          <a:prstGeom prst="rect">
            <a:avLst/>
          </a:prstGeom>
          <a:ln>
            <a:noFill/>
          </a:ln>
        </p:spPr>
      </p:pic>
      <p:sp>
        <p:nvSpPr>
          <p:cNvPr id="82"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13" name="CustomShape 1"/>
          <p:cNvSpPr/>
          <p:nvPr/>
        </p:nvSpPr>
        <p:spPr>
          <a:xfrm>
            <a:off x="0" y="720"/>
            <a:ext cx="12599280" cy="6857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14"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15" name="CustomShape 3"/>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sp>
      <p:sp>
        <p:nvSpPr>
          <p:cNvPr id="116" name="CustomShape 4"/>
          <p:cNvSpPr/>
          <p:nvPr/>
        </p:nvSpPr>
        <p:spPr>
          <a:xfrm>
            <a:off x="216000" y="1405054"/>
            <a:ext cx="5880000" cy="54529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227880">
              <a:lnSpc>
                <a:spcPct val="150000"/>
              </a:lnSpc>
              <a:buClr>
                <a:srgbClr val="000000"/>
              </a:buClr>
              <a:buFont typeface="StarSymbol"/>
              <a:buAutoNum type="arabicPeriod"/>
            </a:pPr>
            <a:r>
              <a:rPr lang="en-CA" b="0" strike="noStrike" spc="-1" dirty="0" smtClean="0">
                <a:solidFill>
                  <a:srgbClr val="000000"/>
                </a:solidFill>
                <a:uFill>
                  <a:solidFill>
                    <a:srgbClr val="FFFFFF"/>
                  </a:solidFill>
                </a:uFill>
                <a:latin typeface="+mj-lt"/>
                <a:ea typeface="DejaVu Sans"/>
              </a:rPr>
              <a:t>Welcome</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0" strike="noStrike" spc="-1" dirty="0">
                <a:solidFill>
                  <a:srgbClr val="000000"/>
                </a:solidFill>
                <a:uFill>
                  <a:solidFill>
                    <a:srgbClr val="FFFFFF"/>
                  </a:solidFill>
                </a:uFill>
                <a:latin typeface="+mj-lt"/>
                <a:ea typeface="DejaVu Sans"/>
              </a:rPr>
              <a:t>Acknowledgment of Indigenous Lands</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1" strike="noStrike" spc="-1" dirty="0">
                <a:solidFill>
                  <a:srgbClr val="000000"/>
                </a:solidFill>
                <a:uFill>
                  <a:solidFill>
                    <a:srgbClr val="FFFFFF"/>
                  </a:solidFill>
                </a:uFill>
                <a:latin typeface="+mj-lt"/>
                <a:ea typeface="DejaVu Sans"/>
              </a:rPr>
              <a:t>Motion</a:t>
            </a:r>
            <a:r>
              <a:rPr lang="en-CA" b="0" strike="noStrike" spc="-1" dirty="0">
                <a:solidFill>
                  <a:srgbClr val="000000"/>
                </a:solidFill>
                <a:uFill>
                  <a:solidFill>
                    <a:srgbClr val="FFFFFF"/>
                  </a:solidFill>
                </a:uFill>
                <a:latin typeface="+mj-lt"/>
                <a:ea typeface="DejaVu Sans"/>
              </a:rPr>
              <a:t> to Call the 2017 AGM to Order</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0" strike="noStrike" spc="-1" dirty="0">
                <a:solidFill>
                  <a:srgbClr val="000000"/>
                </a:solidFill>
                <a:uFill>
                  <a:solidFill>
                    <a:srgbClr val="FFFFFF"/>
                  </a:solidFill>
                </a:uFill>
                <a:latin typeface="+mj-lt"/>
                <a:ea typeface="DejaVu Sans"/>
              </a:rPr>
              <a:t>Introductions and thanks to all for </a:t>
            </a:r>
            <a:r>
              <a:rPr lang="en-CA" b="0" strike="noStrike" spc="-1" dirty="0" smtClean="0">
                <a:solidFill>
                  <a:srgbClr val="000000"/>
                </a:solidFill>
                <a:uFill>
                  <a:solidFill>
                    <a:srgbClr val="FFFFFF"/>
                  </a:solidFill>
                </a:uFill>
                <a:latin typeface="+mj-lt"/>
                <a:ea typeface="DejaVu Sans"/>
              </a:rPr>
              <a:t>coming</a:t>
            </a:r>
          </a:p>
          <a:p>
            <a:pPr marL="457200" indent="-227880">
              <a:lnSpc>
                <a:spcPct val="150000"/>
              </a:lnSpc>
              <a:buClr>
                <a:srgbClr val="000000"/>
              </a:buClr>
              <a:buFont typeface="StarSymbol"/>
              <a:buAutoNum type="arabicPeriod"/>
            </a:pPr>
            <a:r>
              <a:rPr lang="en-CA" b="1" spc="-1" dirty="0" smtClean="0">
                <a:solidFill>
                  <a:srgbClr val="000000"/>
                </a:solidFill>
                <a:uFill>
                  <a:solidFill>
                    <a:srgbClr val="FFFFFF"/>
                  </a:solidFill>
                </a:uFill>
                <a:latin typeface="+mj-lt"/>
                <a:ea typeface="DejaVu Sans"/>
              </a:rPr>
              <a:t>Performances: </a:t>
            </a:r>
            <a:r>
              <a:rPr lang="en-CA" spc="-1" dirty="0" smtClean="0">
                <a:solidFill>
                  <a:srgbClr val="000000"/>
                </a:solidFill>
                <a:uFill>
                  <a:solidFill>
                    <a:srgbClr val="FFFFFF"/>
                  </a:solidFill>
                </a:uFill>
                <a:latin typeface="+mj-lt"/>
                <a:ea typeface="DejaVu Sans"/>
              </a:rPr>
              <a:t>Unity Singers and Niambi Leigh</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1" strike="noStrike" spc="-1" dirty="0">
                <a:solidFill>
                  <a:srgbClr val="000000"/>
                </a:solidFill>
                <a:uFill>
                  <a:solidFill>
                    <a:srgbClr val="FFFFFF"/>
                  </a:solidFill>
                </a:uFill>
                <a:latin typeface="+mj-lt"/>
                <a:ea typeface="DejaVu Sans"/>
              </a:rPr>
              <a:t>Motion</a:t>
            </a:r>
            <a:r>
              <a:rPr lang="en-CA" b="0" strike="noStrike" spc="-1" dirty="0">
                <a:solidFill>
                  <a:srgbClr val="000000"/>
                </a:solidFill>
                <a:uFill>
                  <a:solidFill>
                    <a:srgbClr val="FFFFFF"/>
                  </a:solidFill>
                </a:uFill>
                <a:latin typeface="+mj-lt"/>
                <a:ea typeface="DejaVu Sans"/>
              </a:rPr>
              <a:t> to Approve the Agenda of the 2017 EC3 AGM</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1" strike="noStrike" spc="-1" dirty="0">
                <a:solidFill>
                  <a:srgbClr val="000000"/>
                </a:solidFill>
                <a:uFill>
                  <a:solidFill>
                    <a:srgbClr val="FFFFFF"/>
                  </a:solidFill>
                </a:uFill>
                <a:latin typeface="+mj-lt"/>
                <a:ea typeface="DejaVu Sans"/>
              </a:rPr>
              <a:t>Motion </a:t>
            </a:r>
            <a:r>
              <a:rPr lang="en-CA" b="0" strike="noStrike" spc="-1" dirty="0">
                <a:solidFill>
                  <a:srgbClr val="000000"/>
                </a:solidFill>
                <a:uFill>
                  <a:solidFill>
                    <a:srgbClr val="FFFFFF"/>
                  </a:solidFill>
                </a:uFill>
                <a:latin typeface="+mj-lt"/>
                <a:ea typeface="DejaVu Sans"/>
              </a:rPr>
              <a:t>to Approve the Minutes of the 2016 EC3 AGM</a:t>
            </a:r>
            <a:endParaRPr lang="en-CA" b="0" strike="noStrike" spc="-1" dirty="0">
              <a:solidFill>
                <a:srgbClr val="000000"/>
              </a:solidFill>
              <a:uFill>
                <a:solidFill>
                  <a:srgbClr val="FFFFFF"/>
                </a:solidFill>
              </a:uFill>
              <a:latin typeface="+mj-lt"/>
            </a:endParaRPr>
          </a:p>
          <a:p>
            <a:pPr marL="457200" indent="-227880">
              <a:lnSpc>
                <a:spcPct val="150000"/>
              </a:lnSpc>
              <a:buClr>
                <a:srgbClr val="000000"/>
              </a:buClr>
              <a:buFont typeface="StarSymbol"/>
              <a:buAutoNum type="arabicPeriod"/>
            </a:pPr>
            <a:r>
              <a:rPr lang="en-CA" b="0" strike="noStrike" spc="-1" dirty="0">
                <a:solidFill>
                  <a:srgbClr val="000000"/>
                </a:solidFill>
                <a:uFill>
                  <a:solidFill>
                    <a:srgbClr val="FFFFFF"/>
                  </a:solidFill>
                </a:uFill>
                <a:latin typeface="+mj-lt"/>
                <a:ea typeface="DejaVu Sans"/>
              </a:rPr>
              <a:t>Report of the Chair and President: Bill Kimball </a:t>
            </a:r>
            <a:endParaRPr lang="en-CA" b="0" strike="noStrike" spc="-1" dirty="0">
              <a:solidFill>
                <a:srgbClr val="000000"/>
              </a:solidFill>
              <a:uFill>
                <a:solidFill>
                  <a:srgbClr val="FFFFFF"/>
                </a:solidFill>
              </a:uFill>
              <a:latin typeface="+mj-lt"/>
            </a:endParaRPr>
          </a:p>
        </p:txBody>
      </p:sp>
      <p:pic>
        <p:nvPicPr>
          <p:cNvPr id="117" name="Picture 116"/>
          <p:cNvPicPr/>
          <p:nvPr/>
        </p:nvPicPr>
        <p:blipFill>
          <a:blip r:embed="rId2"/>
          <a:stretch/>
        </p:blipFill>
        <p:spPr>
          <a:xfrm>
            <a:off x="0" y="144000"/>
            <a:ext cx="1494360" cy="1122840"/>
          </a:xfrm>
          <a:prstGeom prst="rect">
            <a:avLst/>
          </a:prstGeom>
          <a:ln>
            <a:noFill/>
          </a:ln>
        </p:spPr>
      </p:pic>
      <p:sp>
        <p:nvSpPr>
          <p:cNvPr id="2" name="TextBox 1"/>
          <p:cNvSpPr txBox="1"/>
          <p:nvPr/>
        </p:nvSpPr>
        <p:spPr>
          <a:xfrm>
            <a:off x="12192000" y="2732049"/>
            <a:ext cx="184731" cy="369332"/>
          </a:xfrm>
          <a:prstGeom prst="rect">
            <a:avLst/>
          </a:prstGeom>
          <a:noFill/>
        </p:spPr>
        <p:txBody>
          <a:bodyPr wrap="none" rtlCol="0">
            <a:spAutoFit/>
          </a:bodyPr>
          <a:lstStyle/>
          <a:p>
            <a:endParaRPr lang="en-US" dirty="0"/>
          </a:p>
        </p:txBody>
      </p:sp>
      <p:sp>
        <p:nvSpPr>
          <p:cNvPr id="3" name="TextBox 2"/>
          <p:cNvSpPr txBox="1"/>
          <p:nvPr/>
        </p:nvSpPr>
        <p:spPr>
          <a:xfrm>
            <a:off x="6096000" y="1266840"/>
            <a:ext cx="6280731" cy="5355312"/>
          </a:xfrm>
          <a:prstGeom prst="rect">
            <a:avLst/>
          </a:prstGeom>
          <a:noFill/>
        </p:spPr>
        <p:txBody>
          <a:bodyPr wrap="square" rtlCol="0">
            <a:spAutoFit/>
          </a:bodyPr>
          <a:lstStyle/>
          <a:p>
            <a:pPr marL="572220" indent="-342900">
              <a:lnSpc>
                <a:spcPct val="150000"/>
              </a:lnSpc>
              <a:buClr>
                <a:srgbClr val="000000"/>
              </a:buClr>
              <a:buFont typeface="+mj-lt"/>
              <a:buAutoNum type="arabicPeriod" startAt="9"/>
            </a:pPr>
            <a:r>
              <a:rPr lang="en-CA" spc="-1" dirty="0">
                <a:solidFill>
                  <a:srgbClr val="000000"/>
                </a:solidFill>
                <a:uFill>
                  <a:solidFill>
                    <a:srgbClr val="FFFFFF"/>
                  </a:solidFill>
                </a:uFill>
                <a:latin typeface="arial" charset="0"/>
              </a:rPr>
              <a:t>Report of the Treasurer: Yvonne Lai per Su Ditta</a:t>
            </a:r>
          </a:p>
          <a:p>
            <a:pPr marL="572220" indent="-342900">
              <a:lnSpc>
                <a:spcPct val="150000"/>
              </a:lnSpc>
              <a:buClr>
                <a:srgbClr val="000000"/>
              </a:buClr>
              <a:buFont typeface="+mj-lt"/>
              <a:buAutoNum type="arabicPeriod" startAt="9"/>
            </a:pPr>
            <a:r>
              <a:rPr lang="en-CA" b="1" spc="-1" dirty="0">
                <a:solidFill>
                  <a:srgbClr val="000000"/>
                </a:solidFill>
                <a:uFill>
                  <a:solidFill>
                    <a:srgbClr val="FFFFFF"/>
                  </a:solidFill>
                </a:uFill>
                <a:latin typeface="arial" charset="0"/>
              </a:rPr>
              <a:t>Motion </a:t>
            </a:r>
            <a:r>
              <a:rPr lang="en-CA" spc="-1" dirty="0">
                <a:solidFill>
                  <a:srgbClr val="000000"/>
                </a:solidFill>
                <a:uFill>
                  <a:solidFill>
                    <a:srgbClr val="FFFFFF"/>
                  </a:solidFill>
                </a:uFill>
                <a:latin typeface="arial" charset="0"/>
              </a:rPr>
              <a:t>to Accept the 2016/2017 Financial Statements (Notice to Reader/Compilation Review).</a:t>
            </a:r>
          </a:p>
          <a:p>
            <a:pPr marL="572220" indent="-342900">
              <a:lnSpc>
                <a:spcPct val="150000"/>
              </a:lnSpc>
              <a:buClr>
                <a:srgbClr val="000000"/>
              </a:buClr>
              <a:buFont typeface="+mj-lt"/>
              <a:buAutoNum type="arabicPeriod" startAt="9"/>
            </a:pPr>
            <a:r>
              <a:rPr lang="en-CA" b="1" spc="-1" dirty="0">
                <a:solidFill>
                  <a:srgbClr val="000000"/>
                </a:solidFill>
                <a:uFill>
                  <a:solidFill>
                    <a:srgbClr val="FFFFFF"/>
                  </a:solidFill>
                </a:uFill>
                <a:latin typeface="arial" charset="0"/>
              </a:rPr>
              <a:t>Motion</a:t>
            </a:r>
            <a:r>
              <a:rPr lang="en-CA" spc="-1" dirty="0">
                <a:solidFill>
                  <a:srgbClr val="000000"/>
                </a:solidFill>
                <a:uFill>
                  <a:solidFill>
                    <a:srgbClr val="FFFFFF"/>
                  </a:solidFill>
                </a:uFill>
                <a:latin typeface="arial" charset="0"/>
              </a:rPr>
              <a:t> to Appoint 2017/2018 Auditor (Collins Barrow)</a:t>
            </a:r>
          </a:p>
          <a:p>
            <a:pPr marL="572220" indent="-342900">
              <a:lnSpc>
                <a:spcPct val="150000"/>
              </a:lnSpc>
              <a:buClr>
                <a:srgbClr val="000000"/>
              </a:buClr>
              <a:buFont typeface="+mj-lt"/>
              <a:buAutoNum type="arabicPeriod" startAt="9"/>
            </a:pPr>
            <a:r>
              <a:rPr lang="en-CA" spc="-1" dirty="0">
                <a:solidFill>
                  <a:srgbClr val="000000"/>
                </a:solidFill>
                <a:uFill>
                  <a:solidFill>
                    <a:srgbClr val="FFFFFF"/>
                  </a:solidFill>
                </a:uFill>
                <a:latin typeface="arial" charset="0"/>
              </a:rPr>
              <a:t>Report of the Executive Director: Su Ditta</a:t>
            </a:r>
          </a:p>
          <a:p>
            <a:pPr marL="572220" indent="-342900">
              <a:lnSpc>
                <a:spcPct val="150000"/>
              </a:lnSpc>
              <a:buClr>
                <a:srgbClr val="000000"/>
              </a:buClr>
              <a:buFont typeface="+mj-lt"/>
              <a:buAutoNum type="arabicPeriod" startAt="9"/>
            </a:pPr>
            <a:r>
              <a:rPr lang="en-CA" b="1" spc="-1" dirty="0">
                <a:solidFill>
                  <a:srgbClr val="000000"/>
                </a:solidFill>
                <a:uFill>
                  <a:solidFill>
                    <a:srgbClr val="FFFFFF"/>
                  </a:solidFill>
                </a:uFill>
                <a:latin typeface="arial" charset="0"/>
              </a:rPr>
              <a:t>Motion </a:t>
            </a:r>
            <a:r>
              <a:rPr lang="en-CA" spc="-1" dirty="0">
                <a:solidFill>
                  <a:srgbClr val="000000"/>
                </a:solidFill>
                <a:uFill>
                  <a:solidFill>
                    <a:srgbClr val="FFFFFF"/>
                  </a:solidFill>
                </a:uFill>
                <a:latin typeface="arial" charset="0"/>
              </a:rPr>
              <a:t>to Elect the Board of Directors (2 new members)</a:t>
            </a:r>
          </a:p>
          <a:p>
            <a:pPr marL="572220" indent="-342900">
              <a:lnSpc>
                <a:spcPct val="150000"/>
              </a:lnSpc>
              <a:buClr>
                <a:srgbClr val="000000"/>
              </a:buClr>
              <a:buFont typeface="+mj-lt"/>
              <a:buAutoNum type="arabicPeriod" startAt="9"/>
            </a:pPr>
            <a:r>
              <a:rPr lang="en-CA" spc="-1" dirty="0">
                <a:solidFill>
                  <a:srgbClr val="000000"/>
                </a:solidFill>
                <a:uFill>
                  <a:solidFill>
                    <a:srgbClr val="FFFFFF"/>
                  </a:solidFill>
                </a:uFill>
                <a:latin typeface="arial" charset="0"/>
              </a:rPr>
              <a:t>Welcome new Board members and acknowledge those leaving</a:t>
            </a:r>
          </a:p>
          <a:p>
            <a:pPr marL="572220" indent="-342900">
              <a:lnSpc>
                <a:spcPct val="150000"/>
              </a:lnSpc>
              <a:buClr>
                <a:srgbClr val="000000"/>
              </a:buClr>
              <a:buFont typeface="+mj-lt"/>
              <a:buAutoNum type="arabicPeriod" startAt="9"/>
            </a:pPr>
            <a:r>
              <a:rPr lang="en-CA" spc="-1" dirty="0">
                <a:solidFill>
                  <a:srgbClr val="000000"/>
                </a:solidFill>
                <a:uFill>
                  <a:solidFill>
                    <a:srgbClr val="FFFFFF"/>
                  </a:solidFill>
                </a:uFill>
                <a:latin typeface="arial" charset="0"/>
              </a:rPr>
              <a:t>Special Events and Announcements: Door prizes, cultural incubator</a:t>
            </a:r>
          </a:p>
          <a:p>
            <a:pPr marL="572220" indent="-342900">
              <a:lnSpc>
                <a:spcPct val="150000"/>
              </a:lnSpc>
              <a:buClr>
                <a:srgbClr val="000000"/>
              </a:buClr>
              <a:buFont typeface="+mj-lt"/>
              <a:buAutoNum type="arabicPeriod" startAt="9"/>
            </a:pPr>
            <a:r>
              <a:rPr lang="en-CA" spc="-1" dirty="0">
                <a:solidFill>
                  <a:srgbClr val="000000"/>
                </a:solidFill>
                <a:uFill>
                  <a:solidFill>
                    <a:srgbClr val="FFFFFF"/>
                  </a:solidFill>
                </a:uFill>
                <a:latin typeface="arial" charset="0"/>
              </a:rPr>
              <a:t>Motion to Adjourn.</a:t>
            </a:r>
          </a:p>
          <a:p>
            <a:endParaRPr lang="en-US" dirty="0"/>
          </a:p>
        </p:txBody>
      </p:sp>
      <p:sp>
        <p:nvSpPr>
          <p:cNvPr id="4" name="TextBox 3"/>
          <p:cNvSpPr txBox="1"/>
          <p:nvPr/>
        </p:nvSpPr>
        <p:spPr>
          <a:xfrm>
            <a:off x="2533575" y="-43121"/>
            <a:ext cx="7225990" cy="1738938"/>
          </a:xfrm>
          <a:prstGeom prst="rect">
            <a:avLst/>
          </a:prstGeom>
          <a:noFill/>
        </p:spPr>
        <p:txBody>
          <a:bodyPr wrap="square" rtlCol="0">
            <a:spAutoFit/>
          </a:bodyPr>
          <a:lstStyle/>
          <a:p>
            <a:pPr algn="ctr">
              <a:lnSpc>
                <a:spcPct val="150000"/>
              </a:lnSpc>
            </a:pPr>
            <a:r>
              <a:rPr lang="en-CA" sz="1400" b="1" spc="-1" dirty="0">
                <a:solidFill>
                  <a:srgbClr val="C00000"/>
                </a:solidFill>
                <a:uFill>
                  <a:solidFill>
                    <a:srgbClr val="FFFFFF"/>
                  </a:solidFill>
                </a:uFill>
              </a:rPr>
              <a:t>Electric City Culture Council (EC3)</a:t>
            </a:r>
            <a:endParaRPr lang="en-CA" sz="1400" spc="-1" dirty="0">
              <a:solidFill>
                <a:srgbClr val="C00000"/>
              </a:solidFill>
              <a:uFill>
                <a:solidFill>
                  <a:srgbClr val="FFFFFF"/>
                </a:solidFill>
              </a:uFill>
            </a:endParaRPr>
          </a:p>
          <a:p>
            <a:pPr algn="ctr">
              <a:lnSpc>
                <a:spcPct val="150000"/>
              </a:lnSpc>
            </a:pPr>
            <a:r>
              <a:rPr lang="en-CA" sz="1400" b="1" spc="-1" dirty="0">
                <a:solidFill>
                  <a:srgbClr val="000000"/>
                </a:solidFill>
                <a:uFill>
                  <a:solidFill>
                    <a:srgbClr val="FFFFFF"/>
                  </a:solidFill>
                </a:uFill>
              </a:rPr>
              <a:t>5</a:t>
            </a:r>
            <a:r>
              <a:rPr lang="en-CA" sz="1400" b="1" spc="-1" baseline="28000" dirty="0">
                <a:solidFill>
                  <a:srgbClr val="000000"/>
                </a:solidFill>
                <a:uFill>
                  <a:solidFill>
                    <a:srgbClr val="FFFFFF"/>
                  </a:solidFill>
                </a:uFill>
              </a:rPr>
              <a:t>th</a:t>
            </a:r>
            <a:r>
              <a:rPr lang="en-CA" sz="1400" b="1" spc="-1" dirty="0">
                <a:solidFill>
                  <a:srgbClr val="000000"/>
                </a:solidFill>
                <a:uFill>
                  <a:solidFill>
                    <a:srgbClr val="FFFFFF"/>
                  </a:solidFill>
                </a:uFill>
              </a:rPr>
              <a:t> Annual General Meeting (2017) </a:t>
            </a:r>
            <a:endParaRPr lang="en-CA" sz="1400" spc="-1" dirty="0">
              <a:solidFill>
                <a:srgbClr val="000000"/>
              </a:solidFill>
              <a:uFill>
                <a:solidFill>
                  <a:srgbClr val="FFFFFF"/>
                </a:solidFill>
              </a:uFill>
            </a:endParaRPr>
          </a:p>
          <a:p>
            <a:pPr algn="ctr">
              <a:lnSpc>
                <a:spcPct val="150000"/>
              </a:lnSpc>
            </a:pPr>
            <a:r>
              <a:rPr lang="en-CA" sz="2000" b="1" spc="-1" dirty="0" smtClean="0">
                <a:solidFill>
                  <a:srgbClr val="C00000"/>
                </a:solidFill>
                <a:uFill>
                  <a:solidFill>
                    <a:srgbClr val="FFFFFF"/>
                  </a:solidFill>
                </a:uFill>
              </a:rPr>
              <a:t>AGENDA</a:t>
            </a:r>
            <a:endParaRPr lang="en-CA" sz="2000" spc="-1" dirty="0">
              <a:solidFill>
                <a:srgbClr val="C00000"/>
              </a:solidFill>
              <a:uFill>
                <a:solidFill>
                  <a:srgbClr val="FFFFFF"/>
                </a:solidFill>
              </a:uFill>
            </a:endParaRPr>
          </a:p>
          <a:p>
            <a:pPr algn="ctr">
              <a:lnSpc>
                <a:spcPct val="150000"/>
              </a:lnSpc>
            </a:pPr>
            <a:r>
              <a:rPr lang="en-CA" sz="1400" b="1" spc="-1" dirty="0" smtClean="0">
                <a:uFill>
                  <a:solidFill>
                    <a:srgbClr val="FFFFFF"/>
                  </a:solidFill>
                </a:uFill>
              </a:rPr>
              <a:t> </a:t>
            </a:r>
            <a:endParaRPr lang="en-CA" sz="1400" spc="-1" dirty="0">
              <a:uFill>
                <a:solidFill>
                  <a:srgbClr val="FFFFFF"/>
                </a:solidFill>
              </a:uFill>
            </a:endParaRPr>
          </a:p>
          <a:p>
            <a:endParaRPr lang="en-US" sz="1400" dirty="0"/>
          </a:p>
        </p:txBody>
      </p:sp>
      <p:cxnSp>
        <p:nvCxnSpPr>
          <p:cNvPr id="6" name="Straight Connector 5"/>
          <p:cNvCxnSpPr/>
          <p:nvPr/>
        </p:nvCxnSpPr>
        <p:spPr>
          <a:xfrm>
            <a:off x="6096000" y="1405054"/>
            <a:ext cx="0" cy="5365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0" y="1405054"/>
            <a:ext cx="0" cy="5365466"/>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6600" b="1" strike="noStrike" spc="-1" dirty="0" smtClean="0">
                <a:solidFill>
                  <a:srgbClr val="000000"/>
                </a:solidFill>
                <a:uFill>
                  <a:solidFill>
                    <a:srgbClr val="FFFFFF"/>
                  </a:solidFill>
                </a:uFill>
                <a:latin typeface="Arial"/>
                <a:ea typeface="Microsoft YaHei"/>
              </a:rPr>
              <a:t>Adjournment</a:t>
            </a:r>
            <a:endParaRPr lang="en-CA" sz="6600" b="0" strike="noStrike" spc="-1" dirty="0">
              <a:solidFill>
                <a:srgbClr val="000000"/>
              </a:solidFill>
              <a:uFill>
                <a:solidFill>
                  <a:srgbClr val="FFFFFF"/>
                </a:solidFill>
              </a:uFill>
              <a:latin typeface="Arial"/>
            </a:endParaRPr>
          </a:p>
        </p:txBody>
      </p:sp>
      <p:sp>
        <p:nvSpPr>
          <p:cNvPr id="84"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001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2376000" y="802440"/>
            <a:ext cx="981600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6600" b="1" strike="noStrike" spc="-1" dirty="0" smtClean="0">
                <a:solidFill>
                  <a:srgbClr val="000000"/>
                </a:solidFill>
                <a:uFill>
                  <a:solidFill>
                    <a:srgbClr val="FFFFFF"/>
                  </a:solidFill>
                </a:uFill>
                <a:latin typeface="Arial"/>
                <a:ea typeface="Microsoft YaHei"/>
              </a:rPr>
              <a:t>Approval of the EC3 2016 AGM Minutes</a:t>
            </a:r>
            <a:endParaRPr lang="en-CA" sz="6600" b="0" strike="noStrike" spc="-1" dirty="0">
              <a:solidFill>
                <a:srgbClr val="000000"/>
              </a:solidFill>
              <a:uFill>
                <a:solidFill>
                  <a:srgbClr val="FFFFFF"/>
                </a:solidFill>
              </a:uFill>
              <a:latin typeface="Arial"/>
            </a:endParaRPr>
          </a:p>
        </p:txBody>
      </p:sp>
      <p:sp>
        <p:nvSpPr>
          <p:cNvPr id="11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7918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2376000" y="802440"/>
            <a:ext cx="981600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5400" b="1" strike="noStrike" spc="-1" dirty="0" smtClean="0">
                <a:solidFill>
                  <a:srgbClr val="000000"/>
                </a:solidFill>
                <a:uFill>
                  <a:solidFill>
                    <a:srgbClr val="FFFFFF"/>
                  </a:solidFill>
                </a:uFill>
                <a:latin typeface="Arial"/>
                <a:ea typeface="Microsoft YaHei"/>
              </a:rPr>
              <a:t>Report of the President: </a:t>
            </a:r>
          </a:p>
          <a:p>
            <a:pPr>
              <a:lnSpc>
                <a:spcPct val="150000"/>
              </a:lnSpc>
            </a:pPr>
            <a:r>
              <a:rPr lang="en-CA" sz="5400" b="1" strike="noStrike" spc="-1" dirty="0" smtClean="0">
                <a:solidFill>
                  <a:srgbClr val="000000"/>
                </a:solidFill>
                <a:uFill>
                  <a:solidFill>
                    <a:srgbClr val="FFFFFF"/>
                  </a:solidFill>
                </a:uFill>
                <a:latin typeface="Arial"/>
                <a:ea typeface="Microsoft YaHei"/>
              </a:rPr>
              <a:t>Bill Kimball</a:t>
            </a:r>
            <a:endParaRPr lang="en-CA" sz="5400" b="0" strike="noStrike" spc="-1" dirty="0">
              <a:solidFill>
                <a:srgbClr val="000000"/>
              </a:solidFill>
              <a:uFill>
                <a:solidFill>
                  <a:srgbClr val="FFFFFF"/>
                </a:solidFill>
              </a:uFill>
              <a:latin typeface="Arial"/>
            </a:endParaRPr>
          </a:p>
        </p:txBody>
      </p:sp>
      <p:sp>
        <p:nvSpPr>
          <p:cNvPr id="11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4045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2376000" y="802440"/>
            <a:ext cx="981600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5400" b="1" strike="noStrike" spc="-1" dirty="0" smtClean="0">
                <a:solidFill>
                  <a:srgbClr val="000000"/>
                </a:solidFill>
                <a:uFill>
                  <a:solidFill>
                    <a:srgbClr val="FFFFFF"/>
                  </a:solidFill>
                </a:uFill>
                <a:latin typeface="Arial"/>
                <a:ea typeface="Microsoft YaHei"/>
              </a:rPr>
              <a:t>Report of the Treasurer: </a:t>
            </a:r>
          </a:p>
          <a:p>
            <a:pPr>
              <a:lnSpc>
                <a:spcPct val="150000"/>
              </a:lnSpc>
            </a:pPr>
            <a:r>
              <a:rPr lang="en-CA" sz="5400" b="1" strike="noStrike" spc="-1" dirty="0" smtClean="0">
                <a:solidFill>
                  <a:srgbClr val="000000"/>
                </a:solidFill>
                <a:uFill>
                  <a:solidFill>
                    <a:srgbClr val="FFFFFF"/>
                  </a:solidFill>
                </a:uFill>
                <a:latin typeface="Arial"/>
                <a:ea typeface="Microsoft YaHei"/>
              </a:rPr>
              <a:t>Yvonne Lai</a:t>
            </a:r>
            <a:endParaRPr lang="en-CA" sz="5400" b="0" strike="noStrike" spc="-1" dirty="0">
              <a:solidFill>
                <a:srgbClr val="000000"/>
              </a:solidFill>
              <a:uFill>
                <a:solidFill>
                  <a:srgbClr val="FFFFFF"/>
                </a:solidFill>
              </a:uFill>
              <a:latin typeface="Arial"/>
            </a:endParaRPr>
          </a:p>
        </p:txBody>
      </p:sp>
      <p:sp>
        <p:nvSpPr>
          <p:cNvPr id="11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5542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2418187" y="930083"/>
            <a:ext cx="9816000" cy="24989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6000" b="1" strike="noStrike" spc="-1" dirty="0" smtClean="0">
                <a:solidFill>
                  <a:srgbClr val="000000"/>
                </a:solidFill>
                <a:uFill>
                  <a:solidFill>
                    <a:srgbClr val="FFFFFF"/>
                  </a:solidFill>
                </a:uFill>
                <a:latin typeface="Arial"/>
                <a:ea typeface="Microsoft YaHei"/>
              </a:rPr>
              <a:t>EC3 Financial </a:t>
            </a:r>
          </a:p>
          <a:p>
            <a:pPr>
              <a:lnSpc>
                <a:spcPct val="150000"/>
              </a:lnSpc>
            </a:pPr>
            <a:r>
              <a:rPr lang="en-CA" sz="6000" b="1" strike="noStrike" spc="-1" dirty="0" smtClean="0">
                <a:solidFill>
                  <a:srgbClr val="000000"/>
                </a:solidFill>
                <a:uFill>
                  <a:solidFill>
                    <a:srgbClr val="FFFFFF"/>
                  </a:solidFill>
                </a:uFill>
                <a:latin typeface="Arial"/>
                <a:ea typeface="Microsoft YaHei"/>
              </a:rPr>
              <a:t>Statements 2017</a:t>
            </a:r>
            <a:endParaRPr lang="en-CA" sz="6000" b="0" strike="noStrike" spc="-1" dirty="0">
              <a:solidFill>
                <a:srgbClr val="000000"/>
              </a:solidFill>
              <a:uFill>
                <a:solidFill>
                  <a:srgbClr val="FFFFFF"/>
                </a:solidFill>
              </a:uFill>
              <a:latin typeface="Arial"/>
            </a:endParaRPr>
          </a:p>
        </p:txBody>
      </p:sp>
      <p:sp>
        <p:nvSpPr>
          <p:cNvPr id="11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p:nvPr>
        </p:nvSpPr>
        <p:spPr/>
        <p:txBody>
          <a:bodyPr/>
          <a:lstStyle/>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 b="30208"/>
          <a:stretch/>
        </p:blipFill>
        <p:spPr>
          <a:xfrm>
            <a:off x="5400674" y="0"/>
            <a:ext cx="7643813" cy="690378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163" b="30209"/>
          <a:stretch/>
        </p:blipFill>
        <p:spPr>
          <a:xfrm>
            <a:off x="-649523" y="0"/>
            <a:ext cx="6745523" cy="6858000"/>
          </a:xfrm>
          <a:prstGeom prst="rect">
            <a:avLst/>
          </a:prstGeom>
        </p:spPr>
      </p:pic>
    </p:spTree>
    <p:extLst>
      <p:ext uri="{BB962C8B-B14F-4D97-AF65-F5344CB8AC3E}">
        <p14:creationId xmlns:p14="http://schemas.microsoft.com/office/powerpoint/2010/main" val="813920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2376000" y="2473133"/>
            <a:ext cx="8634960" cy="9558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5400" b="1" strike="noStrike" spc="-1" dirty="0" smtClean="0">
                <a:solidFill>
                  <a:srgbClr val="000000"/>
                </a:solidFill>
                <a:uFill>
                  <a:solidFill>
                    <a:srgbClr val="FFFFFF"/>
                  </a:solidFill>
                </a:uFill>
                <a:latin typeface="Arial"/>
                <a:ea typeface="Microsoft YaHei"/>
              </a:rPr>
              <a:t>Appoint 2017-2018 </a:t>
            </a:r>
          </a:p>
          <a:p>
            <a:pPr>
              <a:lnSpc>
                <a:spcPct val="150000"/>
              </a:lnSpc>
            </a:pPr>
            <a:r>
              <a:rPr lang="en-CA" sz="5400" b="1" strike="noStrike" spc="-1" dirty="0" smtClean="0">
                <a:solidFill>
                  <a:srgbClr val="000000"/>
                </a:solidFill>
                <a:uFill>
                  <a:solidFill>
                    <a:srgbClr val="FFFFFF"/>
                  </a:solidFill>
                </a:uFill>
                <a:latin typeface="Arial"/>
                <a:ea typeface="Microsoft YaHei"/>
              </a:rPr>
              <a:t>Auditor (Collins Barrow)</a:t>
            </a:r>
            <a:endParaRPr lang="en-CA" sz="5400" b="0" strike="noStrike" spc="-1" dirty="0">
              <a:solidFill>
                <a:srgbClr val="000000"/>
              </a:solidFill>
              <a:uFill>
                <a:solidFill>
                  <a:srgbClr val="FFFFFF"/>
                </a:solidFill>
              </a:uFill>
              <a:latin typeface="Arial"/>
            </a:endParaRPr>
          </a:p>
        </p:txBody>
      </p:sp>
      <p:sp>
        <p:nvSpPr>
          <p:cNvPr id="122"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dirty="0">
                <a:solidFill>
                  <a:srgbClr val="000000"/>
                </a:solidFill>
                <a:uFill>
                  <a:solidFill>
                    <a:srgbClr val="FFFFFF"/>
                  </a:solidFill>
                </a:uFill>
                <a:latin typeface="Arial"/>
                <a:ea typeface="DejaVu Sans"/>
              </a:rPr>
              <a:t>Annual General Meeting 2017</a:t>
            </a:r>
            <a:endParaRPr lang="en-CA" sz="1800" b="0" strike="noStrike" spc="-1" dirty="0">
              <a:solidFill>
                <a:srgbClr val="000000"/>
              </a:solidFill>
              <a:uFill>
                <a:solidFill>
                  <a:srgbClr val="FFFFFF"/>
                </a:solidFill>
              </a:uFill>
              <a:latin typeface="Arial"/>
            </a:endParaRPr>
          </a:p>
        </p:txBody>
      </p:sp>
      <p:sp>
        <p:nvSpPr>
          <p:cNvPr id="123" name="Line 3"/>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24" name="Line 4"/>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2376000" y="2473133"/>
            <a:ext cx="8634960" cy="9558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6000" b="1" strike="noStrike" spc="-1" dirty="0" smtClean="0">
                <a:solidFill>
                  <a:srgbClr val="000000"/>
                </a:solidFill>
                <a:uFill>
                  <a:solidFill>
                    <a:srgbClr val="FFFFFF"/>
                  </a:solidFill>
                </a:uFill>
                <a:latin typeface="Arial"/>
                <a:ea typeface="Microsoft YaHei"/>
              </a:rPr>
              <a:t>Election of </a:t>
            </a:r>
          </a:p>
          <a:p>
            <a:pPr>
              <a:lnSpc>
                <a:spcPct val="150000"/>
              </a:lnSpc>
            </a:pPr>
            <a:r>
              <a:rPr lang="en-CA" sz="6000" b="1" strike="noStrike" spc="-1" dirty="0" smtClean="0">
                <a:solidFill>
                  <a:srgbClr val="000000"/>
                </a:solidFill>
                <a:uFill>
                  <a:solidFill>
                    <a:srgbClr val="FFFFFF"/>
                  </a:solidFill>
                </a:uFill>
                <a:latin typeface="Arial"/>
                <a:ea typeface="Microsoft YaHei"/>
              </a:rPr>
              <a:t>New Board Members</a:t>
            </a:r>
            <a:endParaRPr lang="en-CA" sz="6000" b="0" strike="noStrike" spc="-1" dirty="0">
              <a:solidFill>
                <a:srgbClr val="000000"/>
              </a:solidFill>
              <a:uFill>
                <a:solidFill>
                  <a:srgbClr val="FFFFFF"/>
                </a:solidFill>
              </a:uFill>
              <a:latin typeface="Arial"/>
            </a:endParaRPr>
          </a:p>
        </p:txBody>
      </p:sp>
      <p:sp>
        <p:nvSpPr>
          <p:cNvPr id="122"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dirty="0">
                <a:solidFill>
                  <a:srgbClr val="000000"/>
                </a:solidFill>
                <a:uFill>
                  <a:solidFill>
                    <a:srgbClr val="FFFFFF"/>
                  </a:solidFill>
                </a:uFill>
                <a:latin typeface="Arial"/>
                <a:ea typeface="DejaVu Sans"/>
              </a:rPr>
              <a:t>Annual General Meeting 2017</a:t>
            </a:r>
            <a:endParaRPr lang="en-CA" sz="1800" b="0" strike="noStrike" spc="-1" dirty="0">
              <a:solidFill>
                <a:srgbClr val="000000"/>
              </a:solidFill>
              <a:uFill>
                <a:solidFill>
                  <a:srgbClr val="FFFFFF"/>
                </a:solidFill>
              </a:uFill>
              <a:latin typeface="Arial"/>
            </a:endParaRPr>
          </a:p>
        </p:txBody>
      </p:sp>
      <p:sp>
        <p:nvSpPr>
          <p:cNvPr id="123" name="Line 3"/>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24" name="Line 4"/>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6440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2381040" y="2644313"/>
            <a:ext cx="8634960" cy="9558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CA" sz="6600" b="1" strike="noStrike" spc="-1" dirty="0">
                <a:solidFill>
                  <a:srgbClr val="000000"/>
                </a:solidFill>
                <a:uFill>
                  <a:solidFill>
                    <a:srgbClr val="FFFFFF"/>
                  </a:solidFill>
                </a:uFill>
                <a:latin typeface="Arial"/>
                <a:ea typeface="Microsoft YaHei"/>
              </a:rPr>
              <a:t>Board Nominees</a:t>
            </a:r>
            <a:endParaRPr lang="en-CA" sz="6600" b="0" strike="noStrike" spc="-1" dirty="0">
              <a:solidFill>
                <a:srgbClr val="000000"/>
              </a:solidFill>
              <a:uFill>
                <a:solidFill>
                  <a:srgbClr val="FFFFFF"/>
                </a:solidFill>
              </a:uFill>
              <a:latin typeface="Arial"/>
            </a:endParaRPr>
          </a:p>
        </p:txBody>
      </p:sp>
      <p:sp>
        <p:nvSpPr>
          <p:cNvPr id="122"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3" name="Line 3"/>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24" name="Line 4"/>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63915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0" y="-432000"/>
            <a:ext cx="12191400" cy="6551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26" name="CustomShape 2"/>
          <p:cNvSpPr/>
          <p:nvPr/>
        </p:nvSpPr>
        <p:spPr>
          <a:xfrm>
            <a:off x="2380320" y="-30816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CA" sz="6600" b="1" strike="noStrike" spc="-1">
                <a:solidFill>
                  <a:srgbClr val="000000"/>
                </a:solidFill>
                <a:uFill>
                  <a:solidFill>
                    <a:srgbClr val="FFFFFF"/>
                  </a:solidFill>
                </a:uFill>
                <a:latin typeface="Arial"/>
                <a:ea typeface="Microsoft YaHei"/>
              </a:rPr>
              <a:t>William Kingfisher</a:t>
            </a:r>
            <a:endParaRPr lang="en-CA" sz="6600" b="0" strike="noStrike" spc="-1">
              <a:solidFill>
                <a:srgbClr val="000000"/>
              </a:solidFill>
              <a:uFill>
                <a:solidFill>
                  <a:srgbClr val="FFFFFF"/>
                </a:solidFill>
              </a:uFill>
              <a:latin typeface="Arial"/>
            </a:endParaRPr>
          </a:p>
        </p:txBody>
      </p:sp>
      <p:sp>
        <p:nvSpPr>
          <p:cNvPr id="127" name="Line 3"/>
          <p:cNvSpPr/>
          <p:nvPr/>
        </p:nvSpPr>
        <p:spPr>
          <a:xfrm>
            <a:off x="2341440" y="2304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28" name="CustomShape 4"/>
          <p:cNvSpPr/>
          <p:nvPr/>
        </p:nvSpPr>
        <p:spPr>
          <a:xfrm>
            <a:off x="2376000" y="2448000"/>
            <a:ext cx="8711280" cy="378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400" b="1" strike="noStrike" spc="-1">
                <a:solidFill>
                  <a:srgbClr val="000000"/>
                </a:solidFill>
                <a:uFill>
                  <a:solidFill>
                    <a:srgbClr val="FFFFFF"/>
                  </a:solidFill>
                </a:uFill>
                <a:latin typeface="Arial"/>
                <a:ea typeface="Times New Roman"/>
              </a:rPr>
              <a:t>William Kingfisher is an independent arts curator, gardener, and member of The Gitigaan Project, an art organization that takes gardening and food as starting points for the exploration of decolonization methods, different ways of being in the world, understanding food production as politics, and to examine the interaction between local and global concerns.  He is a member of the Chippewas of Rama First Nation, Rama.  He has worked as a researcher/curator at the Canadian Museum of Civilization (now Museum of History) (1998 – 2004) and at Trent University, Indigenous Studies Department, Nozhem First People Performance Space as an associate producer (2013).  He has an MA in Anthropology from Carleton University (2004) where he wrote a thesis on contemporary Indigenous art in Canada and is currently on leave from the Ph.D. program in the Indigenous Studies Department at Trent University.  In partnership with the Art Gallery of Peterborough, his recent curatorial project, </a:t>
            </a:r>
            <a:r>
              <a:rPr lang="en-CA" sz="1400" b="1" i="1" strike="noStrike" spc="-1">
                <a:solidFill>
                  <a:srgbClr val="000000"/>
                </a:solidFill>
                <a:uFill>
                  <a:solidFill>
                    <a:srgbClr val="FFFFFF"/>
                  </a:solidFill>
                </a:uFill>
                <a:latin typeface="Arial"/>
                <a:ea typeface="Times New Roman"/>
              </a:rPr>
              <a:t>Arthur Shilling: The Final Works</a:t>
            </a:r>
            <a:r>
              <a:rPr lang="en-CA" sz="1400" b="1" strike="noStrike" spc="-1">
                <a:solidFill>
                  <a:srgbClr val="000000"/>
                </a:solidFill>
                <a:uFill>
                  <a:solidFill>
                    <a:srgbClr val="FFFFFF"/>
                  </a:solidFill>
                </a:uFill>
                <a:latin typeface="Arial"/>
                <a:ea typeface="Times New Roman"/>
              </a:rPr>
              <a:t>, is currently touring southern Ontario.</a:t>
            </a:r>
            <a:endParaRPr lang="en-CA" sz="14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6600" b="1" strike="noStrike" spc="-1">
                <a:solidFill>
                  <a:srgbClr val="000000"/>
                </a:solidFill>
                <a:uFill>
                  <a:solidFill>
                    <a:srgbClr val="FFFFFF"/>
                  </a:solidFill>
                </a:uFill>
                <a:latin typeface="Arial"/>
                <a:ea typeface="Microsoft YaHei"/>
              </a:rPr>
              <a:t>Territorial Acknowledgement</a:t>
            </a:r>
            <a:endParaRPr lang="en-CA" sz="6600" b="0" strike="noStrike" spc="-1">
              <a:solidFill>
                <a:srgbClr val="000000"/>
              </a:solidFill>
              <a:uFill>
                <a:solidFill>
                  <a:srgbClr val="FFFFFF"/>
                </a:solidFill>
              </a:uFill>
              <a:latin typeface="Arial"/>
            </a:endParaRPr>
          </a:p>
        </p:txBody>
      </p:sp>
      <p:sp>
        <p:nvSpPr>
          <p:cNvPr id="84"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0" y="-216000"/>
            <a:ext cx="12191400" cy="6335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30" name="CustomShape 2"/>
          <p:cNvSpPr/>
          <p:nvPr/>
        </p:nvSpPr>
        <p:spPr>
          <a:xfrm>
            <a:off x="171450" y="200025"/>
            <a:ext cx="1094328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CA" sz="5400" b="1" strike="noStrike" spc="-1" baseline="33000" dirty="0">
                <a:solidFill>
                  <a:srgbClr val="000000"/>
                </a:solidFill>
                <a:uFill>
                  <a:solidFill>
                    <a:srgbClr val="FFFFFF"/>
                  </a:solidFill>
                </a:uFill>
                <a:latin typeface="Arial"/>
                <a:ea typeface="Microsoft YaHei"/>
              </a:rPr>
              <a:t>Kate Story</a:t>
            </a:r>
            <a:endParaRPr lang="en-CA" sz="5400" b="0" strike="noStrike" spc="-1" dirty="0">
              <a:solidFill>
                <a:srgbClr val="000000"/>
              </a:solidFill>
              <a:uFill>
                <a:solidFill>
                  <a:srgbClr val="FFFFFF"/>
                </a:solidFill>
              </a:uFill>
              <a:latin typeface="Arial"/>
            </a:endParaRPr>
          </a:p>
        </p:txBody>
      </p:sp>
      <p:sp>
        <p:nvSpPr>
          <p:cNvPr id="131" name="Line 3"/>
          <p:cNvSpPr/>
          <p:nvPr/>
        </p:nvSpPr>
        <p:spPr>
          <a:xfrm>
            <a:off x="0" y="877208"/>
            <a:ext cx="1188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32" name="CustomShape 4"/>
          <p:cNvSpPr/>
          <p:nvPr/>
        </p:nvSpPr>
        <p:spPr>
          <a:xfrm>
            <a:off x="171450" y="877568"/>
            <a:ext cx="11708550" cy="94412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300" b="0" strike="noStrike" spc="-1" dirty="0">
                <a:solidFill>
                  <a:srgbClr val="000000"/>
                </a:solidFill>
                <a:uFill>
                  <a:solidFill>
                    <a:srgbClr val="FFFFFF"/>
                  </a:solidFill>
                </a:uFill>
                <a:latin typeface="Arial"/>
                <a:ea typeface="DejaVu Sans"/>
              </a:rPr>
              <a:t>Kate Story is a writer, performer, and choreographer originally from Newfoundland. She is the 2015 recipient of the Ontario Arts Foundation’s K.M. Hunter Artist Award in theatre, and in 2005 (as part of Peterborough’s centennial celebrations) she was named one of the region’s 100 most important performing artists. In 2017, she was Dramaturge for Public Energy’s Alternating Currents program, facilitating creative processes for 8 wildly diverse artistic projects featuring over 30 artists.  She is also one of the dance artists participating in Neighbourhood Dance Works’ exciting New Chapter dance project, bringing together Newfoundland dance artists for an innovative 3-year process. </a:t>
            </a:r>
            <a:endParaRPr lang="en-CA" sz="1300" b="0" strike="noStrike" spc="-1" dirty="0">
              <a:solidFill>
                <a:srgbClr val="000000"/>
              </a:solidFill>
              <a:uFill>
                <a:solidFill>
                  <a:srgbClr val="FFFFFF"/>
                </a:solidFill>
              </a:uFill>
              <a:latin typeface="Arial"/>
            </a:endParaRPr>
          </a:p>
          <a:p>
            <a:pPr>
              <a:lnSpc>
                <a:spcPct val="150000"/>
              </a:lnSpc>
              <a:spcBef>
                <a:spcPts val="550"/>
              </a:spcBef>
              <a:spcAft>
                <a:spcPts val="550"/>
              </a:spcAft>
            </a:pPr>
            <a:r>
              <a:rPr lang="en-CA" sz="1300" b="0" strike="noStrike" spc="-1" dirty="0">
                <a:solidFill>
                  <a:srgbClr val="000000"/>
                </a:solidFill>
                <a:uFill>
                  <a:solidFill>
                    <a:srgbClr val="FFFFFF"/>
                  </a:solidFill>
                </a:uFill>
                <a:latin typeface="Arial"/>
                <a:ea typeface="DejaVu Sans"/>
              </a:rPr>
              <a:t>Kate has co-created and/or performed with diverse theatre and dance artists, notably The Theatre on King, Fleshy Thud, Ryan Kerr, The Nervous System/Brad Brackenridge, Chartier Danse, 4</a:t>
            </a:r>
            <a:r>
              <a:rPr lang="en-CA" sz="1300" b="0" strike="noStrike" spc="-1" baseline="22000" dirty="0">
                <a:solidFill>
                  <a:srgbClr val="000000"/>
                </a:solidFill>
                <a:uFill>
                  <a:solidFill>
                    <a:srgbClr val="FFFFFF"/>
                  </a:solidFill>
                </a:uFill>
                <a:latin typeface="Arial"/>
                <a:ea typeface="Times New Roman"/>
              </a:rPr>
              <a:t>th</a:t>
            </a:r>
            <a:r>
              <a:rPr lang="en-CA" sz="1300" b="0" strike="noStrike" spc="-1" dirty="0">
                <a:solidFill>
                  <a:srgbClr val="000000"/>
                </a:solidFill>
                <a:uFill>
                  <a:solidFill>
                    <a:srgbClr val="FFFFFF"/>
                  </a:solidFill>
                </a:uFill>
                <a:latin typeface="Arial"/>
                <a:ea typeface="Times New Roman"/>
              </a:rPr>
              <a:t> Line Theatre, R. Murray Schafer, Atlas Moves Watching Dance Projects/Bill James, mysterious entity, Nightwood Theatre/Alisa Palmer, Bananafish Productions/Kelly Thornton, DNA/Hillar Liitoja, Ground Zero Productions/Don Bouzek, Caravan Stage Company, and many others. Kate was artistic director of multidisciplinary festivals A Certain Place: The Bernie Martin Festival, and Precarious: the Peterborough ArtsWORK Festival. </a:t>
            </a:r>
            <a:endParaRPr lang="en-CA" sz="1300" b="0" strike="noStrike" spc="-1" dirty="0">
              <a:solidFill>
                <a:srgbClr val="000000"/>
              </a:solidFill>
              <a:uFill>
                <a:solidFill>
                  <a:srgbClr val="FFFFFF"/>
                </a:solidFill>
              </a:uFill>
              <a:latin typeface="Arial"/>
            </a:endParaRPr>
          </a:p>
          <a:p>
            <a:pPr>
              <a:lnSpc>
                <a:spcPct val="150000"/>
              </a:lnSpc>
              <a:spcBef>
                <a:spcPts val="550"/>
              </a:spcBef>
              <a:spcAft>
                <a:spcPts val="550"/>
              </a:spcAft>
            </a:pPr>
            <a:r>
              <a:rPr lang="en-CA" sz="1300" b="0" strike="noStrike" spc="-1" dirty="0">
                <a:solidFill>
                  <a:srgbClr val="000000"/>
                </a:solidFill>
                <a:uFill>
                  <a:solidFill>
                    <a:srgbClr val="FFFFFF"/>
                  </a:solidFill>
                </a:uFill>
                <a:latin typeface="Arial"/>
                <a:ea typeface="Times New Roman"/>
              </a:rPr>
              <a:t>Kate’s first novel </a:t>
            </a:r>
            <a:r>
              <a:rPr lang="en-CA" sz="1300" b="0" i="1" strike="noStrike" spc="-1" dirty="0">
                <a:solidFill>
                  <a:srgbClr val="000000"/>
                </a:solidFill>
                <a:uFill>
                  <a:solidFill>
                    <a:srgbClr val="FFFFFF"/>
                  </a:solidFill>
                </a:uFill>
                <a:latin typeface="Arial"/>
                <a:ea typeface="Times New Roman"/>
              </a:rPr>
              <a:t>Blasted</a:t>
            </a:r>
            <a:r>
              <a:rPr lang="en-CA" sz="1300" b="0" strike="noStrike" spc="-1" dirty="0">
                <a:solidFill>
                  <a:srgbClr val="000000"/>
                </a:solidFill>
                <a:uFill>
                  <a:solidFill>
                    <a:srgbClr val="FFFFFF"/>
                  </a:solidFill>
                </a:uFill>
                <a:latin typeface="Arial"/>
                <a:ea typeface="Times New Roman"/>
              </a:rPr>
              <a:t> received the Sunburst Award for Canadian Literature of the </a:t>
            </a:r>
            <a:r>
              <a:rPr lang="en-CA" sz="1300" b="0" strike="noStrike" spc="-1" dirty="0" err="1">
                <a:solidFill>
                  <a:srgbClr val="000000"/>
                </a:solidFill>
                <a:uFill>
                  <a:solidFill>
                    <a:srgbClr val="FFFFFF"/>
                  </a:solidFill>
                </a:uFill>
                <a:latin typeface="Arial"/>
                <a:ea typeface="Times New Roman"/>
              </a:rPr>
              <a:t>Fantastic’s</a:t>
            </a:r>
            <a:r>
              <a:rPr lang="en-CA" sz="1300" b="0" strike="noStrike" spc="-1" dirty="0">
                <a:solidFill>
                  <a:srgbClr val="000000"/>
                </a:solidFill>
                <a:uFill>
                  <a:solidFill>
                    <a:srgbClr val="FFFFFF"/>
                  </a:solidFill>
                </a:uFill>
                <a:latin typeface="Arial"/>
                <a:ea typeface="Times New Roman"/>
              </a:rPr>
              <a:t> honourable mention, and was longlisted for the </a:t>
            </a:r>
            <a:r>
              <a:rPr lang="en-CA" sz="1300" b="0" strike="noStrike" spc="-1" dirty="0" err="1">
                <a:solidFill>
                  <a:srgbClr val="000000"/>
                </a:solidFill>
                <a:uFill>
                  <a:solidFill>
                    <a:srgbClr val="FFFFFF"/>
                  </a:solidFill>
                </a:uFill>
                <a:latin typeface="Arial"/>
                <a:ea typeface="Times New Roman"/>
              </a:rPr>
              <a:t>ReLit</a:t>
            </a:r>
            <a:r>
              <a:rPr lang="en-CA" sz="1300" b="0" strike="noStrike" spc="-1" dirty="0">
                <a:solidFill>
                  <a:srgbClr val="000000"/>
                </a:solidFill>
                <a:uFill>
                  <a:solidFill>
                    <a:srgbClr val="FFFFFF"/>
                  </a:solidFill>
                </a:uFill>
                <a:latin typeface="Arial"/>
                <a:ea typeface="Times New Roman"/>
              </a:rPr>
              <a:t> Awards. Her short fiction has reached the CBC Literary Awards finals, has been included in World Fantasy- and Aurora- nominated collections, and published in </a:t>
            </a:r>
            <a:r>
              <a:rPr lang="en-CA" sz="1300" b="0" i="1" strike="noStrike" spc="-1" dirty="0">
                <a:solidFill>
                  <a:srgbClr val="000000"/>
                </a:solidFill>
                <a:uFill>
                  <a:solidFill>
                    <a:srgbClr val="FFFFFF"/>
                  </a:solidFill>
                </a:uFill>
                <a:latin typeface="Arial"/>
                <a:ea typeface="Times New Roman"/>
              </a:rPr>
              <a:t>Imaginarium 4: Best Canadian Speculative Writing </a:t>
            </a:r>
            <a:r>
              <a:rPr lang="en-CA" sz="1300" b="0" strike="noStrike" spc="-1" dirty="0">
                <a:solidFill>
                  <a:srgbClr val="000000"/>
                </a:solidFill>
                <a:uFill>
                  <a:solidFill>
                    <a:srgbClr val="FFFFFF"/>
                  </a:solidFill>
                </a:uFill>
                <a:latin typeface="Arial"/>
                <a:ea typeface="Times New Roman"/>
              </a:rPr>
              <a:t>(CZP). Her third novel </a:t>
            </a:r>
            <a:r>
              <a:rPr lang="en-CA" sz="1300" b="0" i="1" strike="noStrike" spc="-1" dirty="0">
                <a:solidFill>
                  <a:srgbClr val="000000"/>
                </a:solidFill>
                <a:uFill>
                  <a:solidFill>
                    <a:srgbClr val="FFFFFF"/>
                  </a:solidFill>
                </a:uFill>
                <a:latin typeface="Arial"/>
                <a:ea typeface="Times New Roman"/>
              </a:rPr>
              <a:t>This Insubstantial Pageant </a:t>
            </a:r>
            <a:r>
              <a:rPr lang="en-CA" sz="1300" b="0" strike="noStrike" spc="-1" dirty="0">
                <a:solidFill>
                  <a:srgbClr val="000000"/>
                </a:solidFill>
                <a:uFill>
                  <a:solidFill>
                    <a:srgbClr val="FFFFFF"/>
                  </a:solidFill>
                </a:uFill>
                <a:latin typeface="Arial"/>
                <a:ea typeface="Times New Roman"/>
              </a:rPr>
              <a:t>came out with ChiZine Publications in 2017; the Toronto Star selected it as a top SF pick. </a:t>
            </a:r>
            <a:endParaRPr lang="en-CA" sz="1300" b="0" strike="noStrike" spc="-1" dirty="0">
              <a:solidFill>
                <a:srgbClr val="000000"/>
              </a:solidFill>
              <a:uFill>
                <a:solidFill>
                  <a:srgbClr val="FFFFFF"/>
                </a:solidFill>
              </a:uFill>
              <a:latin typeface="Arial"/>
            </a:endParaRPr>
          </a:p>
          <a:p>
            <a:pPr>
              <a:lnSpc>
                <a:spcPct val="150000"/>
              </a:lnSpc>
              <a:spcBef>
                <a:spcPts val="550"/>
              </a:spcBef>
              <a:spcAft>
                <a:spcPts val="550"/>
              </a:spcAft>
            </a:pPr>
            <a:r>
              <a:rPr lang="en-CA" sz="1300" b="0" strike="noStrike" spc="-1" dirty="0">
                <a:solidFill>
                  <a:srgbClr val="000000"/>
                </a:solidFill>
                <a:uFill>
                  <a:solidFill>
                    <a:srgbClr val="FFFFFF"/>
                  </a:solidFill>
                </a:uFill>
                <a:latin typeface="Arial"/>
                <a:ea typeface="Times New Roman"/>
              </a:rPr>
              <a:t>Kate is an active member of the Writers’ Union of Canada, and the Writers’ Alliance of Newfoundland and Labrador. She presents regularly at speculative fiction literary conventions, academic settings, and public readings. She has a BA Honours (Cultural Studies) from Trent University.</a:t>
            </a:r>
            <a:endParaRPr lang="en-CA" sz="13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1"/>
          <p:cNvSpPr/>
          <p:nvPr/>
        </p:nvSpPr>
        <p:spPr>
          <a:xfrm>
            <a:off x="2376000" y="802440"/>
            <a:ext cx="981600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5400" b="1" strike="noStrike" spc="-1" dirty="0" smtClean="0">
                <a:solidFill>
                  <a:srgbClr val="000000"/>
                </a:solidFill>
                <a:uFill>
                  <a:solidFill>
                    <a:srgbClr val="FFFFFF"/>
                  </a:solidFill>
                </a:uFill>
                <a:latin typeface="Arial"/>
                <a:ea typeface="Microsoft YaHei"/>
              </a:rPr>
              <a:t>Report of the Executive Director: Su Ditta</a:t>
            </a:r>
            <a:endParaRPr lang="en-CA" sz="5400" b="0" strike="noStrike" spc="-1" dirty="0">
              <a:solidFill>
                <a:srgbClr val="000000"/>
              </a:solidFill>
              <a:uFill>
                <a:solidFill>
                  <a:srgbClr val="FFFFFF"/>
                </a:solidFill>
              </a:uFill>
              <a:latin typeface="Arial"/>
            </a:endParaRPr>
          </a:p>
        </p:txBody>
      </p:sp>
      <p:sp>
        <p:nvSpPr>
          <p:cNvPr id="11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2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8818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2376000" y="98856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50000"/>
              </a:lnSpc>
            </a:pPr>
            <a:r>
              <a:rPr lang="en-CA" sz="6600" b="1" strike="noStrike" spc="-1" dirty="0" smtClean="0">
                <a:solidFill>
                  <a:srgbClr val="000000"/>
                </a:solidFill>
                <a:uFill>
                  <a:solidFill>
                    <a:srgbClr val="FFFFFF"/>
                  </a:solidFill>
                </a:uFill>
                <a:latin typeface="Arial"/>
                <a:ea typeface="Microsoft YaHei"/>
              </a:rPr>
              <a:t>EC3 2017 Programs and Services</a:t>
            </a:r>
            <a:endParaRPr lang="en-CA" sz="6600" b="0" strike="noStrike" spc="-1" dirty="0">
              <a:solidFill>
                <a:srgbClr val="000000"/>
              </a:solidFill>
              <a:uFill>
                <a:solidFill>
                  <a:srgbClr val="FFFFFF"/>
                </a:solidFill>
              </a:uFill>
              <a:latin typeface="Arial"/>
            </a:endParaRPr>
          </a:p>
        </p:txBody>
      </p:sp>
      <p:sp>
        <p:nvSpPr>
          <p:cNvPr id="134"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35"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6600" b="1" strike="noStrike" spc="-1">
                <a:solidFill>
                  <a:srgbClr val="000000"/>
                </a:solidFill>
                <a:uFill>
                  <a:solidFill>
                    <a:srgbClr val="FFFFFF"/>
                  </a:solidFill>
                </a:uFill>
                <a:latin typeface="Arial"/>
                <a:ea typeface="Microsoft YaHei"/>
              </a:rPr>
              <a:t>Professional Development 2017</a:t>
            </a:r>
            <a:endParaRPr lang="en-CA" sz="6600" b="0" strike="noStrike" spc="-1">
              <a:solidFill>
                <a:srgbClr val="000000"/>
              </a:solidFill>
              <a:uFill>
                <a:solidFill>
                  <a:srgbClr val="FFFFFF"/>
                </a:solidFill>
              </a:uFill>
              <a:latin typeface="Arial"/>
            </a:endParaRPr>
          </a:p>
        </p:txBody>
      </p:sp>
      <p:sp>
        <p:nvSpPr>
          <p:cNvPr id="137"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38" name="CustomShape 3"/>
          <p:cNvSpPr/>
          <p:nvPr/>
        </p:nvSpPr>
        <p:spPr>
          <a:xfrm>
            <a:off x="2376000" y="3672000"/>
            <a:ext cx="8638920" cy="102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914400" indent="-227160">
              <a:lnSpc>
                <a:spcPct val="200000"/>
              </a:lnSpc>
              <a:buClr>
                <a:srgbClr val="000000"/>
              </a:buClr>
              <a:buSzPct val="45000"/>
              <a:buFont typeface="Wingdings" charset="2"/>
              <a:buChar char=""/>
            </a:pPr>
            <a:r>
              <a:rPr lang="en-CA" sz="2200" b="0" strike="noStrike" spc="-1">
                <a:solidFill>
                  <a:srgbClr val="000000"/>
                </a:solidFill>
                <a:uFill>
                  <a:solidFill>
                    <a:srgbClr val="FFFFFF"/>
                  </a:solidFill>
                </a:uFill>
                <a:latin typeface="Arial"/>
                <a:ea typeface="DejaVu Sans"/>
              </a:rPr>
              <a:t>Grantwriting 2.0: Tips and Tricks from the Pros</a:t>
            </a:r>
            <a:endParaRPr lang="en-CA" sz="2200" b="0" strike="noStrike" spc="-1">
              <a:solidFill>
                <a:srgbClr val="0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200" b="0" strike="noStrike" spc="-1">
                <a:solidFill>
                  <a:srgbClr val="000000"/>
                </a:solidFill>
                <a:uFill>
                  <a:solidFill>
                    <a:srgbClr val="FFFFFF"/>
                  </a:solidFill>
                </a:uFill>
                <a:latin typeface="Arial"/>
                <a:ea typeface="DejaVu Sans"/>
              </a:rPr>
              <a:t>Grantwriting 2.0 Mentorship Program</a:t>
            </a:r>
            <a:endParaRPr lang="en-CA" sz="2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40" name="CustomShape 2"/>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sp>
        <p:nvSpPr>
          <p:cNvPr id="141" name="CustomShape 3"/>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pic>
        <p:nvPicPr>
          <p:cNvPr id="142" name="Picture 141"/>
          <p:cNvPicPr/>
          <p:nvPr/>
        </p:nvPicPr>
        <p:blipFill>
          <a:blip r:embed="rId2"/>
          <a:stretch/>
        </p:blipFill>
        <p:spPr>
          <a:xfrm>
            <a:off x="9360" y="31680"/>
            <a:ext cx="12181680" cy="4369680"/>
          </a:xfrm>
          <a:prstGeom prst="rect">
            <a:avLst/>
          </a:prstGeom>
          <a:ln>
            <a:noFill/>
          </a:ln>
        </p:spPr>
      </p:pic>
      <p:sp>
        <p:nvSpPr>
          <p:cNvPr id="143" name="CustomShape 4"/>
          <p:cNvSpPr/>
          <p:nvPr/>
        </p:nvSpPr>
        <p:spPr>
          <a:xfrm>
            <a:off x="648000" y="4709160"/>
            <a:ext cx="10726920" cy="112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50000"/>
              </a:lnSpc>
            </a:pPr>
            <a:r>
              <a:rPr lang="en-CA" sz="1800" b="1" strike="noStrike" spc="-1" dirty="0">
                <a:solidFill>
                  <a:srgbClr val="000000"/>
                </a:solidFill>
                <a:uFill>
                  <a:solidFill>
                    <a:srgbClr val="FFFFFF"/>
                  </a:solidFill>
                </a:uFill>
                <a:latin typeface="+mj-lt"/>
                <a:ea typeface="DejaVu Sans"/>
              </a:rPr>
              <a:t>Saturday, February 18, 2017 </a:t>
            </a:r>
            <a:endParaRPr lang="en-CA" sz="1800" b="0" strike="noStrike" spc="-1" dirty="0">
              <a:solidFill>
                <a:srgbClr val="000000"/>
              </a:solidFill>
              <a:uFill>
                <a:solidFill>
                  <a:srgbClr val="FFFFFF"/>
                </a:solidFill>
              </a:uFill>
              <a:latin typeface="+mj-lt"/>
            </a:endParaRPr>
          </a:p>
          <a:p>
            <a:pPr algn="just">
              <a:lnSpc>
                <a:spcPct val="150000"/>
              </a:lnSpc>
            </a:pPr>
            <a:r>
              <a:rPr lang="en-CA" sz="1800" b="0" strike="noStrike" spc="-1" dirty="0">
                <a:solidFill>
                  <a:srgbClr val="000000"/>
                </a:solidFill>
                <a:uFill>
                  <a:solidFill>
                    <a:srgbClr val="FFFFFF"/>
                  </a:solidFill>
                </a:uFill>
                <a:latin typeface="+mj-lt"/>
                <a:ea typeface="DejaVu Sans"/>
              </a:rPr>
              <a:t>A one-day professional development workshop for individual artists.  A deep dive into the mysteries of writing a successful arts grant application</a:t>
            </a:r>
            <a:endParaRPr lang="en-CA" sz="1800" b="0" strike="noStrike" spc="-1" dirty="0">
              <a:solidFill>
                <a:srgbClr val="000000"/>
              </a:solidFill>
              <a:uFill>
                <a:solidFill>
                  <a:srgbClr val="FFFFFF"/>
                </a:solidFill>
              </a:u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145"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46" name="CustomShape 3"/>
          <p:cNvSpPr/>
          <p:nvPr/>
        </p:nvSpPr>
        <p:spPr>
          <a:xfrm>
            <a:off x="609480" y="1604520"/>
            <a:ext cx="10970640" cy="3975480"/>
          </a:xfrm>
          <a:prstGeom prst="rect">
            <a:avLst/>
          </a:prstGeom>
          <a:noFill/>
          <a:ln>
            <a:noFill/>
          </a:ln>
        </p:spPr>
        <p:style>
          <a:lnRef idx="0">
            <a:scrgbClr r="0" g="0" b="0"/>
          </a:lnRef>
          <a:fillRef idx="0">
            <a:scrgbClr r="0" g="0" b="0"/>
          </a:fillRef>
          <a:effectRef idx="0">
            <a:scrgbClr r="0" g="0" b="0"/>
          </a:effectRef>
          <a:fontRef idx="minor"/>
        </p:style>
      </p:sp>
      <p:pic>
        <p:nvPicPr>
          <p:cNvPr id="147" name="Picture 146"/>
          <p:cNvPicPr/>
          <p:nvPr/>
        </p:nvPicPr>
        <p:blipFill>
          <a:blip/>
          <a:stretch/>
        </p:blipFill>
        <p:spPr>
          <a:xfrm>
            <a:off x="-707400" y="0"/>
            <a:ext cx="12956040" cy="8638200"/>
          </a:xfrm>
          <a:prstGeom prst="rect">
            <a:avLst/>
          </a:prstGeom>
          <a:ln>
            <a:noFill/>
          </a:ln>
        </p:spPr>
      </p:pic>
      <p:pic>
        <p:nvPicPr>
          <p:cNvPr id="148" name="Picture 147"/>
          <p:cNvPicPr/>
          <p:nvPr/>
        </p:nvPicPr>
        <p:blipFill>
          <a:blip r:embed="rId2"/>
          <a:srcRect b="33348"/>
          <a:stretch/>
        </p:blipFill>
        <p:spPr>
          <a:xfrm>
            <a:off x="-72000" y="-1006920"/>
            <a:ext cx="12320640" cy="5398200"/>
          </a:xfrm>
          <a:prstGeom prst="rect">
            <a:avLst/>
          </a:prstGeom>
          <a:ln>
            <a:noFill/>
          </a:ln>
        </p:spPr>
      </p:pic>
      <p:sp>
        <p:nvSpPr>
          <p:cNvPr id="149" name="CustomShape 4"/>
          <p:cNvSpPr/>
          <p:nvPr/>
        </p:nvSpPr>
        <p:spPr>
          <a:xfrm>
            <a:off x="216000" y="4536000"/>
            <a:ext cx="11806920" cy="262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A multidisciplinary, multi-platform event designed to support artists in a variety of disciplines to develop the skills and confidence necessary to apply for grants from both private and public funders.  Learn where and how to start, ways to frame your work, ideas and artistic vision.  Understand how juries work and how to deal effectively with support material.  What to do if it’s a win, or if it’s a No.  Catch up on the changes at both CC and OAC.  This event is perfect for the first timer or those who want to brush up their skills and increase their chances for success.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6600" b="0" strike="noStrike" spc="-1">
                <a:solidFill>
                  <a:srgbClr val="000000"/>
                </a:solidFill>
                <a:uFill>
                  <a:solidFill>
                    <a:srgbClr val="FFFFFF"/>
                  </a:solidFill>
                </a:uFill>
                <a:latin typeface="Gill Sans MT"/>
                <a:ea typeface="DejaVu Sans"/>
              </a:rPr>
              <a:t>Electric City Culture Council 2017</a:t>
            </a:r>
            <a:endParaRPr lang="en-CA" sz="6600" b="0" strike="noStrike" spc="-1">
              <a:solidFill>
                <a:srgbClr val="000000"/>
              </a:solidFill>
              <a:uFill>
                <a:solidFill>
                  <a:srgbClr val="FFFFFF"/>
                </a:solidFill>
              </a:uFill>
              <a:latin typeface="Arial"/>
            </a:endParaRPr>
          </a:p>
        </p:txBody>
      </p:sp>
      <p:sp>
        <p:nvSpPr>
          <p:cNvPr id="151" name="CustomShape 2"/>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a:t>
            </a:r>
            <a:endParaRPr lang="en-CA" sz="1800" b="0" strike="noStrike" spc="-1">
              <a:solidFill>
                <a:srgbClr val="000000"/>
              </a:solidFill>
              <a:uFill>
                <a:solidFill>
                  <a:srgbClr val="FFFFFF"/>
                </a:solidFill>
              </a:uFill>
              <a:latin typeface="Arial"/>
            </a:endParaRPr>
          </a:p>
        </p:txBody>
      </p:sp>
      <p:pic>
        <p:nvPicPr>
          <p:cNvPr id="152" name="Picture 151"/>
          <p:cNvPicPr/>
          <p:nvPr/>
        </p:nvPicPr>
        <p:blipFill>
          <a:blip r:embed="rId2"/>
          <a:stretch/>
        </p:blipFill>
        <p:spPr>
          <a:xfrm>
            <a:off x="-72000" y="-225360"/>
            <a:ext cx="15766920" cy="10510920"/>
          </a:xfrm>
          <a:prstGeom prst="rect">
            <a:avLst/>
          </a:prstGeom>
          <a:ln>
            <a:noFill/>
          </a:ln>
        </p:spPr>
      </p:pic>
      <p:sp>
        <p:nvSpPr>
          <p:cNvPr id="153" name="CustomShape 3"/>
          <p:cNvSpPr/>
          <p:nvPr/>
        </p:nvSpPr>
        <p:spPr>
          <a:xfrm>
            <a:off x="72000" y="0"/>
            <a:ext cx="5110920" cy="4175280"/>
          </a:xfrm>
          <a:prstGeom prst="rect">
            <a:avLst/>
          </a:prstGeom>
          <a:solidFill>
            <a:srgbClr val="FFFFFF">
              <a:alpha val="50000"/>
            </a:srgb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A panel of experts with practical knowledge, insight and experience to share with other Peterborough artists (they know how it feels and they have meaningful expertise to share).  An opportunity for you to discuss a proposal one - on - one with a specialist in your discipline, watch the OAC “how to videos” with your peers, and be selected to take part in a mentorship program that will help you take your next grant application from start to finish.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155"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56" name="CustomShape 3"/>
          <p:cNvSpPr/>
          <p:nvPr/>
        </p:nvSpPr>
        <p:spPr>
          <a:xfrm>
            <a:off x="609480" y="1604520"/>
            <a:ext cx="10970640" cy="3975480"/>
          </a:xfrm>
          <a:prstGeom prst="rect">
            <a:avLst/>
          </a:prstGeom>
          <a:noFill/>
          <a:ln>
            <a:noFill/>
          </a:ln>
        </p:spPr>
        <p:style>
          <a:lnRef idx="0">
            <a:scrgbClr r="0" g="0" b="0"/>
          </a:lnRef>
          <a:fillRef idx="0">
            <a:scrgbClr r="0" g="0" b="0"/>
          </a:fillRef>
          <a:effectRef idx="0">
            <a:scrgbClr r="0" g="0" b="0"/>
          </a:effectRef>
          <a:fontRef idx="minor"/>
        </p:style>
      </p:sp>
      <p:pic>
        <p:nvPicPr>
          <p:cNvPr id="157" name="Picture 156"/>
          <p:cNvPicPr/>
          <p:nvPr/>
        </p:nvPicPr>
        <p:blipFill>
          <a:blip r:embed="rId2"/>
          <a:srcRect b="39904"/>
          <a:stretch/>
        </p:blipFill>
        <p:spPr>
          <a:xfrm>
            <a:off x="-216000" y="-234000"/>
            <a:ext cx="12454920" cy="5095080"/>
          </a:xfrm>
          <a:prstGeom prst="rect">
            <a:avLst/>
          </a:prstGeom>
          <a:ln>
            <a:noFill/>
          </a:ln>
        </p:spPr>
      </p:pic>
      <p:sp>
        <p:nvSpPr>
          <p:cNvPr id="158" name="CustomShape 4"/>
          <p:cNvSpPr/>
          <p:nvPr/>
        </p:nvSpPr>
        <p:spPr>
          <a:xfrm>
            <a:off x="144000" y="4862160"/>
            <a:ext cx="11950920" cy="1543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CA" sz="2000" b="1" strike="noStrike" spc="-1" dirty="0">
                <a:solidFill>
                  <a:srgbClr val="CC0000"/>
                </a:solidFill>
                <a:uFill>
                  <a:solidFill>
                    <a:srgbClr val="FFFFFF"/>
                  </a:solidFill>
                </a:uFill>
                <a:latin typeface="Helvetica" charset="0"/>
                <a:ea typeface="Helvetica" charset="0"/>
                <a:cs typeface="Helvetica" charset="0"/>
              </a:rPr>
              <a:t>FEATURING:</a:t>
            </a:r>
            <a:endParaRPr lang="en-CA" sz="2000" b="0" strike="noStrike" spc="-1" dirty="0">
              <a:solidFill>
                <a:srgbClr val="000000"/>
              </a:solidFill>
              <a:uFill>
                <a:solidFill>
                  <a:srgbClr val="FFFFFF"/>
                </a:solidFill>
              </a:uFill>
              <a:latin typeface="Helvetica" charset="0"/>
              <a:ea typeface="Helvetica" charset="0"/>
              <a:cs typeface="Helvetica" charset="0"/>
            </a:endParaRPr>
          </a:p>
          <a:p>
            <a:pPr algn="ctr">
              <a:lnSpc>
                <a:spcPct val="100000"/>
              </a:lnSpc>
            </a:pPr>
            <a:r>
              <a:rPr lang="en-CA" sz="2000" b="1" strike="noStrike" spc="-1" dirty="0">
                <a:solidFill>
                  <a:srgbClr val="000000"/>
                </a:solidFill>
                <a:uFill>
                  <a:solidFill>
                    <a:srgbClr val="FFFFFF"/>
                  </a:solidFill>
                </a:uFill>
                <a:latin typeface="Helvetica" charset="0"/>
                <a:ea typeface="Helvetica" charset="0"/>
                <a:cs typeface="Helvetica" charset="0"/>
              </a:rPr>
              <a:t>Kate Story </a:t>
            </a:r>
            <a:r>
              <a:rPr lang="en-CA" sz="2000" b="0" strike="noStrike" spc="-1" dirty="0">
                <a:solidFill>
                  <a:srgbClr val="000000"/>
                </a:solidFill>
                <a:uFill>
                  <a:solidFill>
                    <a:srgbClr val="FFFFFF"/>
                  </a:solidFill>
                </a:uFill>
                <a:latin typeface="Helvetica" charset="0"/>
                <a:ea typeface="Helvetica" charset="0"/>
                <a:cs typeface="Helvetica" charset="0"/>
              </a:rPr>
              <a:t>(writing, dance, theatre, multi-disciplinary)</a:t>
            </a:r>
          </a:p>
          <a:p>
            <a:pPr algn="ctr">
              <a:lnSpc>
                <a:spcPct val="100000"/>
              </a:lnSpc>
            </a:pPr>
            <a:r>
              <a:rPr lang="en-CA" sz="2000" b="1" strike="noStrike" spc="-1" dirty="0">
                <a:solidFill>
                  <a:srgbClr val="000000"/>
                </a:solidFill>
                <a:uFill>
                  <a:solidFill>
                    <a:srgbClr val="FFFFFF"/>
                  </a:solidFill>
                </a:uFill>
                <a:latin typeface="Helvetica" charset="0"/>
                <a:ea typeface="Helvetica" charset="0"/>
                <a:cs typeface="Helvetica" charset="0"/>
              </a:rPr>
              <a:t>Nick Ferrio</a:t>
            </a:r>
            <a:r>
              <a:rPr lang="en-CA" sz="2000" b="0" strike="noStrike" spc="-1" dirty="0">
                <a:solidFill>
                  <a:srgbClr val="000000"/>
                </a:solidFill>
                <a:uFill>
                  <a:solidFill>
                    <a:srgbClr val="FFFFFF"/>
                  </a:solidFill>
                </a:uFill>
                <a:latin typeface="Helvetica" charset="0"/>
                <a:ea typeface="Helvetica" charset="0"/>
                <a:cs typeface="Helvetica" charset="0"/>
              </a:rPr>
              <a:t> (contemporary music)</a:t>
            </a:r>
          </a:p>
          <a:p>
            <a:pPr algn="ctr">
              <a:lnSpc>
                <a:spcPct val="100000"/>
              </a:lnSpc>
            </a:pPr>
            <a:r>
              <a:rPr lang="en-CA" sz="2000" b="1" strike="noStrike" spc="-1" dirty="0">
                <a:solidFill>
                  <a:srgbClr val="000000"/>
                </a:solidFill>
                <a:uFill>
                  <a:solidFill>
                    <a:srgbClr val="FFFFFF"/>
                  </a:solidFill>
                </a:uFill>
                <a:latin typeface="Helvetica" charset="0"/>
                <a:ea typeface="Helvetica" charset="0"/>
                <a:cs typeface="Helvetica" charset="0"/>
              </a:rPr>
              <a:t>Su Ditta</a:t>
            </a:r>
            <a:r>
              <a:rPr lang="en-CA" sz="2000" b="0" strike="noStrike" spc="-1" dirty="0">
                <a:solidFill>
                  <a:srgbClr val="000000"/>
                </a:solidFill>
                <a:uFill>
                  <a:solidFill>
                    <a:srgbClr val="FFFFFF"/>
                  </a:solidFill>
                </a:uFill>
                <a:latin typeface="Helvetica" charset="0"/>
                <a:ea typeface="Helvetica" charset="0"/>
                <a:cs typeface="Helvetica" charset="0"/>
              </a:rPr>
              <a:t> (media arts)</a:t>
            </a:r>
          </a:p>
          <a:p>
            <a:pPr algn="ctr">
              <a:lnSpc>
                <a:spcPct val="100000"/>
              </a:lnSpc>
            </a:pPr>
            <a:r>
              <a:rPr lang="en-CA" sz="2000" b="1" strike="noStrike" spc="-1" dirty="0">
                <a:solidFill>
                  <a:srgbClr val="000000"/>
                </a:solidFill>
                <a:uFill>
                  <a:solidFill>
                    <a:srgbClr val="FFFFFF"/>
                  </a:solidFill>
                </a:uFill>
                <a:latin typeface="Helvetica" charset="0"/>
                <a:ea typeface="Helvetica" charset="0"/>
                <a:cs typeface="Helvetica" charset="0"/>
              </a:rPr>
              <a:t>Carolyn Code</a:t>
            </a:r>
            <a:r>
              <a:rPr lang="en-CA" sz="2000" b="0" strike="noStrike" spc="-1" dirty="0">
                <a:solidFill>
                  <a:srgbClr val="000000"/>
                </a:solidFill>
                <a:uFill>
                  <a:solidFill>
                    <a:srgbClr val="FFFFFF"/>
                  </a:solidFill>
                </a:uFill>
                <a:latin typeface="Helvetica" charset="0"/>
                <a:ea typeface="Helvetica" charset="0"/>
                <a:cs typeface="Helvetica" charset="0"/>
              </a:rPr>
              <a:t> (visual arts)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60" name="CustomShape 2"/>
          <p:cNvSpPr/>
          <p:nvPr/>
        </p:nvSpPr>
        <p:spPr>
          <a:xfrm>
            <a:off x="609480" y="1604520"/>
            <a:ext cx="10970640" cy="3975480"/>
          </a:xfrm>
          <a:prstGeom prst="rect">
            <a:avLst/>
          </a:prstGeom>
          <a:noFill/>
          <a:ln>
            <a:noFill/>
          </a:ln>
        </p:spPr>
        <p:style>
          <a:lnRef idx="0">
            <a:scrgbClr r="0" g="0" b="0"/>
          </a:lnRef>
          <a:fillRef idx="0">
            <a:scrgbClr r="0" g="0" b="0"/>
          </a:fillRef>
          <a:effectRef idx="0">
            <a:scrgbClr r="0" g="0" b="0"/>
          </a:effectRef>
          <a:fontRef idx="minor"/>
        </p:style>
      </p:sp>
      <p:pic>
        <p:nvPicPr>
          <p:cNvPr id="161" name="Picture 160"/>
          <p:cNvPicPr/>
          <p:nvPr/>
        </p:nvPicPr>
        <p:blipFill>
          <a:blip r:embed="rId2"/>
          <a:stretch/>
        </p:blipFill>
        <p:spPr>
          <a:xfrm>
            <a:off x="-216000" y="-288000"/>
            <a:ext cx="12454920" cy="8697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163"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64" name="CustomShape 3"/>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pic>
        <p:nvPicPr>
          <p:cNvPr id="165" name="Picture 164"/>
          <p:cNvPicPr/>
          <p:nvPr/>
        </p:nvPicPr>
        <p:blipFill>
          <a:blip r:embed="rId2"/>
          <a:stretch/>
        </p:blipFill>
        <p:spPr>
          <a:xfrm>
            <a:off x="-193320" y="0"/>
            <a:ext cx="12441960" cy="4462920"/>
          </a:xfrm>
          <a:prstGeom prst="rect">
            <a:avLst/>
          </a:prstGeom>
          <a:ln>
            <a:noFill/>
          </a:ln>
        </p:spPr>
      </p:pic>
      <p:sp>
        <p:nvSpPr>
          <p:cNvPr id="166" name="CustomShape 4"/>
          <p:cNvSpPr/>
          <p:nvPr/>
        </p:nvSpPr>
        <p:spPr>
          <a:xfrm>
            <a:off x="-835920" y="3668760"/>
            <a:ext cx="9978840" cy="158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200000"/>
              </a:lnSpc>
            </a:pPr>
            <a:endParaRPr lang="en-CA" sz="1800" b="0" strike="noStrike" spc="-1">
              <a:solidFill>
                <a:srgbClr val="000000"/>
              </a:solidFill>
              <a:uFill>
                <a:solidFill>
                  <a:srgbClr val="FFFFFF"/>
                </a:solidFill>
              </a:uFill>
              <a:latin typeface="Arial"/>
            </a:endParaRPr>
          </a:p>
          <a:p>
            <a:pPr>
              <a:lnSpc>
                <a:spcPct val="200000"/>
              </a:lnSpc>
            </a:pPr>
            <a:endParaRPr lang="en-CA" sz="1800" b="0" strike="noStrike" spc="-1">
              <a:solidFill>
                <a:srgbClr val="000000"/>
              </a:solidFill>
              <a:uFill>
                <a:solidFill>
                  <a:srgbClr val="FFFFFF"/>
                </a:solidFill>
              </a:uFill>
              <a:latin typeface="Arial"/>
            </a:endParaRPr>
          </a:p>
        </p:txBody>
      </p:sp>
      <p:sp>
        <p:nvSpPr>
          <p:cNvPr id="167" name="CustomShape 5"/>
          <p:cNvSpPr/>
          <p:nvPr/>
        </p:nvSpPr>
        <p:spPr>
          <a:xfrm>
            <a:off x="360000" y="4626360"/>
            <a:ext cx="9978840" cy="123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000" b="1" strike="noStrike" spc="-1">
                <a:solidFill>
                  <a:srgbClr val="CC0000"/>
                </a:solidFill>
                <a:uFill>
                  <a:solidFill>
                    <a:srgbClr val="FFFFFF"/>
                  </a:solidFill>
                </a:uFill>
                <a:latin typeface="Arial"/>
                <a:ea typeface="DejaVu Sans"/>
              </a:rPr>
              <a:t>GRANTWRITING 2.0 MENTORSHIP PROGRAM</a:t>
            </a:r>
            <a:endParaRPr lang="en-CA" sz="2000" b="0" strike="noStrike" spc="-1">
              <a:solidFill>
                <a:srgbClr val="000000"/>
              </a:solidFill>
              <a:uFill>
                <a:solidFill>
                  <a:srgbClr val="FFFFFF"/>
                </a:solidFill>
              </a:uFill>
              <a:latin typeface="Arial"/>
            </a:endParaRPr>
          </a:p>
          <a:p>
            <a:pPr>
              <a:lnSpc>
                <a:spcPct val="150000"/>
              </a:lnSpc>
            </a:pPr>
            <a:r>
              <a:rPr lang="en-CA" sz="2000" b="0" strike="noStrike" spc="-1">
                <a:solidFill>
                  <a:srgbClr val="000000"/>
                </a:solidFill>
                <a:uFill>
                  <a:solidFill>
                    <a:srgbClr val="FFFFFF"/>
                  </a:solidFill>
                </a:uFill>
                <a:latin typeface="Arial"/>
                <a:ea typeface="DejaVu Sans"/>
              </a:rPr>
              <a:t>A one-on-one support program with artists and peer experts that took a project from conception to final grant application.  It also provided some training for mentors.</a:t>
            </a:r>
            <a:endParaRPr lang="en-CA" sz="20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6"/>
          <p:cNvPicPr/>
          <p:nvPr/>
        </p:nvPicPr>
        <p:blipFill>
          <a:blip r:embed="rId2"/>
          <a:stretch/>
        </p:blipFill>
        <p:spPr>
          <a:xfrm>
            <a:off x="2404440" y="1413360"/>
            <a:ext cx="7601760" cy="2116080"/>
          </a:xfrm>
          <a:prstGeom prst="rect">
            <a:avLst/>
          </a:prstGeom>
          <a:ln>
            <a:noFill/>
          </a:ln>
        </p:spPr>
      </p:pic>
      <p:sp>
        <p:nvSpPr>
          <p:cNvPr id="86" name="CustomShape 1"/>
          <p:cNvSpPr/>
          <p:nvPr/>
        </p:nvSpPr>
        <p:spPr>
          <a:xfrm>
            <a:off x="2404440" y="3530520"/>
            <a:ext cx="8610480" cy="150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WHO WE ARE</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The Electric City Culture Council (EC3) is a not-for-profit service organization dedicated to encouraging and supporting the arts, culture and heritage (ACH) sector in Peterborough and the surrounding area.  </a:t>
            </a:r>
          </a:p>
        </p:txBody>
      </p:sp>
      <p:sp>
        <p:nvSpPr>
          <p:cNvPr id="87" name="Line 2"/>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50000"/>
              </a:lnSpc>
            </a:pPr>
            <a:r>
              <a:rPr lang="en-CA" sz="1100" b="1" strike="noStrike" spc="-1">
                <a:solidFill>
                  <a:srgbClr val="000000"/>
                </a:solidFill>
                <a:uFill>
                  <a:solidFill>
                    <a:srgbClr val="FFFFFF"/>
                  </a:solidFill>
                </a:uFill>
                <a:latin typeface="Helvetica;Arial"/>
                <a:ea typeface="DejaVu Sans"/>
              </a:rPr>
              <a:t>Mentors/Mentorees</a:t>
            </a:r>
            <a:endParaRPr lang="en-CA" sz="1100" b="0" strike="noStrike" spc="-1">
              <a:solidFill>
                <a:srgbClr val="000000"/>
              </a:solidFill>
              <a:uFill>
                <a:solidFill>
                  <a:srgbClr val="FFFFFF"/>
                </a:solidFill>
              </a:uFill>
              <a:latin typeface="Arial"/>
            </a:endParaRPr>
          </a:p>
          <a:p>
            <a:pPr>
              <a:lnSpc>
                <a:spcPct val="150000"/>
              </a:lnSpc>
            </a:pPr>
            <a:r>
              <a:rPr lang="en-CA" sz="1800" b="0" strike="noStrike" spc="-1">
                <a:solidFill>
                  <a:srgbClr val="000000"/>
                </a:solidFill>
                <a:uFill>
                  <a:solidFill>
                    <a:srgbClr val="FFFFFF"/>
                  </a:solidFill>
                </a:uFill>
                <a:latin typeface="Arial"/>
                <a:ea typeface="DejaVu Sans"/>
              </a:rPr>
              <a:t>Kate Story/ Elisha Rubacha</a:t>
            </a:r>
            <a:endParaRPr lang="en-CA" sz="1800" b="0" strike="noStrike" spc="-1">
              <a:solidFill>
                <a:srgbClr val="000000"/>
              </a:solidFill>
              <a:uFill>
                <a:solidFill>
                  <a:srgbClr val="FFFFFF"/>
                </a:solidFill>
              </a:uFill>
              <a:latin typeface="Arial"/>
            </a:endParaRPr>
          </a:p>
          <a:p>
            <a:pPr>
              <a:lnSpc>
                <a:spcPct val="150000"/>
              </a:lnSpc>
            </a:pPr>
            <a:r>
              <a:rPr lang="en-CA" sz="1800" b="0" strike="noStrike" spc="-1">
                <a:solidFill>
                  <a:srgbClr val="000000"/>
                </a:solidFill>
                <a:uFill>
                  <a:solidFill>
                    <a:srgbClr val="FFFFFF"/>
                  </a:solidFill>
                </a:uFill>
                <a:latin typeface="Arial"/>
                <a:ea typeface="DejaVu Sans"/>
              </a:rPr>
              <a:t>Nick Ferrio/Jill Stavely</a:t>
            </a:r>
            <a:endParaRPr lang="en-CA" sz="1800" b="0" strike="noStrike" spc="-1">
              <a:solidFill>
                <a:srgbClr val="000000"/>
              </a:solidFill>
              <a:uFill>
                <a:solidFill>
                  <a:srgbClr val="FFFFFF"/>
                </a:solidFill>
              </a:uFill>
              <a:latin typeface="Arial"/>
            </a:endParaRPr>
          </a:p>
          <a:p>
            <a:pPr>
              <a:lnSpc>
                <a:spcPct val="150000"/>
              </a:lnSpc>
            </a:pPr>
            <a:r>
              <a:rPr lang="en-CA" sz="1800" b="0" strike="noStrike" spc="-1">
                <a:solidFill>
                  <a:srgbClr val="000000"/>
                </a:solidFill>
                <a:uFill>
                  <a:solidFill>
                    <a:srgbClr val="FFFFFF"/>
                  </a:solidFill>
                </a:uFill>
                <a:latin typeface="Arial"/>
                <a:ea typeface="DejaVu Sans"/>
              </a:rPr>
              <a:t>Carol Code/Joellen Brydon</a:t>
            </a:r>
            <a:endParaRPr lang="en-CA" sz="1800" b="0" strike="noStrike" spc="-1">
              <a:solidFill>
                <a:srgbClr val="000000"/>
              </a:solidFill>
              <a:uFill>
                <a:solidFill>
                  <a:srgbClr val="FFFFFF"/>
                </a:solidFill>
              </a:uFill>
              <a:latin typeface="Arial"/>
            </a:endParaRPr>
          </a:p>
          <a:p>
            <a:pPr>
              <a:lnSpc>
                <a:spcPct val="150000"/>
              </a:lnSpc>
            </a:pPr>
            <a:r>
              <a:rPr lang="en-CA" sz="1800" b="0" strike="noStrike" spc="-1">
                <a:solidFill>
                  <a:srgbClr val="000000"/>
                </a:solidFill>
                <a:uFill>
                  <a:solidFill>
                    <a:srgbClr val="FFFFFF"/>
                  </a:solidFill>
                </a:uFill>
                <a:latin typeface="Arial"/>
                <a:ea typeface="DejaVu Sans"/>
              </a:rPr>
              <a:t>Su Ditta/Ayesha Barmania</a:t>
            </a:r>
            <a:endParaRPr lang="en-CA" sz="1800" b="0" strike="noStrike" spc="-1">
              <a:solidFill>
                <a:srgbClr val="000000"/>
              </a:solidFill>
              <a:uFill>
                <a:solidFill>
                  <a:srgbClr val="FFFFFF"/>
                </a:solidFill>
              </a:uFill>
              <a:latin typeface="Arial"/>
            </a:endParaRPr>
          </a:p>
        </p:txBody>
      </p:sp>
      <p:sp>
        <p:nvSpPr>
          <p:cNvPr id="169"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70" name="CustomShape 3"/>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pic>
        <p:nvPicPr>
          <p:cNvPr id="171" name="Picture 170"/>
          <p:cNvPicPr/>
          <p:nvPr/>
        </p:nvPicPr>
        <p:blipFill rotWithShape="1">
          <a:blip r:embed="rId2"/>
          <a:srcRect l="-8" t="352" r="8" b="41622"/>
          <a:stretch/>
        </p:blipFill>
        <p:spPr>
          <a:xfrm>
            <a:off x="0" y="-207720"/>
            <a:ext cx="12191040" cy="4714560"/>
          </a:xfrm>
          <a:prstGeom prst="rect">
            <a:avLst/>
          </a:prstGeom>
          <a:ln>
            <a:noFill/>
          </a:ln>
        </p:spPr>
      </p:pic>
      <p:sp>
        <p:nvSpPr>
          <p:cNvPr id="172" name="CustomShape 4"/>
          <p:cNvSpPr/>
          <p:nvPr/>
        </p:nvSpPr>
        <p:spPr>
          <a:xfrm>
            <a:off x="192540" y="4506840"/>
            <a:ext cx="11806920" cy="2136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CA" sz="2400" b="1" strike="noStrike" spc="-1" dirty="0">
                <a:solidFill>
                  <a:srgbClr val="CC0000"/>
                </a:solidFill>
                <a:uFill>
                  <a:solidFill>
                    <a:srgbClr val="FFFFFF"/>
                  </a:solidFill>
                </a:uFill>
                <a:latin typeface="Helvetica" charset="0"/>
                <a:ea typeface="Helvetica" charset="0"/>
                <a:cs typeface="Helvetica" charset="0"/>
              </a:rPr>
              <a:t>MENTORS/MENTOREES</a:t>
            </a:r>
            <a:endParaRPr lang="en-CA" sz="2400" b="0" strike="noStrike" spc="-1" dirty="0">
              <a:solidFill>
                <a:srgbClr val="000000"/>
              </a:solidFill>
              <a:uFill>
                <a:solidFill>
                  <a:srgbClr val="FFFFFF"/>
                </a:solidFill>
              </a:uFill>
              <a:latin typeface="Helvetica" charset="0"/>
              <a:ea typeface="Helvetica" charset="0"/>
              <a:cs typeface="Helvetica" charset="0"/>
            </a:endParaRPr>
          </a:p>
          <a:p>
            <a:pPr algn="ctr">
              <a:lnSpc>
                <a:spcPct val="100000"/>
              </a:lnSpc>
            </a:pPr>
            <a:r>
              <a:rPr lang="en-CA" sz="2400" b="0" strike="noStrike" spc="-1" dirty="0">
                <a:solidFill>
                  <a:srgbClr val="000000"/>
                </a:solidFill>
                <a:uFill>
                  <a:solidFill>
                    <a:srgbClr val="FFFFFF"/>
                  </a:solidFill>
                </a:uFill>
                <a:latin typeface="Helvetica" charset="0"/>
                <a:ea typeface="Helvetica" charset="0"/>
                <a:cs typeface="Helvetica" charset="0"/>
              </a:rPr>
              <a:t>Kate Story/ Elisha Rubacha</a:t>
            </a:r>
          </a:p>
          <a:p>
            <a:pPr algn="ctr">
              <a:lnSpc>
                <a:spcPct val="100000"/>
              </a:lnSpc>
            </a:pPr>
            <a:r>
              <a:rPr lang="en-CA" sz="2400" b="0" strike="noStrike" spc="-1" dirty="0">
                <a:solidFill>
                  <a:srgbClr val="000000"/>
                </a:solidFill>
                <a:uFill>
                  <a:solidFill>
                    <a:srgbClr val="FFFFFF"/>
                  </a:solidFill>
                </a:uFill>
                <a:latin typeface="Helvetica" charset="0"/>
                <a:ea typeface="Helvetica" charset="0"/>
                <a:cs typeface="Helvetica" charset="0"/>
              </a:rPr>
              <a:t>Nick Ferrio/Jill Staveley</a:t>
            </a:r>
          </a:p>
          <a:p>
            <a:pPr algn="ctr">
              <a:lnSpc>
                <a:spcPct val="100000"/>
              </a:lnSpc>
            </a:pPr>
            <a:r>
              <a:rPr lang="en-CA" sz="2400" b="0" strike="noStrike" spc="-1" dirty="0">
                <a:solidFill>
                  <a:srgbClr val="000000"/>
                </a:solidFill>
                <a:uFill>
                  <a:solidFill>
                    <a:srgbClr val="FFFFFF"/>
                  </a:solidFill>
                </a:uFill>
                <a:latin typeface="Helvetica" charset="0"/>
                <a:ea typeface="Helvetica" charset="0"/>
                <a:cs typeface="Helvetica" charset="0"/>
              </a:rPr>
              <a:t>Carol Code/</a:t>
            </a:r>
            <a:r>
              <a:rPr lang="en-CA" sz="2400" b="0" strike="noStrike" spc="-1" dirty="0" err="1">
                <a:solidFill>
                  <a:srgbClr val="000000"/>
                </a:solidFill>
                <a:uFill>
                  <a:solidFill>
                    <a:srgbClr val="FFFFFF"/>
                  </a:solidFill>
                </a:uFill>
                <a:latin typeface="Helvetica" charset="0"/>
                <a:ea typeface="Helvetica" charset="0"/>
                <a:cs typeface="Helvetica" charset="0"/>
              </a:rPr>
              <a:t>JoEllen</a:t>
            </a:r>
            <a:r>
              <a:rPr lang="en-CA" sz="2400" b="0" strike="noStrike" spc="-1" dirty="0">
                <a:solidFill>
                  <a:srgbClr val="000000"/>
                </a:solidFill>
                <a:uFill>
                  <a:solidFill>
                    <a:srgbClr val="FFFFFF"/>
                  </a:solidFill>
                </a:uFill>
                <a:latin typeface="Helvetica" charset="0"/>
                <a:ea typeface="Helvetica" charset="0"/>
                <a:cs typeface="Helvetica" charset="0"/>
              </a:rPr>
              <a:t> Brydon</a:t>
            </a:r>
          </a:p>
          <a:p>
            <a:pPr algn="ctr">
              <a:lnSpc>
                <a:spcPct val="100000"/>
              </a:lnSpc>
            </a:pPr>
            <a:r>
              <a:rPr lang="en-CA" sz="2400" b="0" strike="noStrike" spc="-1" dirty="0">
                <a:solidFill>
                  <a:srgbClr val="000000"/>
                </a:solidFill>
                <a:uFill>
                  <a:solidFill>
                    <a:srgbClr val="FFFFFF"/>
                  </a:solidFill>
                </a:uFill>
                <a:latin typeface="Helvetica" charset="0"/>
                <a:ea typeface="Helvetica" charset="0"/>
                <a:cs typeface="Helvetica" charset="0"/>
              </a:rPr>
              <a:t>Su Ditta/Ayesha Barmania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172"/>
          <p:cNvPicPr/>
          <p:nvPr/>
        </p:nvPicPr>
        <p:blipFill>
          <a:blip r:embed="rId2"/>
          <a:stretch/>
        </p:blipFill>
        <p:spPr>
          <a:xfrm>
            <a:off x="1641960" y="25560"/>
            <a:ext cx="10549440" cy="6856920"/>
          </a:xfrm>
          <a:prstGeom prst="rect">
            <a:avLst/>
          </a:prstGeom>
          <a:ln>
            <a:noFill/>
          </a:ln>
        </p:spPr>
      </p:pic>
      <p:sp>
        <p:nvSpPr>
          <p:cNvPr id="174" name="CustomShape 1"/>
          <p:cNvSpPr/>
          <p:nvPr/>
        </p:nvSpPr>
        <p:spPr>
          <a:xfrm>
            <a:off x="0" y="0"/>
            <a:ext cx="7631280" cy="6857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CA" sz="2400" b="0" strike="noStrike" spc="-1">
                <a:solidFill>
                  <a:srgbClr val="000000"/>
                </a:solidFill>
                <a:uFill>
                  <a:solidFill>
                    <a:srgbClr val="FFFFFF"/>
                  </a:solidFill>
                </a:uFill>
                <a:latin typeface="Arial"/>
                <a:ea typeface="DejaVu Sans"/>
              </a:rPr>
              <a:t>“This workshop spoke to artists as artists. </a:t>
            </a:r>
            <a:endParaRPr lang="en-CA" sz="2400" b="0" strike="noStrike" spc="-1">
              <a:solidFill>
                <a:srgbClr val="000000"/>
              </a:solidFill>
              <a:uFill>
                <a:solidFill>
                  <a:srgbClr val="FFFFFF"/>
                </a:solidFill>
              </a:uFill>
              <a:latin typeface="Arial"/>
            </a:endParaRPr>
          </a:p>
          <a:p>
            <a:pPr algn="ctr">
              <a:lnSpc>
                <a:spcPct val="100000"/>
              </a:lnSpc>
            </a:pPr>
            <a:r>
              <a:rPr lang="en-CA" sz="2400" b="0" strike="noStrike" spc="-1">
                <a:solidFill>
                  <a:srgbClr val="000000"/>
                </a:solidFill>
                <a:uFill>
                  <a:solidFill>
                    <a:srgbClr val="FFFFFF"/>
                  </a:solidFill>
                </a:uFill>
                <a:latin typeface="Arial"/>
                <a:ea typeface="DejaVu Sans"/>
              </a:rPr>
              <a:t>People shared and treated eachother as equals. </a:t>
            </a:r>
            <a:endParaRPr lang="en-CA" sz="2400" b="0" strike="noStrike" spc="-1">
              <a:solidFill>
                <a:srgbClr val="000000"/>
              </a:solidFill>
              <a:uFill>
                <a:solidFill>
                  <a:srgbClr val="FFFFFF"/>
                </a:solidFill>
              </a:uFill>
              <a:latin typeface="Arial"/>
            </a:endParaRPr>
          </a:p>
          <a:p>
            <a:pPr algn="ctr">
              <a:lnSpc>
                <a:spcPct val="100000"/>
              </a:lnSpc>
            </a:pPr>
            <a:r>
              <a:rPr lang="en-CA" sz="2400" b="0" strike="noStrike" spc="-1">
                <a:solidFill>
                  <a:srgbClr val="000000"/>
                </a:solidFill>
                <a:uFill>
                  <a:solidFill>
                    <a:srgbClr val="FFFFFF"/>
                  </a:solidFill>
                </a:uFill>
                <a:latin typeface="Arial"/>
                <a:ea typeface="DejaVu Sans"/>
              </a:rPr>
              <a:t>A perfect refresher.”</a:t>
            </a:r>
            <a:r>
              <a:rPr lang="en-CA" sz="2400" b="1" strike="noStrike" spc="-1">
                <a:solidFill>
                  <a:srgbClr val="000000"/>
                </a:solidFill>
                <a:uFill>
                  <a:solidFill>
                    <a:srgbClr val="FFFFFF"/>
                  </a:solidFill>
                </a:uFill>
                <a:latin typeface="Arial"/>
                <a:ea typeface="DejaVu Sans"/>
              </a:rPr>
              <a:t> JoEllen Brydon</a:t>
            </a:r>
            <a:endParaRPr lang="en-CA" sz="24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74"/>
          <p:cNvPicPr/>
          <p:nvPr/>
        </p:nvPicPr>
        <p:blipFill>
          <a:blip r:embed="rId2"/>
          <a:srcRect r="36822"/>
          <a:stretch/>
        </p:blipFill>
        <p:spPr>
          <a:xfrm>
            <a:off x="-6120" y="-75960"/>
            <a:ext cx="7780680" cy="8210880"/>
          </a:xfrm>
          <a:prstGeom prst="rect">
            <a:avLst/>
          </a:prstGeom>
          <a:ln>
            <a:noFill/>
          </a:ln>
        </p:spPr>
      </p:pic>
      <p:sp>
        <p:nvSpPr>
          <p:cNvPr id="176" name="CustomShape 1"/>
          <p:cNvSpPr/>
          <p:nvPr/>
        </p:nvSpPr>
        <p:spPr>
          <a:xfrm>
            <a:off x="4608000" y="-75960"/>
            <a:ext cx="7583040" cy="70588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177" name="CustomShape 2"/>
          <p:cNvSpPr/>
          <p:nvPr/>
        </p:nvSpPr>
        <p:spPr>
          <a:xfrm>
            <a:off x="4896000" y="144000"/>
            <a:ext cx="7126920" cy="666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283"/>
              </a:spcBef>
              <a:spcAft>
                <a:spcPts val="283"/>
              </a:spcAft>
            </a:pPr>
            <a:r>
              <a:rPr lang="en-CA" sz="1800" b="0" strike="noStrike" spc="-1" dirty="0">
                <a:solidFill>
                  <a:srgbClr val="000000"/>
                </a:solidFill>
                <a:uFill>
                  <a:solidFill>
                    <a:srgbClr val="FFFFFF"/>
                  </a:solidFill>
                </a:uFill>
                <a:latin typeface="Helvetica" charset="0"/>
                <a:ea typeface="Helvetica" charset="0"/>
                <a:cs typeface="Helvetica" charset="0"/>
              </a:rPr>
              <a:t>“I am writing to say thank you for the incredible opportunity of working with Nick Ferrio to prepare my first personal grant application since 2007. I just submitted my application to the OAC Music Creation Grant moments ago.”</a:t>
            </a:r>
          </a:p>
          <a:p>
            <a:pPr>
              <a:lnSpc>
                <a:spcPct val="100000"/>
              </a:lnSpc>
              <a:spcBef>
                <a:spcPts val="283"/>
              </a:spcBef>
              <a:spcAft>
                <a:spcPts val="283"/>
              </a:spcAft>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283"/>
              </a:spcBef>
              <a:spcAft>
                <a:spcPts val="283"/>
              </a:spcAft>
            </a:pPr>
            <a:r>
              <a:rPr lang="en-CA" sz="1800" b="0" strike="noStrike" spc="-1" dirty="0">
                <a:solidFill>
                  <a:srgbClr val="000000"/>
                </a:solidFill>
                <a:uFill>
                  <a:solidFill>
                    <a:srgbClr val="FFFFFF"/>
                  </a:solidFill>
                </a:uFill>
                <a:latin typeface="Helvetica" charset="0"/>
                <a:ea typeface="Helvetica" charset="0"/>
                <a:cs typeface="Helvetica" charset="0"/>
              </a:rPr>
              <a:t>“It has been very helpful to have Nick's succinct and supportive feedback during this process, and the encouragement to actually follow through with the process. I don't think that I would have completed the application without this opportunity.</a:t>
            </a:r>
          </a:p>
          <a:p>
            <a:pPr>
              <a:lnSpc>
                <a:spcPct val="100000"/>
              </a:lnSpc>
              <a:spcBef>
                <a:spcPts val="283"/>
              </a:spcBef>
              <a:spcAft>
                <a:spcPts val="283"/>
              </a:spcAft>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283"/>
              </a:spcBef>
              <a:spcAft>
                <a:spcPts val="283"/>
              </a:spcAft>
            </a:pPr>
            <a:r>
              <a:rPr lang="en-CA" sz="1800" b="0" strike="noStrike" spc="-1" dirty="0">
                <a:solidFill>
                  <a:srgbClr val="000000"/>
                </a:solidFill>
                <a:uFill>
                  <a:solidFill>
                    <a:srgbClr val="FFFFFF"/>
                  </a:solidFill>
                </a:uFill>
                <a:latin typeface="Helvetica" charset="0"/>
                <a:ea typeface="Helvetica" charset="0"/>
                <a:cs typeface="Helvetica" charset="0"/>
              </a:rPr>
              <a:t>The work you are doing for our community is very important and has positive outcomes in the way we build networks that support each other as active artists who strive to achieve great things within the landscape of Peterborough.</a:t>
            </a:r>
          </a:p>
          <a:p>
            <a:pPr>
              <a:lnSpc>
                <a:spcPct val="100000"/>
              </a:lnSpc>
              <a:spcBef>
                <a:spcPts val="283"/>
              </a:spcBef>
              <a:spcAft>
                <a:spcPts val="283"/>
              </a:spcAft>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283"/>
              </a:spcBef>
              <a:spcAft>
                <a:spcPts val="283"/>
              </a:spcAft>
            </a:pPr>
            <a:r>
              <a:rPr lang="en-CA" sz="1800" b="0" strike="noStrike" spc="-1" dirty="0">
                <a:solidFill>
                  <a:srgbClr val="000000"/>
                </a:solidFill>
                <a:uFill>
                  <a:solidFill>
                    <a:srgbClr val="FFFFFF"/>
                  </a:solidFill>
                </a:uFill>
                <a:latin typeface="Helvetica" charset="0"/>
                <a:ea typeface="Helvetica" charset="0"/>
                <a:cs typeface="Helvetica" charset="0"/>
              </a:rPr>
              <a:t>Regardless of the outcome - this process has had a huge impact on the way I view myself as an artist, and has helped me understand the hurdles that stand in my way from actively pursuing my artistic goals.”   </a:t>
            </a:r>
            <a:r>
              <a:rPr lang="en-CA" sz="1800" b="1" strike="noStrike" spc="-1" dirty="0">
                <a:solidFill>
                  <a:srgbClr val="000000"/>
                </a:solidFill>
                <a:uFill>
                  <a:solidFill>
                    <a:srgbClr val="FFFFFF"/>
                  </a:solidFill>
                </a:uFill>
                <a:latin typeface="Helvetica" charset="0"/>
                <a:ea typeface="Helvetica" charset="0"/>
                <a:cs typeface="Helvetica" charset="0"/>
              </a:rPr>
              <a:t>Jill Staveley</a:t>
            </a:r>
            <a:endParaRPr lang="en-CA" sz="1800" b="0" strike="noStrike" spc="-1" dirty="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pic>
        <p:nvPicPr>
          <p:cNvPr id="180" name="Picture 179"/>
          <p:cNvPicPr/>
          <p:nvPr/>
        </p:nvPicPr>
        <p:blipFill>
          <a:blip r:embed="rId2"/>
          <a:stretch/>
        </p:blipFill>
        <p:spPr>
          <a:xfrm>
            <a:off x="158287" y="101520"/>
            <a:ext cx="1494000" cy="1122480"/>
          </a:xfrm>
          <a:prstGeom prst="rect">
            <a:avLst/>
          </a:prstGeom>
          <a:ln>
            <a:noFill/>
          </a:ln>
        </p:spPr>
      </p:pic>
      <p:sp>
        <p:nvSpPr>
          <p:cNvPr id="179" name="CustomShape 2"/>
          <p:cNvSpPr/>
          <p:nvPr/>
        </p:nvSpPr>
        <p:spPr>
          <a:xfrm>
            <a:off x="576000" y="1325520"/>
            <a:ext cx="10971000" cy="45774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a:lnSpc>
                <a:spcPct val="100000"/>
              </a:lnSpc>
            </a:pPr>
            <a:r>
              <a:rPr lang="en-CA" sz="6600" b="1" strike="noStrike" spc="-1" dirty="0">
                <a:solidFill>
                  <a:srgbClr val="000000"/>
                </a:solidFill>
                <a:uFill>
                  <a:solidFill>
                    <a:srgbClr val="FFFFFF"/>
                  </a:solidFill>
                </a:uFill>
                <a:latin typeface="Arial"/>
                <a:ea typeface="DejaVu Sans"/>
              </a:rPr>
              <a:t>Cultural Incubators 2017</a:t>
            </a:r>
            <a:endParaRPr lang="en-CA" sz="66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a:solidFill>
                  <a:srgbClr val="CC0000"/>
                </a:solidFill>
                <a:uFill>
                  <a:solidFill>
                    <a:srgbClr val="FFFFFF"/>
                  </a:solidFill>
                </a:uFill>
                <a:latin typeface="Arial"/>
                <a:ea typeface="DejaVu Sans"/>
              </a:rPr>
              <a:t>Michelle Berry and Michael Peterman: Art Matters</a:t>
            </a:r>
            <a:endParaRPr lang="en-CA" sz="28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We Can Do Better Together: Trans &amp; Gender Non-Conforming Artists in Peterborough/Nogojiwanong/ Intersectionality and Accessibility </a:t>
            </a:r>
            <a:endParaRPr lang="en-CA" sz="28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a:solidFill>
                  <a:srgbClr val="CC0000"/>
                </a:solidFill>
                <a:uFill>
                  <a:solidFill>
                    <a:srgbClr val="FFFFFF"/>
                  </a:solidFill>
                </a:uFill>
                <a:latin typeface="Arial"/>
                <a:ea typeface="DejaVu Sans"/>
              </a:rPr>
              <a:t>A Space for Us: Reimagining the Downtown </a:t>
            </a:r>
            <a:endParaRPr lang="en-CA" sz="28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err="1">
                <a:solidFill>
                  <a:srgbClr val="000000"/>
                </a:solidFill>
                <a:uFill>
                  <a:solidFill>
                    <a:srgbClr val="FFFFFF"/>
                  </a:solidFill>
                </a:uFill>
                <a:latin typeface="Arial"/>
                <a:ea typeface="DejaVu Sans"/>
              </a:rPr>
              <a:t>Maawanji’idiwag</a:t>
            </a:r>
            <a:r>
              <a:rPr lang="en-CA" sz="2800" b="0" strike="noStrike" spc="-1" dirty="0">
                <a:solidFill>
                  <a:srgbClr val="000000"/>
                </a:solidFill>
                <a:uFill>
                  <a:solidFill>
                    <a:srgbClr val="FFFFFF"/>
                  </a:solidFill>
                </a:uFill>
                <a:latin typeface="Arial"/>
                <a:ea typeface="DejaVu Sans"/>
              </a:rPr>
              <a:t> – They Come Together</a:t>
            </a:r>
            <a:endParaRPr lang="en-CA" sz="28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a:solidFill>
                  <a:srgbClr val="CC0000"/>
                </a:solidFill>
                <a:uFill>
                  <a:solidFill>
                    <a:srgbClr val="FFFFFF"/>
                  </a:solidFill>
                </a:uFill>
                <a:latin typeface="Arial"/>
                <a:ea typeface="DejaVu Sans"/>
              </a:rPr>
              <a:t>New Visions / Old Land Reprise: Troubling Canada 150: Screening and Panel, Podcast and Publication Launch</a:t>
            </a:r>
            <a:endParaRPr lang="en-CA" sz="2800" b="0" strike="noStrike" spc="-1" dirty="0">
              <a:solidFill>
                <a:srgbClr val="000000"/>
              </a:solidFill>
              <a:uFill>
                <a:solidFill>
                  <a:srgbClr val="FFFFFF"/>
                </a:solidFill>
              </a:uFill>
              <a:latin typeface="Arial"/>
            </a:endParaRPr>
          </a:p>
          <a:p>
            <a:pPr marL="216000" indent="-214920">
              <a:lnSpc>
                <a:spcPct val="115000"/>
              </a:lnSpc>
              <a:spcBef>
                <a:spcPts val="850"/>
              </a:spcBef>
              <a:spcAft>
                <a:spcPts val="85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WORK: WORK: WORK: Uncertainty and Precarity in Creative Labour </a:t>
            </a:r>
            <a:endParaRPr lang="en-CA" sz="2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6600" b="1" strike="noStrike" spc="-1">
                <a:solidFill>
                  <a:srgbClr val="000000"/>
                </a:solidFill>
                <a:uFill>
                  <a:solidFill>
                    <a:srgbClr val="FFFFFF"/>
                  </a:solidFill>
                </a:uFill>
                <a:latin typeface="Arial"/>
                <a:ea typeface="Microsoft YaHei"/>
              </a:rPr>
              <a:t>Michelle Berry and Michael Peterman: Art Matters</a:t>
            </a:r>
            <a:endParaRPr lang="en-CA" sz="6600" b="0" strike="noStrike" spc="-1">
              <a:solidFill>
                <a:srgbClr val="000000"/>
              </a:solidFill>
              <a:uFill>
                <a:solidFill>
                  <a:srgbClr val="FFFFFF"/>
                </a:solidFill>
              </a:uFill>
              <a:latin typeface="Arial"/>
            </a:endParaRPr>
          </a:p>
        </p:txBody>
      </p:sp>
      <p:sp>
        <p:nvSpPr>
          <p:cNvPr id="182" name="Line 2"/>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183" name="CustomShape 3"/>
          <p:cNvSpPr/>
          <p:nvPr/>
        </p:nvSpPr>
        <p:spPr>
          <a:xfrm>
            <a:off x="2448000" y="3672000"/>
            <a:ext cx="8638920" cy="150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a:solidFill>
                  <a:srgbClr val="CC0000"/>
                </a:solidFill>
                <a:uFill>
                  <a:solidFill>
                    <a:srgbClr val="FFFFFF"/>
                  </a:solidFill>
                </a:uFill>
                <a:latin typeface="Arial"/>
                <a:ea typeface="DejaVu Sans"/>
              </a:rPr>
              <a:t>Cultural Incubator: </a:t>
            </a:r>
            <a:r>
              <a:rPr lang="en-CA" sz="1800" b="1" strike="noStrike" spc="-1">
                <a:solidFill>
                  <a:srgbClr val="000000"/>
                </a:solidFill>
                <a:uFill>
                  <a:solidFill>
                    <a:srgbClr val="FFFFFF"/>
                  </a:solidFill>
                </a:uFill>
                <a:latin typeface="Arial"/>
                <a:ea typeface="DejaVu Sans"/>
              </a:rPr>
              <a:t>December 5</a:t>
            </a:r>
            <a:r>
              <a:rPr lang="en-CA" sz="1800" b="1" strike="noStrike" spc="-1" baseline="28000">
                <a:solidFill>
                  <a:srgbClr val="000000"/>
                </a:solidFill>
                <a:uFill>
                  <a:solidFill>
                    <a:srgbClr val="FFFFFF"/>
                  </a:solidFill>
                </a:uFill>
                <a:latin typeface="Arial"/>
                <a:ea typeface="DejaVu Sans"/>
              </a:rPr>
              <a:t>th</a:t>
            </a:r>
            <a:r>
              <a:rPr lang="en-CA" sz="1800" b="1" strike="noStrike" spc="-1">
                <a:solidFill>
                  <a:srgbClr val="000000"/>
                </a:solidFill>
                <a:uFill>
                  <a:solidFill>
                    <a:srgbClr val="FFFFFF"/>
                  </a:solidFill>
                </a:uFill>
                <a:latin typeface="Arial"/>
                <a:ea typeface="DejaVu Sans"/>
              </a:rPr>
              <a:t> 2016</a:t>
            </a:r>
            <a:endParaRPr lang="en-CA" sz="1800" b="0" strike="noStrike" spc="-1">
              <a:solidFill>
                <a:srgbClr val="000000"/>
              </a:solidFill>
              <a:uFill>
                <a:solidFill>
                  <a:srgbClr val="FFFFFF"/>
                </a:solidFill>
              </a:uFill>
              <a:latin typeface="Arial"/>
            </a:endParaRPr>
          </a:p>
          <a:p>
            <a:pPr>
              <a:lnSpc>
                <a:spcPct val="150000"/>
              </a:lnSpc>
            </a:pPr>
            <a:r>
              <a:rPr lang="en-CA" sz="1800" b="0" strike="noStrike" spc="-1">
                <a:solidFill>
                  <a:srgbClr val="000000"/>
                </a:solidFill>
                <a:uFill>
                  <a:solidFill>
                    <a:srgbClr val="FFFFFF"/>
                  </a:solidFill>
                </a:uFill>
                <a:latin typeface="Arial"/>
                <a:ea typeface="DejaVu Sans"/>
              </a:rPr>
              <a:t>Author and Hunter St. Books owner Michelle Berry in conservation with Trent Professor Emeritus Michael Peterman on the creative process and her decision to open an independent bookstore in the heart of Peterborough’s downtown.</a:t>
            </a:r>
            <a:endParaRPr lang="en-CA" sz="18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183"/>
          <p:cNvPicPr/>
          <p:nvPr/>
        </p:nvPicPr>
        <p:blipFill>
          <a:blip r:embed="rId2"/>
          <a:stretch/>
        </p:blipFill>
        <p:spPr>
          <a:xfrm>
            <a:off x="-62640" y="-89640"/>
            <a:ext cx="12445560" cy="8296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84"/>
          <p:cNvPicPr/>
          <p:nvPr/>
        </p:nvPicPr>
        <p:blipFill>
          <a:blip r:embed="rId2"/>
          <a:stretch/>
        </p:blipFill>
        <p:spPr>
          <a:xfrm>
            <a:off x="0" y="-1506960"/>
            <a:ext cx="12584520" cy="8389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187" name="CustomShape 2"/>
          <p:cNvSpPr/>
          <p:nvPr/>
        </p:nvSpPr>
        <p:spPr>
          <a:xfrm>
            <a:off x="609480" y="1604520"/>
            <a:ext cx="10970640" cy="3975480"/>
          </a:xfrm>
          <a:prstGeom prst="rect">
            <a:avLst/>
          </a:prstGeom>
          <a:noFill/>
          <a:ln>
            <a:noFill/>
          </a:ln>
        </p:spPr>
        <p:style>
          <a:lnRef idx="0">
            <a:scrgbClr r="0" g="0" b="0"/>
          </a:lnRef>
          <a:fillRef idx="0">
            <a:scrgbClr r="0" g="0" b="0"/>
          </a:fillRef>
          <a:effectRef idx="0">
            <a:scrgbClr r="0" g="0" b="0"/>
          </a:effectRef>
          <a:fontRef idx="minor"/>
        </p:style>
      </p:sp>
      <p:pic>
        <p:nvPicPr>
          <p:cNvPr id="188" name="Picture 187"/>
          <p:cNvPicPr/>
          <p:nvPr/>
        </p:nvPicPr>
        <p:blipFill>
          <a:blip r:embed="rId2"/>
          <a:stretch/>
        </p:blipFill>
        <p:spPr>
          <a:xfrm>
            <a:off x="0" y="0"/>
            <a:ext cx="12310920" cy="8145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190"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6600" b="0" strike="noStrike" spc="-1">
                <a:solidFill>
                  <a:srgbClr val="000000"/>
                </a:solidFill>
                <a:uFill>
                  <a:solidFill>
                    <a:srgbClr val="FFFFFF"/>
                  </a:solidFill>
                </a:uFill>
                <a:latin typeface="Gill Sans MT"/>
                <a:ea typeface="DejaVu Sans"/>
              </a:rPr>
              <a:t>Electric City Culture Council 2017</a:t>
            </a:r>
            <a:endParaRPr lang="en-CA" sz="6600" b="0" strike="noStrike" spc="-1">
              <a:solidFill>
                <a:srgbClr val="000000"/>
              </a:solidFill>
              <a:uFill>
                <a:solidFill>
                  <a:srgbClr val="FFFFFF"/>
                </a:solidFill>
              </a:uFill>
              <a:latin typeface="Arial"/>
            </a:endParaRPr>
          </a:p>
        </p:txBody>
      </p:sp>
      <p:sp>
        <p:nvSpPr>
          <p:cNvPr id="191" name="CustomShape 3"/>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a:t>
            </a:r>
            <a:endParaRPr lang="en-CA" sz="1800" b="0" strike="noStrike" spc="-1">
              <a:solidFill>
                <a:srgbClr val="000000"/>
              </a:solidFill>
              <a:uFill>
                <a:solidFill>
                  <a:srgbClr val="FFFFFF"/>
                </a:solidFill>
              </a:uFill>
              <a:latin typeface="Arial"/>
            </a:endParaRPr>
          </a:p>
        </p:txBody>
      </p:sp>
      <p:pic>
        <p:nvPicPr>
          <p:cNvPr id="192" name="Picture 191"/>
          <p:cNvPicPr/>
          <p:nvPr/>
        </p:nvPicPr>
        <p:blipFill>
          <a:blip r:embed="rId2"/>
          <a:stretch/>
        </p:blipFill>
        <p:spPr>
          <a:xfrm>
            <a:off x="720" y="720"/>
            <a:ext cx="12190320" cy="4700880"/>
          </a:xfrm>
          <a:prstGeom prst="rect">
            <a:avLst/>
          </a:prstGeom>
          <a:ln>
            <a:noFill/>
          </a:ln>
        </p:spPr>
      </p:pic>
      <p:sp>
        <p:nvSpPr>
          <p:cNvPr id="193" name="CustomShape 4"/>
          <p:cNvSpPr/>
          <p:nvPr/>
        </p:nvSpPr>
        <p:spPr>
          <a:xfrm>
            <a:off x="360000" y="4896000"/>
            <a:ext cx="11446920" cy="207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000" b="1" strike="noStrike" spc="-1" dirty="0">
                <a:solidFill>
                  <a:srgbClr val="CC0000"/>
                </a:solidFill>
                <a:uFill>
                  <a:solidFill>
                    <a:srgbClr val="FFFFFF"/>
                  </a:solidFill>
                </a:uFill>
                <a:latin typeface="Helvetica" charset="0"/>
                <a:ea typeface="Helvetica" charset="0"/>
                <a:cs typeface="Helvetica" charset="0"/>
              </a:rPr>
              <a:t>Cultural Incubator: </a:t>
            </a:r>
            <a:r>
              <a:rPr lang="en-CA" sz="2000" b="1" strike="noStrike" spc="-1" dirty="0">
                <a:solidFill>
                  <a:srgbClr val="000000"/>
                </a:solidFill>
                <a:uFill>
                  <a:solidFill>
                    <a:srgbClr val="FFFFFF"/>
                  </a:solidFill>
                </a:uFill>
                <a:latin typeface="Helvetica" charset="0"/>
                <a:ea typeface="Helvetica" charset="0"/>
                <a:cs typeface="Helvetica" charset="0"/>
              </a:rPr>
              <a:t>March 25 2017: </a:t>
            </a:r>
            <a:endParaRPr lang="en-CA" sz="20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2000" b="1" strike="noStrike" spc="-1" dirty="0">
                <a:solidFill>
                  <a:srgbClr val="000000"/>
                </a:solidFill>
                <a:uFill>
                  <a:solidFill>
                    <a:srgbClr val="FFFFFF"/>
                  </a:solidFill>
                </a:uFill>
                <a:latin typeface="Helvetica" charset="0"/>
                <a:ea typeface="Helvetica" charset="0"/>
                <a:cs typeface="Helvetica" charset="0"/>
              </a:rPr>
              <a:t>In partnership with Public Energy</a:t>
            </a:r>
            <a:endParaRPr lang="en-CA" sz="20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2000" b="1" strike="noStrike" spc="-1" dirty="0">
                <a:solidFill>
                  <a:srgbClr val="CC0000"/>
                </a:solidFill>
                <a:uFill>
                  <a:solidFill>
                    <a:srgbClr val="FFFFFF"/>
                  </a:solidFill>
                </a:uFill>
                <a:latin typeface="Helvetica" charset="0"/>
                <a:ea typeface="Helvetica" charset="0"/>
                <a:cs typeface="Helvetica" charset="0"/>
              </a:rPr>
              <a:t>Moderator:</a:t>
            </a:r>
            <a:r>
              <a:rPr lang="en-CA" sz="2000" b="0" strike="noStrike" spc="-1" dirty="0">
                <a:solidFill>
                  <a:srgbClr val="CC0000"/>
                </a:solidFill>
                <a:uFill>
                  <a:solidFill>
                    <a:srgbClr val="FFFFFF"/>
                  </a:solidFill>
                </a:uFill>
                <a:latin typeface="Helvetica" charset="0"/>
                <a:ea typeface="Helvetica" charset="0"/>
                <a:cs typeface="Helvetica" charset="0"/>
              </a:rPr>
              <a:t> </a:t>
            </a:r>
            <a:r>
              <a:rPr lang="en-CA" sz="2000" b="0" strike="noStrike" spc="-1" dirty="0">
                <a:solidFill>
                  <a:srgbClr val="000000"/>
                </a:solidFill>
                <a:uFill>
                  <a:solidFill>
                    <a:srgbClr val="FFFFFF"/>
                  </a:solidFill>
                </a:uFill>
                <a:latin typeface="Helvetica" charset="0"/>
                <a:ea typeface="Helvetica" charset="0"/>
                <a:cs typeface="Helvetica" charset="0"/>
              </a:rPr>
              <a:t>Charlie Petch</a:t>
            </a:r>
            <a:r>
              <a:rPr dirty="0">
                <a:latin typeface="Helvetica" charset="0"/>
                <a:ea typeface="Helvetica" charset="0"/>
                <a:cs typeface="Helvetica" charset="0"/>
              </a:rPr>
              <a:t/>
            </a:r>
            <a:br>
              <a:rPr dirty="0">
                <a:latin typeface="Helvetica" charset="0"/>
                <a:ea typeface="Helvetica" charset="0"/>
                <a:cs typeface="Helvetica" charset="0"/>
              </a:rPr>
            </a:br>
            <a:r>
              <a:rPr lang="en-CA" sz="2000" b="1" strike="noStrike" spc="-1" dirty="0">
                <a:solidFill>
                  <a:srgbClr val="CC0000"/>
                </a:solidFill>
                <a:uFill>
                  <a:solidFill>
                    <a:srgbClr val="FFFFFF"/>
                  </a:solidFill>
                </a:uFill>
                <a:latin typeface="Helvetica" charset="0"/>
                <a:ea typeface="Helvetica" charset="0"/>
                <a:cs typeface="Helvetica" charset="0"/>
              </a:rPr>
              <a:t>Panelists:</a:t>
            </a:r>
            <a:r>
              <a:rPr lang="en-CA" sz="2000" b="0" strike="noStrike" spc="-1" dirty="0">
                <a:solidFill>
                  <a:srgbClr val="CC0000"/>
                </a:solidFill>
                <a:uFill>
                  <a:solidFill>
                    <a:srgbClr val="FFFFFF"/>
                  </a:solidFill>
                </a:uFill>
                <a:latin typeface="Helvetica" charset="0"/>
                <a:ea typeface="Helvetica" charset="0"/>
                <a:cs typeface="Helvetica" charset="0"/>
              </a:rPr>
              <a:t> </a:t>
            </a:r>
            <a:r>
              <a:rPr lang="en-CA" sz="2000" b="0" strike="noStrike" spc="-1" dirty="0">
                <a:solidFill>
                  <a:srgbClr val="000000"/>
                </a:solidFill>
                <a:uFill>
                  <a:solidFill>
                    <a:srgbClr val="FFFFFF"/>
                  </a:solidFill>
                </a:uFill>
                <a:latin typeface="Helvetica" charset="0"/>
                <a:ea typeface="Helvetica" charset="0"/>
                <a:cs typeface="Helvetica" charset="0"/>
              </a:rPr>
              <a:t>Angela Semple, Evan Gentle, Scarlett Palmer, Niambi Leigh</a:t>
            </a:r>
            <a:r>
              <a:rPr dirty="0"/>
              <a:t/>
            </a:r>
            <a:br>
              <a:rPr dirty="0"/>
            </a:br>
            <a:endParaRPr lang="en-CA" sz="20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195"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6600" b="0" strike="noStrike" spc="-1">
                <a:solidFill>
                  <a:srgbClr val="000000"/>
                </a:solidFill>
                <a:uFill>
                  <a:solidFill>
                    <a:srgbClr val="FFFFFF"/>
                  </a:solidFill>
                </a:uFill>
                <a:latin typeface="Gill Sans MT"/>
                <a:ea typeface="DejaVu Sans"/>
              </a:rPr>
              <a:t>Electric City Culture Council 2017</a:t>
            </a:r>
            <a:endParaRPr lang="en-CA" sz="6600" b="0" strike="noStrike" spc="-1">
              <a:solidFill>
                <a:srgbClr val="000000"/>
              </a:solidFill>
              <a:uFill>
                <a:solidFill>
                  <a:srgbClr val="FFFFFF"/>
                </a:solidFill>
              </a:uFill>
              <a:latin typeface="Arial"/>
            </a:endParaRPr>
          </a:p>
        </p:txBody>
      </p:sp>
      <p:sp>
        <p:nvSpPr>
          <p:cNvPr id="196" name="CustomShape 3"/>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a:t>
            </a:r>
            <a:endParaRPr lang="en-CA" sz="1800" b="0" strike="noStrike" spc="-1">
              <a:solidFill>
                <a:srgbClr val="000000"/>
              </a:solidFill>
              <a:uFill>
                <a:solidFill>
                  <a:srgbClr val="FFFFFF"/>
                </a:solidFill>
              </a:uFill>
              <a:latin typeface="Arial"/>
            </a:endParaRPr>
          </a:p>
        </p:txBody>
      </p:sp>
      <p:pic>
        <p:nvPicPr>
          <p:cNvPr id="197" name="Picture 196"/>
          <p:cNvPicPr/>
          <p:nvPr/>
        </p:nvPicPr>
        <p:blipFill>
          <a:blip r:embed="rId2"/>
          <a:stretch/>
        </p:blipFill>
        <p:spPr>
          <a:xfrm>
            <a:off x="720" y="-309960"/>
            <a:ext cx="12190320" cy="4700880"/>
          </a:xfrm>
          <a:prstGeom prst="rect">
            <a:avLst/>
          </a:prstGeom>
          <a:ln>
            <a:noFill/>
          </a:ln>
        </p:spPr>
      </p:pic>
      <p:sp>
        <p:nvSpPr>
          <p:cNvPr id="198" name="CustomShape 4"/>
          <p:cNvSpPr/>
          <p:nvPr/>
        </p:nvSpPr>
        <p:spPr>
          <a:xfrm>
            <a:off x="144000" y="4464000"/>
            <a:ext cx="12047040" cy="253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600" b="0" strike="noStrike" spc="-1" dirty="0">
                <a:solidFill>
                  <a:srgbClr val="000000"/>
                </a:solidFill>
                <a:uFill>
                  <a:solidFill>
                    <a:srgbClr val="FFFFFF"/>
                  </a:solidFill>
                </a:uFill>
                <a:latin typeface="+mj-lt"/>
                <a:ea typeface="Times New Roman"/>
              </a:rPr>
              <a:t>A panel discussion with local artists, moderated by theatre artist, writer and performer Charlie Petch. What is the experience of trans and gender non-conforming artists in Peterborough/Nogojiwanong? What spaces and organizations feel welcoming? What are the particular challenges faced by trans and gender non-conforming artists? How do we work together to make spaces and organizations more inclusive? How can Peterborough lead by example? Are we accessing all the audiences we can? How can we do better together? This panel aimed to create dialogue around how we can increase diversity and nurture new audiences. </a:t>
            </a:r>
            <a:r>
              <a:rPr dirty="0"/>
              <a:t/>
            </a:r>
            <a:br>
              <a:rPr dirty="0"/>
            </a:br>
            <a:endParaRPr lang="en-CA" sz="16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6"/>
          <p:cNvPicPr/>
          <p:nvPr/>
        </p:nvPicPr>
        <p:blipFill>
          <a:blip r:embed="rId2"/>
          <a:stretch/>
        </p:blipFill>
        <p:spPr>
          <a:xfrm>
            <a:off x="2404440" y="1413360"/>
            <a:ext cx="7601760" cy="2116080"/>
          </a:xfrm>
          <a:prstGeom prst="rect">
            <a:avLst/>
          </a:prstGeom>
          <a:ln>
            <a:noFill/>
          </a:ln>
        </p:spPr>
      </p:pic>
      <p:sp>
        <p:nvSpPr>
          <p:cNvPr id="89" name="CustomShape 1"/>
          <p:cNvSpPr/>
          <p:nvPr/>
        </p:nvSpPr>
        <p:spPr>
          <a:xfrm>
            <a:off x="2417760" y="3531240"/>
            <a:ext cx="8525160" cy="227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OUR MISSION</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Our mission is to develop and strengthen the creative ecology of the region by connecting individuals and organizations, providing the leadership, advocacy, professional development, information, resources, networking, programming and collaborative partnerships that build the capacity of the local arts, culture and heritage community.  </a:t>
            </a:r>
          </a:p>
        </p:txBody>
      </p:sp>
      <p:sp>
        <p:nvSpPr>
          <p:cNvPr id="90" name="Line 2"/>
          <p:cNvSpPr/>
          <p:nvPr/>
        </p:nvSpPr>
        <p:spPr>
          <a:xfrm>
            <a:off x="2376000" y="3528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6600" b="0" strike="noStrike" spc="-1">
                <a:solidFill>
                  <a:srgbClr val="000000"/>
                </a:solidFill>
                <a:uFill>
                  <a:solidFill>
                    <a:srgbClr val="FFFFFF"/>
                  </a:solidFill>
                </a:uFill>
                <a:latin typeface="Gill Sans MT"/>
                <a:ea typeface="DejaVu Sans"/>
              </a:rPr>
              <a:t>Electric City Culture Council 2017</a:t>
            </a:r>
            <a:endParaRPr lang="en-CA" sz="6600" b="0" strike="noStrike" spc="-1">
              <a:solidFill>
                <a:srgbClr val="000000"/>
              </a:solidFill>
              <a:uFill>
                <a:solidFill>
                  <a:srgbClr val="FFFFFF"/>
                </a:solidFill>
              </a:uFill>
              <a:latin typeface="Arial"/>
            </a:endParaRPr>
          </a:p>
        </p:txBody>
      </p:sp>
      <p:sp>
        <p:nvSpPr>
          <p:cNvPr id="200" name="CustomShape 2"/>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a:t>
            </a:r>
            <a:endParaRPr lang="en-CA" sz="1800" b="0" strike="noStrike" spc="-1">
              <a:solidFill>
                <a:srgbClr val="000000"/>
              </a:solidFill>
              <a:uFill>
                <a:solidFill>
                  <a:srgbClr val="FFFFFF"/>
                </a:solidFill>
              </a:uFill>
              <a:latin typeface="Arial"/>
            </a:endParaRPr>
          </a:p>
        </p:txBody>
      </p:sp>
      <p:pic>
        <p:nvPicPr>
          <p:cNvPr id="201" name="Picture 200"/>
          <p:cNvPicPr/>
          <p:nvPr/>
        </p:nvPicPr>
        <p:blipFill>
          <a:blip r:embed="rId2"/>
          <a:srcRect b="32730"/>
          <a:stretch/>
        </p:blipFill>
        <p:spPr>
          <a:xfrm>
            <a:off x="0" y="-692640"/>
            <a:ext cx="12262320" cy="8250840"/>
          </a:xfrm>
          <a:prstGeom prst="rect">
            <a:avLst/>
          </a:prstGeom>
          <a:ln>
            <a:noFill/>
          </a:ln>
        </p:spPr>
      </p:pic>
      <p:sp>
        <p:nvSpPr>
          <p:cNvPr id="202" name="CustomShape 3"/>
          <p:cNvSpPr/>
          <p:nvPr/>
        </p:nvSpPr>
        <p:spPr>
          <a:xfrm>
            <a:off x="7704000" y="0"/>
            <a:ext cx="3598200" cy="57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CA" sz="2800" b="1" i="1" strike="noStrike" spc="-1">
                <a:solidFill>
                  <a:srgbClr val="FFFFFF"/>
                </a:solidFill>
                <a:uFill>
                  <a:solidFill>
                    <a:srgbClr val="FFFFFF"/>
                  </a:solidFill>
                </a:uFill>
                <a:latin typeface="Arial"/>
                <a:ea typeface="DejaVu Sans"/>
              </a:rPr>
              <a:t>Participant surveys:</a:t>
            </a:r>
            <a:endParaRPr lang="en-CA" sz="2800" b="0" strike="noStrike" spc="-1">
              <a:solidFill>
                <a:srgbClr val="000000"/>
              </a:solidFill>
              <a:uFill>
                <a:solidFill>
                  <a:srgbClr val="FFFFFF"/>
                </a:solidFill>
              </a:uFill>
              <a:latin typeface="Arial"/>
            </a:endParaRPr>
          </a:p>
          <a:p>
            <a:pPr algn="ctr">
              <a:lnSpc>
                <a:spcPct val="100000"/>
              </a:lnSpc>
            </a:pPr>
            <a:endParaRPr lang="en-CA" sz="2800" b="0" strike="noStrike" spc="-1">
              <a:solidFill>
                <a:srgbClr val="000000"/>
              </a:solidFill>
              <a:uFill>
                <a:solidFill>
                  <a:srgbClr val="FFFFFF"/>
                </a:solidFill>
              </a:uFill>
              <a:latin typeface="Arial"/>
            </a:endParaRPr>
          </a:p>
          <a:p>
            <a:pPr algn="ctr">
              <a:lnSpc>
                <a:spcPct val="100000"/>
              </a:lnSpc>
            </a:pPr>
            <a:r>
              <a:rPr lang="en-CA" sz="2800" b="1" i="1" strike="noStrike" spc="-1">
                <a:solidFill>
                  <a:srgbClr val="FFFFFF"/>
                </a:solidFill>
                <a:uFill>
                  <a:solidFill>
                    <a:srgbClr val="FFFFFF"/>
                  </a:solidFill>
                </a:uFill>
                <a:latin typeface="Arial"/>
                <a:ea typeface="DejaVu Sans"/>
              </a:rPr>
              <a:t>“It’s so important to create spaces for these discussions.”</a:t>
            </a:r>
            <a:endParaRPr lang="en-CA" sz="2800" b="0" strike="noStrike" spc="-1">
              <a:solidFill>
                <a:srgbClr val="000000"/>
              </a:solidFill>
              <a:uFill>
                <a:solidFill>
                  <a:srgbClr val="FFFFFF"/>
                </a:solidFill>
              </a:uFill>
              <a:latin typeface="Arial"/>
            </a:endParaRPr>
          </a:p>
          <a:p>
            <a:pPr>
              <a:lnSpc>
                <a:spcPct val="100000"/>
              </a:lnSpc>
            </a:pPr>
            <a:endParaRPr lang="en-CA" sz="2800" b="0" strike="noStrike" spc="-1">
              <a:solidFill>
                <a:srgbClr val="000000"/>
              </a:solidFill>
              <a:uFill>
                <a:solidFill>
                  <a:srgbClr val="FFFFFF"/>
                </a:solidFill>
              </a:uFill>
              <a:latin typeface="Arial"/>
            </a:endParaRPr>
          </a:p>
          <a:p>
            <a:pPr algn="ctr">
              <a:lnSpc>
                <a:spcPct val="100000"/>
              </a:lnSpc>
            </a:pPr>
            <a:r>
              <a:rPr lang="en-CA" sz="2800" b="1" i="1" strike="noStrike" spc="-1">
                <a:solidFill>
                  <a:srgbClr val="FFFFFF"/>
                </a:solidFill>
                <a:uFill>
                  <a:solidFill>
                    <a:srgbClr val="FFFFFF"/>
                  </a:solidFill>
                </a:uFill>
                <a:latin typeface="Arial"/>
                <a:ea typeface="DejaVu Sans"/>
              </a:rPr>
              <a:t>“It’s always an important conversation to have!”</a:t>
            </a:r>
            <a:endParaRPr lang="en-CA" sz="2800" b="0" strike="noStrike" spc="-1">
              <a:solidFill>
                <a:srgbClr val="000000"/>
              </a:solidFill>
              <a:uFill>
                <a:solidFill>
                  <a:srgbClr val="FFFFFF"/>
                </a:solidFill>
              </a:uFill>
              <a:latin typeface="Arial"/>
            </a:endParaRPr>
          </a:p>
          <a:p>
            <a:pPr>
              <a:lnSpc>
                <a:spcPct val="100000"/>
              </a:lnSpc>
            </a:pPr>
            <a:endParaRPr lang="en-CA" sz="2800" b="0" strike="noStrike" spc="-1">
              <a:solidFill>
                <a:srgbClr val="000000"/>
              </a:solidFill>
              <a:uFill>
                <a:solidFill>
                  <a:srgbClr val="FFFFFF"/>
                </a:solidFill>
              </a:uFill>
              <a:latin typeface="Arial"/>
            </a:endParaRPr>
          </a:p>
          <a:p>
            <a:pPr algn="ctr">
              <a:lnSpc>
                <a:spcPct val="100000"/>
              </a:lnSpc>
            </a:pPr>
            <a:r>
              <a:rPr lang="en-CA" sz="2800" b="1" i="1" strike="noStrike" spc="-1">
                <a:solidFill>
                  <a:srgbClr val="FFFFFF"/>
                </a:solidFill>
                <a:uFill>
                  <a:solidFill>
                    <a:srgbClr val="FFFFFF"/>
                  </a:solidFill>
                </a:uFill>
                <a:latin typeface="Arial"/>
                <a:ea typeface="DejaVu Sans"/>
              </a:rPr>
              <a:t>“The discussion made me feel comfortable and welcome”</a:t>
            </a:r>
            <a:endParaRPr lang="en-CA" sz="28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04"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pic>
        <p:nvPicPr>
          <p:cNvPr id="205" name="Picture 204"/>
          <p:cNvPicPr/>
          <p:nvPr/>
        </p:nvPicPr>
        <p:blipFill>
          <a:blip r:embed="rId2"/>
          <a:stretch/>
        </p:blipFill>
        <p:spPr>
          <a:xfrm>
            <a:off x="0" y="0"/>
            <a:ext cx="12191040" cy="4788000"/>
          </a:xfrm>
          <a:prstGeom prst="rect">
            <a:avLst/>
          </a:prstGeom>
          <a:ln>
            <a:noFill/>
          </a:ln>
        </p:spPr>
      </p:pic>
      <p:sp>
        <p:nvSpPr>
          <p:cNvPr id="206" name="CustomShape 3"/>
          <p:cNvSpPr/>
          <p:nvPr/>
        </p:nvSpPr>
        <p:spPr>
          <a:xfrm>
            <a:off x="144000" y="4686300"/>
            <a:ext cx="11878920" cy="18729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Arial"/>
                <a:ea typeface="DejaVu Sans"/>
              </a:rPr>
              <a:t>Cultural Incubator: </a:t>
            </a:r>
            <a:r>
              <a:rPr lang="en-CA" sz="1800" b="1" strike="noStrike" spc="-1" dirty="0">
                <a:solidFill>
                  <a:srgbClr val="000000"/>
                </a:solidFill>
                <a:uFill>
                  <a:solidFill>
                    <a:srgbClr val="FFFFFF"/>
                  </a:solidFill>
                </a:uFill>
                <a:latin typeface="Arial"/>
                <a:ea typeface="DejaVu Sans"/>
              </a:rPr>
              <a:t>June 1 2017 </a:t>
            </a:r>
            <a:endParaRPr lang="en-CA" sz="1800" b="0" strike="noStrike" spc="-1" dirty="0">
              <a:solidFill>
                <a:srgbClr val="000000"/>
              </a:solidFill>
              <a:uFill>
                <a:solidFill>
                  <a:srgbClr val="FFFFFF"/>
                </a:solidFill>
              </a:uFill>
              <a:latin typeface="Arial"/>
            </a:endParaRPr>
          </a:p>
          <a:p>
            <a:pPr>
              <a:lnSpc>
                <a:spcPct val="150000"/>
              </a:lnSpc>
            </a:pPr>
            <a:r>
              <a:rPr lang="en-CA" sz="1800" b="1" strike="noStrike" spc="-1" dirty="0">
                <a:solidFill>
                  <a:srgbClr val="000000"/>
                </a:solidFill>
                <a:uFill>
                  <a:solidFill>
                    <a:srgbClr val="FFFFFF"/>
                  </a:solidFill>
                </a:uFill>
                <a:latin typeface="Arial"/>
                <a:ea typeface="DejaVu Sans"/>
              </a:rPr>
              <a:t>Panel Discussion</a:t>
            </a:r>
            <a:r>
              <a:rPr lang="en-CA" sz="1800" b="1" strike="noStrike" spc="-1" dirty="0">
                <a:solidFill>
                  <a:srgbClr val="000000"/>
                </a:solidFill>
                <a:uFill>
                  <a:solidFill>
                    <a:srgbClr val="FFFFFF"/>
                  </a:solidFill>
                </a:uFill>
                <a:latin typeface="Arial"/>
                <a:ea typeface="Times New Roman"/>
              </a:rPr>
              <a:t> </a:t>
            </a:r>
            <a:endParaRPr lang="en-CA" sz="1800" b="0" strike="noStrike" spc="-1" dirty="0">
              <a:solidFill>
                <a:srgbClr val="000000"/>
              </a:solidFill>
              <a:uFill>
                <a:solidFill>
                  <a:srgbClr val="FFFFFF"/>
                </a:solidFill>
              </a:uFill>
              <a:latin typeface="Arial"/>
            </a:endParaRPr>
          </a:p>
          <a:p>
            <a:pPr>
              <a:lnSpc>
                <a:spcPct val="150000"/>
              </a:lnSpc>
            </a:pPr>
            <a:r>
              <a:rPr lang="en-CA" sz="1800" b="1" strike="noStrike" spc="-1" dirty="0">
                <a:solidFill>
                  <a:srgbClr val="CC0000"/>
                </a:solidFill>
                <a:uFill>
                  <a:solidFill>
                    <a:srgbClr val="FFFFFF"/>
                  </a:solidFill>
                </a:uFill>
                <a:latin typeface="Arial"/>
                <a:ea typeface="Times New Roman"/>
              </a:rPr>
              <a:t>Moderator:</a:t>
            </a:r>
            <a:r>
              <a:rPr lang="en-CA" sz="1800" b="1" strike="noStrike" spc="-1" dirty="0">
                <a:solidFill>
                  <a:srgbClr val="000000"/>
                </a:solidFill>
                <a:uFill>
                  <a:solidFill>
                    <a:srgbClr val="FFFFFF"/>
                  </a:solidFill>
                </a:uFill>
                <a:latin typeface="Arial"/>
                <a:ea typeface="Times New Roman"/>
              </a:rPr>
              <a:t> </a:t>
            </a:r>
            <a:r>
              <a:rPr lang="en-CA" sz="1800" b="0" strike="noStrike" spc="-1" dirty="0">
                <a:solidFill>
                  <a:srgbClr val="000000"/>
                </a:solidFill>
                <a:uFill>
                  <a:solidFill>
                    <a:srgbClr val="FFFFFF"/>
                  </a:solidFill>
                </a:uFill>
                <a:latin typeface="Arial"/>
                <a:ea typeface="Times New Roman"/>
              </a:rPr>
              <a:t>Michael Gallant (EC3/Lett Architects)</a:t>
            </a:r>
            <a:endParaRPr lang="en-CA" sz="1800" b="0" strike="noStrike" spc="-1" dirty="0">
              <a:solidFill>
                <a:srgbClr val="000000"/>
              </a:solidFill>
              <a:uFill>
                <a:solidFill>
                  <a:srgbClr val="FFFFFF"/>
                </a:solidFill>
              </a:uFill>
              <a:latin typeface="Arial"/>
            </a:endParaRPr>
          </a:p>
          <a:p>
            <a:pPr>
              <a:lnSpc>
                <a:spcPct val="150000"/>
              </a:lnSpc>
            </a:pPr>
            <a:r>
              <a:rPr lang="en-CA" sz="1800" b="1" strike="noStrike" spc="-1" dirty="0">
                <a:solidFill>
                  <a:srgbClr val="CC0000"/>
                </a:solidFill>
                <a:uFill>
                  <a:solidFill>
                    <a:srgbClr val="FFFFFF"/>
                  </a:solidFill>
                </a:uFill>
                <a:latin typeface="Arial"/>
                <a:ea typeface="Times New Roman"/>
              </a:rPr>
              <a:t>Panelists:</a:t>
            </a:r>
            <a:r>
              <a:rPr lang="en-CA" sz="1800" b="1" strike="noStrike" spc="-1" dirty="0">
                <a:solidFill>
                  <a:srgbClr val="000000"/>
                </a:solidFill>
                <a:uFill>
                  <a:solidFill>
                    <a:srgbClr val="FFFFFF"/>
                  </a:solidFill>
                </a:uFill>
                <a:latin typeface="Arial"/>
                <a:ea typeface="Times New Roman"/>
              </a:rPr>
              <a:t> </a:t>
            </a:r>
            <a:r>
              <a:rPr lang="en-CA" sz="1800" b="0" strike="noStrike" spc="-1" dirty="0">
                <a:solidFill>
                  <a:srgbClr val="000000"/>
                </a:solidFill>
                <a:uFill>
                  <a:solidFill>
                    <a:srgbClr val="FFFFFF"/>
                  </a:solidFill>
                </a:uFill>
                <a:latin typeface="Arial"/>
                <a:ea typeface="Times New Roman"/>
              </a:rPr>
              <a:t>Jeremy Freiburger (COBALT Connects), Laurel Paluck (Atelier Ludmila), Catherine Nasmith (President Architectural Conservancy Ontario).</a:t>
            </a:r>
            <a:endParaRPr lang="en-CA" sz="18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08" name="Picture 207"/>
          <p:cNvPicPr/>
          <p:nvPr/>
        </p:nvPicPr>
        <p:blipFill>
          <a:blip r:embed="rId2"/>
          <a:stretch/>
        </p:blipFill>
        <p:spPr>
          <a:xfrm>
            <a:off x="0" y="-59040"/>
            <a:ext cx="12190680" cy="8121600"/>
          </a:xfrm>
          <a:prstGeom prst="rect">
            <a:avLst/>
          </a:prstGeom>
          <a:ln>
            <a:noFill/>
          </a:ln>
        </p:spPr>
      </p:pic>
      <p:sp>
        <p:nvSpPr>
          <p:cNvPr id="209" name="CustomShape 2"/>
          <p:cNvSpPr/>
          <p:nvPr/>
        </p:nvSpPr>
        <p:spPr>
          <a:xfrm>
            <a:off x="216000" y="216000"/>
            <a:ext cx="3886920" cy="303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0" strike="noStrike" spc="-1" dirty="0">
                <a:solidFill>
                  <a:srgbClr val="000000"/>
                </a:solidFill>
                <a:uFill>
                  <a:solidFill>
                    <a:srgbClr val="FFFFFF"/>
                  </a:solidFill>
                </a:uFill>
                <a:latin typeface="+mj-lt"/>
                <a:ea typeface="Times New Roman"/>
              </a:rPr>
              <a:t>This panel explored the issues swirling around recent controversies in Peterborough’s unique heritage downtown and the impact on artists, artmaking and cultural </a:t>
            </a:r>
            <a:r>
              <a:rPr lang="en-CA" sz="1800" b="0" strike="noStrike" spc="-1" dirty="0" smtClean="0">
                <a:solidFill>
                  <a:srgbClr val="000000"/>
                </a:solidFill>
                <a:uFill>
                  <a:solidFill>
                    <a:srgbClr val="FFFFFF"/>
                  </a:solidFill>
                </a:uFill>
                <a:latin typeface="+mj-lt"/>
                <a:ea typeface="Times New Roman"/>
              </a:rPr>
              <a:t>community </a:t>
            </a:r>
            <a:r>
              <a:rPr lang="en-CA" sz="1800" b="0" strike="noStrike" spc="-1" dirty="0">
                <a:solidFill>
                  <a:srgbClr val="000000"/>
                </a:solidFill>
                <a:uFill>
                  <a:solidFill>
                    <a:srgbClr val="FFFFFF"/>
                  </a:solidFill>
                </a:uFill>
                <a:latin typeface="+mj-lt"/>
                <a:ea typeface="Times New Roman"/>
              </a:rPr>
              <a:t>development including: preservation, conservation, densification and gentrification.</a:t>
            </a:r>
            <a:endParaRPr lang="en-CA" sz="1800" b="0" strike="noStrike" spc="-1" dirty="0">
              <a:solidFill>
                <a:srgbClr val="000000"/>
              </a:solidFill>
              <a:uFill>
                <a:solidFill>
                  <a:srgbClr val="FFFFFF"/>
                </a:solidFill>
              </a:u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p:cNvPicPr/>
          <p:nvPr/>
        </p:nvPicPr>
        <p:blipFill>
          <a:blip r:embed="rId2"/>
          <a:stretch/>
        </p:blipFill>
        <p:spPr>
          <a:xfrm>
            <a:off x="18720" y="25560"/>
            <a:ext cx="12171960" cy="8109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12" name="Picture 211"/>
          <p:cNvPicPr/>
          <p:nvPr/>
        </p:nvPicPr>
        <p:blipFill>
          <a:blip r:embed="rId2"/>
          <a:stretch/>
        </p:blipFill>
        <p:spPr>
          <a:xfrm>
            <a:off x="-720000" y="-947880"/>
            <a:ext cx="16117920" cy="10738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72000" y="-144000"/>
            <a:ext cx="22462560" cy="7342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14" name="CustomShape 2"/>
          <p:cNvSpPr/>
          <p:nvPr/>
        </p:nvSpPr>
        <p:spPr>
          <a:xfrm>
            <a:off x="6153840" y="720000"/>
            <a:ext cx="5364720" cy="50281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CA" sz="4400" b="0" strike="noStrike" spc="-1" dirty="0" err="1">
                <a:solidFill>
                  <a:srgbClr val="000000"/>
                </a:solidFill>
                <a:uFill>
                  <a:solidFill>
                    <a:srgbClr val="FFFFFF"/>
                  </a:solidFill>
                </a:uFill>
                <a:latin typeface="Helvetica" charset="0"/>
                <a:ea typeface="Helvetica" charset="0"/>
                <a:cs typeface="Helvetica" charset="0"/>
              </a:rPr>
              <a:t>Maawanji'idiwag</a:t>
            </a:r>
            <a:r>
              <a:rPr lang="en-CA" sz="4400" b="0" strike="noStrike" spc="-1" dirty="0">
                <a:solidFill>
                  <a:srgbClr val="000000"/>
                </a:solidFill>
                <a:uFill>
                  <a:solidFill>
                    <a:srgbClr val="FFFFFF"/>
                  </a:solidFill>
                </a:uFill>
                <a:latin typeface="Helvetica" charset="0"/>
                <a:ea typeface="Helvetica" charset="0"/>
                <a:cs typeface="Helvetica" charset="0"/>
              </a:rPr>
              <a:t>: They Come Together</a:t>
            </a:r>
          </a:p>
          <a:p>
            <a:pPr algn="ct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Cultural Incubator:</a:t>
            </a:r>
            <a:r>
              <a:rPr lang="en-CA" sz="1800" b="1" strike="noStrike" spc="-1" dirty="0">
                <a:solidFill>
                  <a:srgbClr val="000000"/>
                </a:solidFill>
                <a:uFill>
                  <a:solidFill>
                    <a:srgbClr val="FFFFFF"/>
                  </a:solidFill>
                </a:uFill>
                <a:latin typeface="Helvetica" charset="0"/>
                <a:ea typeface="Helvetica" charset="0"/>
                <a:cs typeface="Helvetica" charset="0"/>
              </a:rPr>
              <a:t> July 12 2017</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gn="ctr">
              <a:lnSpc>
                <a:spcPct val="150000"/>
              </a:lnSpc>
            </a:pPr>
            <a:r>
              <a:rPr lang="en-CA" sz="1800" b="1" strike="noStrike" spc="-1" dirty="0">
                <a:solidFill>
                  <a:srgbClr val="000000"/>
                </a:solidFill>
                <a:uFill>
                  <a:solidFill>
                    <a:srgbClr val="FFFFFF"/>
                  </a:solidFill>
                </a:uFill>
                <a:latin typeface="Helvetica" charset="0"/>
                <a:ea typeface="Helvetica" charset="0"/>
                <a:cs typeface="Helvetica" charset="0"/>
              </a:rPr>
              <a:t>In Partnership with Artspace</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gn="ct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Panel Discussion:</a:t>
            </a:r>
            <a:r>
              <a:rPr lang="en-CA" sz="1800" b="1" strike="noStrike" spc="-1" dirty="0">
                <a:solidFill>
                  <a:srgbClr val="000000"/>
                </a:solidFill>
                <a:uFill>
                  <a:solidFill>
                    <a:srgbClr val="FFFFFF"/>
                  </a:solidFill>
                </a:uFill>
                <a:latin typeface="Helvetica" charset="0"/>
                <a:ea typeface="Helvetica" charset="0"/>
                <a:cs typeface="Helvetica" charset="0"/>
              </a:rPr>
              <a:t> </a:t>
            </a:r>
            <a:r>
              <a:rPr lang="en-CA" sz="1800" b="0" strike="noStrike" spc="-1" dirty="0">
                <a:solidFill>
                  <a:srgbClr val="000000"/>
                </a:solidFill>
                <a:uFill>
                  <a:solidFill>
                    <a:srgbClr val="FFFFFF"/>
                  </a:solidFill>
                </a:uFill>
                <a:latin typeface="Helvetica" charset="0"/>
                <a:ea typeface="Helvetica" charset="0"/>
                <a:cs typeface="Helvetica" charset="0"/>
              </a:rPr>
              <a:t>Talk and sharing with William Kingfisher, Dylan Miner, Thomas Olszewski,</a:t>
            </a:r>
            <a:r>
              <a:rPr dirty="0">
                <a:latin typeface="Helvetica" charset="0"/>
                <a:ea typeface="Helvetica" charset="0"/>
                <a:cs typeface="Helvetica" charset="0"/>
              </a:rPr>
              <a:t/>
            </a:r>
            <a:br>
              <a:rPr dirty="0">
                <a:latin typeface="Helvetica" charset="0"/>
                <a:ea typeface="Helvetica" charset="0"/>
                <a:cs typeface="Helvetica" charset="0"/>
              </a:rPr>
            </a:br>
            <a:r>
              <a:rPr lang="en-CA" sz="1800" b="0" strike="noStrike" spc="-1" dirty="0">
                <a:solidFill>
                  <a:srgbClr val="000000"/>
                </a:solidFill>
                <a:uFill>
                  <a:solidFill>
                    <a:srgbClr val="FFFFFF"/>
                  </a:solidFill>
                </a:uFill>
                <a:latin typeface="Helvetica" charset="0"/>
                <a:ea typeface="Helvetica" charset="0"/>
                <a:cs typeface="Helvetica" charset="0"/>
              </a:rPr>
              <a:t>and Olivia Whetung exploring issues of territory, community and boundaries.  Followed by a community feast.</a:t>
            </a:r>
          </a:p>
        </p:txBody>
      </p:sp>
      <p:pic>
        <p:nvPicPr>
          <p:cNvPr id="215" name="Picture 214"/>
          <p:cNvPicPr/>
          <p:nvPr/>
        </p:nvPicPr>
        <p:blipFill>
          <a:blip r:embed="rId2"/>
          <a:stretch/>
        </p:blipFill>
        <p:spPr>
          <a:xfrm>
            <a:off x="985320" y="576000"/>
            <a:ext cx="4485240" cy="5571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17" name="Picture 216"/>
          <p:cNvPicPr/>
          <p:nvPr/>
        </p:nvPicPr>
        <p:blipFill>
          <a:blip r:embed="rId2"/>
          <a:stretch/>
        </p:blipFill>
        <p:spPr>
          <a:xfrm>
            <a:off x="0" y="-1800"/>
            <a:ext cx="12190680" cy="8121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19" name="Picture 218"/>
          <p:cNvPicPr/>
          <p:nvPr/>
        </p:nvPicPr>
        <p:blipFill>
          <a:blip r:embed="rId2"/>
          <a:stretch/>
        </p:blipFill>
        <p:spPr>
          <a:xfrm>
            <a:off x="0" y="-72000"/>
            <a:ext cx="13174560" cy="8777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21" name="Picture 220"/>
          <p:cNvPicPr/>
          <p:nvPr/>
        </p:nvPicPr>
        <p:blipFill>
          <a:blip r:embed="rId2"/>
          <a:stretch/>
        </p:blipFill>
        <p:spPr>
          <a:xfrm>
            <a:off x="-15840" y="-274680"/>
            <a:ext cx="12190680" cy="8121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23"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24" name="Picture 223"/>
          <p:cNvPicPr/>
          <p:nvPr/>
        </p:nvPicPr>
        <p:blipFill>
          <a:blip r:embed="rId2"/>
          <a:srcRect t="30068" b="19092"/>
          <a:stretch/>
        </p:blipFill>
        <p:spPr>
          <a:xfrm>
            <a:off x="0" y="-359640"/>
            <a:ext cx="12454560" cy="4750200"/>
          </a:xfrm>
          <a:prstGeom prst="rect">
            <a:avLst/>
          </a:prstGeom>
          <a:ln>
            <a:noFill/>
          </a:ln>
        </p:spPr>
      </p:pic>
      <p:sp>
        <p:nvSpPr>
          <p:cNvPr id="225" name="CustomShape 3"/>
          <p:cNvSpPr/>
          <p:nvPr/>
        </p:nvSpPr>
        <p:spPr>
          <a:xfrm>
            <a:off x="3600000" y="2472840"/>
            <a:ext cx="8663040" cy="32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CA" sz="6000" b="1" strike="noStrike" spc="-1">
                <a:solidFill>
                  <a:srgbClr val="800000"/>
                </a:solidFill>
                <a:uFill>
                  <a:solidFill>
                    <a:srgbClr val="FFFFFF"/>
                  </a:solidFill>
                </a:uFill>
                <a:latin typeface="Arial"/>
                <a:ea typeface="DejaVu Sans"/>
              </a:rPr>
              <a:t>Reprise: Troubling </a:t>
            </a:r>
            <a:endParaRPr lang="en-CA" sz="6000" b="0" strike="noStrike" spc="-1">
              <a:solidFill>
                <a:srgbClr val="000000"/>
              </a:solidFill>
              <a:uFill>
                <a:solidFill>
                  <a:srgbClr val="FFFFFF"/>
                </a:solidFill>
              </a:uFill>
              <a:latin typeface="Arial"/>
            </a:endParaRPr>
          </a:p>
          <a:p>
            <a:r>
              <a:rPr lang="en-CA" sz="6000" b="1" strike="noStrike" spc="-1">
                <a:solidFill>
                  <a:srgbClr val="800000"/>
                </a:solidFill>
                <a:uFill>
                  <a:solidFill>
                    <a:srgbClr val="FFFFFF"/>
                  </a:solidFill>
                </a:uFill>
                <a:latin typeface="Arial"/>
                <a:ea typeface="DejaVu Sans"/>
              </a:rPr>
              <a:t>Canada 150</a:t>
            </a:r>
            <a:r>
              <a:rPr lang="en-CA" sz="4400" b="0" strike="noStrike" spc="-1">
                <a:solidFill>
                  <a:srgbClr val="800000"/>
                </a:solidFill>
                <a:uFill>
                  <a:solidFill>
                    <a:srgbClr val="FFFFFF"/>
                  </a:solidFill>
                </a:uFill>
                <a:latin typeface="Arial"/>
                <a:ea typeface="DejaVu Sans"/>
              </a:rPr>
              <a:t>  </a:t>
            </a:r>
            <a:endParaRPr lang="en-CA" sz="4400" b="0" strike="noStrike" spc="-1">
              <a:solidFill>
                <a:srgbClr val="000000"/>
              </a:solidFill>
              <a:uFill>
                <a:solidFill>
                  <a:srgbClr val="FFFFFF"/>
                </a:solidFill>
              </a:uFill>
              <a:latin typeface="Arial"/>
            </a:endParaRPr>
          </a:p>
          <a:p>
            <a:endParaRPr lang="en-CA" sz="4400" b="0" strike="noStrike" spc="-1">
              <a:solidFill>
                <a:srgbClr val="000000"/>
              </a:solidFill>
              <a:uFill>
                <a:solidFill>
                  <a:srgbClr val="FFFFFF"/>
                </a:solidFill>
              </a:uFill>
              <a:latin typeface="Arial"/>
            </a:endParaRPr>
          </a:p>
        </p:txBody>
      </p:sp>
      <p:sp>
        <p:nvSpPr>
          <p:cNvPr id="226" name="CustomShape 4"/>
          <p:cNvSpPr/>
          <p:nvPr/>
        </p:nvSpPr>
        <p:spPr>
          <a:xfrm>
            <a:off x="288000" y="4683600"/>
            <a:ext cx="11662920" cy="186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200" b="1" strike="noStrike" spc="-1">
                <a:solidFill>
                  <a:srgbClr val="CC0000"/>
                </a:solidFill>
                <a:uFill>
                  <a:solidFill>
                    <a:srgbClr val="FFFFFF"/>
                  </a:solidFill>
                </a:uFill>
                <a:latin typeface="Arial"/>
                <a:ea typeface="DejaVu Sans"/>
              </a:rPr>
              <a:t>Cultural Incubator:</a:t>
            </a:r>
            <a:r>
              <a:rPr lang="en-CA" sz="2200" b="1" strike="noStrike" spc="-1">
                <a:solidFill>
                  <a:srgbClr val="000000"/>
                </a:solidFill>
                <a:uFill>
                  <a:solidFill>
                    <a:srgbClr val="FFFFFF"/>
                  </a:solidFill>
                </a:uFill>
                <a:latin typeface="Arial"/>
                <a:ea typeface="DejaVu Sans"/>
              </a:rPr>
              <a:t> New Visions / Old Land Reprise: Troubling Canada 150: </a:t>
            </a:r>
            <a:endParaRPr lang="en-CA" sz="2200" b="0" strike="noStrike" spc="-1">
              <a:solidFill>
                <a:srgbClr val="000000"/>
              </a:solidFill>
              <a:uFill>
                <a:solidFill>
                  <a:srgbClr val="FFFFFF"/>
                </a:solidFill>
              </a:uFill>
              <a:latin typeface="Arial"/>
            </a:endParaRPr>
          </a:p>
          <a:p>
            <a:pPr>
              <a:lnSpc>
                <a:spcPct val="150000"/>
              </a:lnSpc>
            </a:pPr>
            <a:r>
              <a:rPr lang="en-CA" sz="2200" b="1" strike="noStrike" spc="-1">
                <a:solidFill>
                  <a:srgbClr val="000000"/>
                </a:solidFill>
                <a:uFill>
                  <a:solidFill>
                    <a:srgbClr val="FFFFFF"/>
                  </a:solidFill>
                </a:uFill>
                <a:latin typeface="Arial"/>
                <a:ea typeface="DejaVu Sans"/>
              </a:rPr>
              <a:t>September 30 2017</a:t>
            </a:r>
            <a:endParaRPr lang="en-CA" sz="2200" b="0" strike="noStrike" spc="-1">
              <a:solidFill>
                <a:srgbClr val="000000"/>
              </a:solidFill>
              <a:uFill>
                <a:solidFill>
                  <a:srgbClr val="FFFFFF"/>
                </a:solidFill>
              </a:uFill>
              <a:latin typeface="Arial"/>
            </a:endParaRPr>
          </a:p>
          <a:p>
            <a:pPr>
              <a:lnSpc>
                <a:spcPct val="150000"/>
              </a:lnSpc>
            </a:pPr>
            <a:r>
              <a:rPr lang="en-CA" sz="2200" b="1" strike="noStrike" spc="-1">
                <a:solidFill>
                  <a:srgbClr val="000000"/>
                </a:solidFill>
                <a:uFill>
                  <a:solidFill>
                    <a:srgbClr val="FFFFFF"/>
                  </a:solidFill>
                </a:uFill>
                <a:latin typeface="Arial"/>
                <a:ea typeface="DejaVu Sans"/>
              </a:rPr>
              <a:t>Exhibition, Screening, Panel, Podcast and Publication Launch</a:t>
            </a:r>
            <a:endParaRPr lang="en-CA" sz="2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0" y="-432000"/>
            <a:ext cx="13174920" cy="6550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92" name="CustomShape 2"/>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pic>
        <p:nvPicPr>
          <p:cNvPr id="93" name="Picture 6"/>
          <p:cNvPicPr/>
          <p:nvPr/>
        </p:nvPicPr>
        <p:blipFill>
          <a:blip r:embed="rId2"/>
          <a:stretch/>
        </p:blipFill>
        <p:spPr>
          <a:xfrm>
            <a:off x="2405160" y="474840"/>
            <a:ext cx="7601760" cy="2116080"/>
          </a:xfrm>
          <a:prstGeom prst="rect">
            <a:avLst/>
          </a:prstGeom>
          <a:ln>
            <a:noFill/>
          </a:ln>
        </p:spPr>
      </p:pic>
      <p:sp>
        <p:nvSpPr>
          <p:cNvPr id="94" name="CustomShape 3"/>
          <p:cNvSpPr/>
          <p:nvPr/>
        </p:nvSpPr>
        <p:spPr>
          <a:xfrm>
            <a:off x="2417760" y="2880000"/>
            <a:ext cx="8525160" cy="370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OUR JOB</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Our job is to act as an antenna and sounding board for the ACH community, to identify challenges in the sector and develop and deliver services that will help our members and the broader creative community meet those challenges, discover new opportunities, implement useful and innovative strategies to strengthen their organizations and provide meaningful support to better serve artists, heritage professionals, cultural managers and audiences.</a:t>
            </a:r>
          </a:p>
          <a:p>
            <a:pPr algn="ctr">
              <a:lnSpc>
                <a:spcPct val="150000"/>
              </a:lnSpc>
            </a:pPr>
            <a:endParaRPr lang="en-CA" sz="1800" b="0" strike="noStrike" spc="-1" dirty="0">
              <a:solidFill>
                <a:srgbClr val="000000"/>
              </a:solidFill>
              <a:uFill>
                <a:solidFill>
                  <a:srgbClr val="FFFFFF"/>
                </a:solidFill>
              </a:uFill>
              <a:latin typeface="Helvetica" charset="0"/>
              <a:ea typeface="Helvetica" charset="0"/>
              <a:cs typeface="Helvetica" charset="0"/>
            </a:endParaRPr>
          </a:p>
        </p:txBody>
      </p:sp>
      <p:sp>
        <p:nvSpPr>
          <p:cNvPr id="95" name="Line 4"/>
          <p:cNvSpPr/>
          <p:nvPr/>
        </p:nvSpPr>
        <p:spPr>
          <a:xfrm>
            <a:off x="2376000" y="2736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28" name="Picture 227"/>
          <p:cNvPicPr/>
          <p:nvPr/>
        </p:nvPicPr>
        <p:blipFill>
          <a:blip r:embed="rId2"/>
          <a:srcRect t="27152" b="24480"/>
          <a:stretch/>
        </p:blipFill>
        <p:spPr>
          <a:xfrm>
            <a:off x="-2736000" y="1602360"/>
            <a:ext cx="16307280" cy="5254560"/>
          </a:xfrm>
          <a:prstGeom prst="rect">
            <a:avLst/>
          </a:prstGeom>
          <a:ln>
            <a:noFill/>
          </a:ln>
        </p:spPr>
      </p:pic>
      <p:sp>
        <p:nvSpPr>
          <p:cNvPr id="229" name="CustomShape 2"/>
          <p:cNvSpPr/>
          <p:nvPr/>
        </p:nvSpPr>
        <p:spPr>
          <a:xfrm>
            <a:off x="144000" y="216000"/>
            <a:ext cx="11950920" cy="116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200" b="1" strike="noStrike" spc="-1" dirty="0">
                <a:solidFill>
                  <a:srgbClr val="CC0000"/>
                </a:solidFill>
                <a:uFill>
                  <a:solidFill>
                    <a:srgbClr val="FFFFFF"/>
                  </a:solidFill>
                </a:uFill>
                <a:latin typeface="+mj-lt"/>
                <a:ea typeface="Microsoft YaHei"/>
              </a:rPr>
              <a:t>Featuring:</a:t>
            </a:r>
            <a:r>
              <a:rPr lang="en-CA" sz="2200" b="1" strike="noStrike" spc="-1" dirty="0">
                <a:solidFill>
                  <a:srgbClr val="000000"/>
                </a:solidFill>
                <a:uFill>
                  <a:solidFill>
                    <a:srgbClr val="FFFFFF"/>
                  </a:solidFill>
                </a:uFill>
                <a:latin typeface="+mj-lt"/>
                <a:ea typeface="Microsoft YaHei"/>
              </a:rPr>
              <a:t> </a:t>
            </a:r>
            <a:r>
              <a:rPr lang="en-CA" sz="2200" b="0" strike="noStrike" spc="-1" dirty="0">
                <a:solidFill>
                  <a:srgbClr val="000000"/>
                </a:solidFill>
                <a:uFill>
                  <a:solidFill>
                    <a:srgbClr val="FFFFFF"/>
                  </a:solidFill>
                </a:uFill>
                <a:latin typeface="+mj-lt"/>
                <a:ea typeface="Microsoft YaHei"/>
              </a:rPr>
              <a:t>Filmmakers Cara Mumford, Joeanne Argue, Shannon Taylor, Kerri Kennedy Meagan Christou and NV/OL curator Kelly Egan.</a:t>
            </a:r>
            <a:endParaRPr lang="en-CA" sz="2200" b="0" strike="noStrike" spc="-1" dirty="0">
              <a:solidFill>
                <a:srgbClr val="000000"/>
              </a:solidFill>
              <a:uFill>
                <a:solidFill>
                  <a:srgbClr val="FFFFFF"/>
                </a:solidFill>
              </a:u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31" name="Picture 230"/>
          <p:cNvPicPr/>
          <p:nvPr/>
        </p:nvPicPr>
        <p:blipFill>
          <a:blip r:embed="rId2"/>
          <a:srcRect t="4503"/>
          <a:stretch/>
        </p:blipFill>
        <p:spPr>
          <a:xfrm>
            <a:off x="0" y="2016000"/>
            <a:ext cx="12215160" cy="7774920"/>
          </a:xfrm>
          <a:prstGeom prst="rect">
            <a:avLst/>
          </a:prstGeom>
          <a:ln>
            <a:noFill/>
          </a:ln>
        </p:spPr>
      </p:pic>
      <p:sp>
        <p:nvSpPr>
          <p:cNvPr id="232" name="CustomShape 2"/>
          <p:cNvSpPr/>
          <p:nvPr/>
        </p:nvSpPr>
        <p:spPr>
          <a:xfrm>
            <a:off x="576000" y="432000"/>
            <a:ext cx="11158920" cy="111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Canada 150 was a vexed celebration to say the least.  The artists and curator who created the New Visions/Old Land immersive exhibition on Hunter St. West for the July 1</a:t>
            </a:r>
            <a:r>
              <a:rPr lang="en-CA" sz="1800" b="0" strike="noStrike" spc="-1" baseline="28000" dirty="0">
                <a:solidFill>
                  <a:srgbClr val="000000"/>
                </a:solidFill>
                <a:uFill>
                  <a:solidFill>
                    <a:srgbClr val="FFFFFF"/>
                  </a:solidFill>
                </a:uFill>
                <a:latin typeface="Helvetica" charset="0"/>
                <a:ea typeface="Helvetica" charset="0"/>
                <a:cs typeface="Helvetica" charset="0"/>
              </a:rPr>
              <a:t>st</a:t>
            </a:r>
            <a:r>
              <a:rPr lang="en-CA" sz="1800" b="0" strike="noStrike" spc="-1" dirty="0">
                <a:solidFill>
                  <a:srgbClr val="000000"/>
                </a:solidFill>
                <a:uFill>
                  <a:solidFill>
                    <a:srgbClr val="FFFFFF"/>
                  </a:solidFill>
                </a:uFill>
                <a:latin typeface="Helvetica" charset="0"/>
                <a:ea typeface="Helvetica" charset="0"/>
                <a:cs typeface="Helvetica" charset="0"/>
              </a:rPr>
              <a:t> long weekend, talk about the tensions and contradictions of working on that project and how they brought critical perspectives to light.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34" name="Picture 233"/>
          <p:cNvPicPr/>
          <p:nvPr/>
        </p:nvPicPr>
        <p:blipFill>
          <a:blip r:embed="rId2"/>
          <a:stretch/>
        </p:blipFill>
        <p:spPr>
          <a:xfrm>
            <a:off x="-2160" y="-48960"/>
            <a:ext cx="12193200" cy="8127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0" y="0"/>
            <a:ext cx="12191040" cy="68569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sp>
        <p:nvSpPr>
          <p:cNvPr id="236"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37" name="Picture 236"/>
          <p:cNvPicPr/>
          <p:nvPr/>
        </p:nvPicPr>
        <p:blipFill>
          <a:blip r:embed="rId2"/>
          <a:stretch/>
        </p:blipFill>
        <p:spPr>
          <a:xfrm>
            <a:off x="1296000" y="29880"/>
            <a:ext cx="9574920" cy="3857040"/>
          </a:xfrm>
          <a:prstGeom prst="rect">
            <a:avLst/>
          </a:prstGeom>
          <a:ln>
            <a:noFill/>
          </a:ln>
        </p:spPr>
      </p:pic>
      <p:sp>
        <p:nvSpPr>
          <p:cNvPr id="238" name="CustomShape 3"/>
          <p:cNvSpPr/>
          <p:nvPr/>
        </p:nvSpPr>
        <p:spPr>
          <a:xfrm>
            <a:off x="0" y="3886920"/>
            <a:ext cx="12191040" cy="472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Cultural Incubator: </a:t>
            </a:r>
            <a:r>
              <a:rPr lang="en-CA" sz="1800" b="1" strike="noStrike" spc="-1" dirty="0">
                <a:solidFill>
                  <a:srgbClr val="000000"/>
                </a:solidFill>
                <a:uFill>
                  <a:solidFill>
                    <a:srgbClr val="FFFFFF"/>
                  </a:solidFill>
                </a:uFill>
                <a:latin typeface="Helvetica" charset="0"/>
                <a:ea typeface="Helvetica" charset="0"/>
                <a:cs typeface="Helvetica" charset="0"/>
              </a:rPr>
              <a:t>November 10: </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1" strike="noStrike" spc="-1" dirty="0">
                <a:solidFill>
                  <a:srgbClr val="000000"/>
                </a:solidFill>
                <a:uFill>
                  <a:solidFill>
                    <a:srgbClr val="FFFFFF"/>
                  </a:solidFill>
                </a:uFill>
                <a:latin typeface="Helvetica" charset="0"/>
                <a:ea typeface="Helvetica" charset="0"/>
                <a:cs typeface="Helvetica" charset="0"/>
              </a:rPr>
              <a:t>In Partnership with PRECARIOUS: Peterborough ArtsWORK Festival</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1" strike="noStrike" spc="-1" dirty="0">
                <a:solidFill>
                  <a:srgbClr val="000000"/>
                </a:solidFill>
                <a:uFill>
                  <a:solidFill>
                    <a:srgbClr val="FFFFFF"/>
                  </a:solidFill>
                </a:uFill>
                <a:latin typeface="Helvetica" charset="0"/>
                <a:ea typeface="Helvetica" charset="0"/>
                <a:cs typeface="Helvetica" charset="0"/>
              </a:rPr>
              <a:t>Panel Discussion</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Moderator:</a:t>
            </a:r>
            <a:r>
              <a:rPr lang="en-CA" sz="1800" b="0" strike="noStrike" spc="-1" dirty="0">
                <a:solidFill>
                  <a:srgbClr val="000000"/>
                </a:solidFill>
                <a:uFill>
                  <a:solidFill>
                    <a:srgbClr val="FFFFFF"/>
                  </a:solidFill>
                </a:uFill>
                <a:latin typeface="Helvetica" charset="0"/>
                <a:ea typeface="Helvetica" charset="0"/>
                <a:cs typeface="Helvetica" charset="0"/>
              </a:rPr>
              <a:t> EC3 Executive Director, Su Ditta</a:t>
            </a: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Panelists:</a:t>
            </a:r>
            <a:r>
              <a:rPr lang="en-CA" sz="1800" b="0" strike="noStrike" spc="-1" dirty="0">
                <a:solidFill>
                  <a:srgbClr val="FF0000"/>
                </a:solidFill>
                <a:uFill>
                  <a:solidFill>
                    <a:srgbClr val="FFFFFF"/>
                  </a:solidFill>
                </a:uFill>
                <a:latin typeface="Helvetica" charset="0"/>
                <a:ea typeface="Helvetica" charset="0"/>
                <a:cs typeface="Helvetica" charset="0"/>
              </a:rPr>
              <a:t> </a:t>
            </a:r>
            <a:r>
              <a:rPr lang="en-CA" sz="1800" b="0" strike="noStrike" spc="-1" dirty="0">
                <a:solidFill>
                  <a:srgbClr val="000000"/>
                </a:solidFill>
                <a:uFill>
                  <a:solidFill>
                    <a:srgbClr val="FFFFFF"/>
                  </a:solidFill>
                </a:uFill>
                <a:latin typeface="Helvetica" charset="0"/>
                <a:ea typeface="Helvetica" charset="0"/>
                <a:cs typeface="Helvetica" charset="0"/>
              </a:rPr>
              <a:t>Craig Berggold, mental health advocate, therapist, and artist Brian Nichols, CAR/FAC Ontario Executive Director Sally Lee, and proud member of the Ktunaxa Nation and a PhD candidate in Indigenous Studies at Trent University -Smokii Sumac.</a:t>
            </a:r>
          </a:p>
          <a:p>
            <a:pPr>
              <a:lnSpc>
                <a:spcPct val="150000"/>
              </a:lnSpc>
            </a:pPr>
            <a:endParaRPr lang="en-CA" sz="1800" b="0" strike="noStrike" spc="-1" dirty="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40" name="Picture 239"/>
          <p:cNvPicPr/>
          <p:nvPr/>
        </p:nvPicPr>
        <p:blipFill>
          <a:blip r:embed="rId2"/>
          <a:srcRect t="20940" b="43467"/>
          <a:stretch/>
        </p:blipFill>
        <p:spPr>
          <a:xfrm>
            <a:off x="-1512000" y="3240000"/>
            <a:ext cx="15150600" cy="3598560"/>
          </a:xfrm>
          <a:prstGeom prst="rect">
            <a:avLst/>
          </a:prstGeom>
          <a:ln>
            <a:noFill/>
          </a:ln>
        </p:spPr>
      </p:pic>
      <p:sp>
        <p:nvSpPr>
          <p:cNvPr id="241" name="CustomShape 2"/>
          <p:cNvSpPr/>
          <p:nvPr/>
        </p:nvSpPr>
        <p:spPr>
          <a:xfrm>
            <a:off x="216000" y="0"/>
            <a:ext cx="11806920" cy="374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000" b="0" strike="noStrike" spc="-1" dirty="0">
                <a:solidFill>
                  <a:srgbClr val="000000"/>
                </a:solidFill>
                <a:uFill>
                  <a:solidFill>
                    <a:srgbClr val="FFFFFF"/>
                  </a:solidFill>
                </a:uFill>
                <a:latin typeface="Helvetica" charset="0"/>
                <a:ea typeface="Helvetica" charset="0"/>
                <a:cs typeface="Helvetica" charset="0"/>
              </a:rPr>
              <a:t>Precarious workers are those that fill permanent jobs but are denied permanent employment rights. Why is so much creative labour precarious?  What are the consequences of increasing precariousness for work of all kinds, across the board?  How does precarity impact art practice and our cultural experiences and environment?  EC3 and the Precarious Festival presented this panel discussion on the social and economic realities of contemporary arts creation, production and presentation; including the impact of labour market/employment precarity, changing funding models, copyright, gentrification, cultural appropriation, stress and mental health challenges.</a:t>
            </a:r>
          </a:p>
          <a:p>
            <a:pPr>
              <a:lnSpc>
                <a:spcPct val="150000"/>
              </a:lnSpc>
            </a:pPr>
            <a:endParaRPr lang="en-CA" sz="20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endParaRPr lang="en-CA" sz="2000" b="0" strike="noStrike" spc="-1" dirty="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43" name="Picture 242"/>
          <p:cNvPicPr/>
          <p:nvPr/>
        </p:nvPicPr>
        <p:blipFill>
          <a:blip r:embed="rId2"/>
          <a:stretch/>
        </p:blipFill>
        <p:spPr>
          <a:xfrm>
            <a:off x="-72000" y="-205920"/>
            <a:ext cx="12262680" cy="9196560"/>
          </a:xfrm>
          <a:prstGeom prst="rect">
            <a:avLst/>
          </a:prstGeom>
          <a:ln>
            <a:noFill/>
          </a:ln>
        </p:spPr>
      </p:pic>
      <p:sp>
        <p:nvSpPr>
          <p:cNvPr id="244" name="CustomShape 2"/>
          <p:cNvSpPr/>
          <p:nvPr/>
        </p:nvSpPr>
        <p:spPr>
          <a:xfrm>
            <a:off x="432000" y="288000"/>
            <a:ext cx="4390920" cy="211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CA" sz="2000" b="1" strike="noStrike" spc="-1">
                <a:solidFill>
                  <a:srgbClr val="FFFFFF"/>
                </a:solidFill>
                <a:uFill>
                  <a:solidFill>
                    <a:srgbClr val="FFFFFF"/>
                  </a:solidFill>
                </a:uFill>
                <a:latin typeface="Helvetica;Arial"/>
                <a:ea typeface="Arial"/>
              </a:rPr>
              <a:t>“Precarity is a precarious existence, lacking in predictability, job security, material or psychological welfare. The social class defined by this condition has been termed the precariat.” </a:t>
            </a:r>
            <a:endParaRPr lang="en-CA" sz="2000" b="0" strike="noStrike" spc="-1">
              <a:solidFill>
                <a:srgbClr val="000000"/>
              </a:solidFill>
              <a:uFill>
                <a:solidFill>
                  <a:srgbClr val="FFFFFF"/>
                </a:solidFill>
              </a:uFill>
              <a:latin typeface="Arial"/>
            </a:endParaRPr>
          </a:p>
          <a:p>
            <a:r>
              <a:rPr lang="en-CA" sz="2000" b="1" strike="noStrike" spc="-1">
                <a:solidFill>
                  <a:srgbClr val="FFFFFF"/>
                </a:solidFill>
                <a:uFill>
                  <a:solidFill>
                    <a:srgbClr val="FFFFFF"/>
                  </a:solidFill>
                </a:uFill>
                <a:latin typeface="Helvetica;Arial"/>
                <a:ea typeface="Arial"/>
              </a:rPr>
              <a:t>- Wikipedia  </a:t>
            </a:r>
            <a:endParaRPr lang="en-CA" sz="20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46" name="Picture 245"/>
          <p:cNvPicPr/>
          <p:nvPr/>
        </p:nvPicPr>
        <p:blipFill>
          <a:blip r:embed="rId2"/>
          <a:stretch/>
        </p:blipFill>
        <p:spPr>
          <a:xfrm>
            <a:off x="-144000" y="-438840"/>
            <a:ext cx="12334680" cy="9250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288000" y="-144000"/>
            <a:ext cx="12479040" cy="7000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48" name="CustomShape 2"/>
          <p:cNvSpPr/>
          <p:nvPr/>
        </p:nvSpPr>
        <p:spPr>
          <a:xfrm>
            <a:off x="576000" y="2215440"/>
            <a:ext cx="1097100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40000" lnSpcReduction="20000"/>
          </a:bodyPr>
          <a:lstStyle/>
          <a:p>
            <a:pPr>
              <a:lnSpc>
                <a:spcPct val="100000"/>
              </a:lnSpc>
              <a:spcBef>
                <a:spcPts val="1417"/>
              </a:spcBef>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1417"/>
              </a:spcBef>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1417"/>
              </a:spcBef>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1417"/>
              </a:spcBef>
            </a:pP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1417"/>
              </a:spcBef>
            </a:pPr>
            <a:r>
              <a:rPr lang="en-CA" sz="5400" b="1" strike="noStrike" spc="-1" dirty="0">
                <a:solidFill>
                  <a:srgbClr val="000000"/>
                </a:solidFill>
                <a:uFill>
                  <a:solidFill>
                    <a:srgbClr val="FFFFFF"/>
                  </a:solidFill>
                </a:uFill>
                <a:latin typeface="Helvetica" charset="0"/>
                <a:ea typeface="Helvetica" charset="0"/>
                <a:cs typeface="Helvetica" charset="0"/>
              </a:rPr>
              <a:t>Artsweek: A Biennial Festival</a:t>
            </a:r>
            <a:endParaRPr lang="en-CA" sz="5400" b="0" strike="noStrike" spc="-1" dirty="0">
              <a:solidFill>
                <a:srgbClr val="000000"/>
              </a:solidFill>
              <a:uFill>
                <a:solidFill>
                  <a:srgbClr val="FFFFFF"/>
                </a:solidFill>
              </a:uFill>
              <a:latin typeface="Helvetica" charset="0"/>
              <a:ea typeface="Helvetica" charset="0"/>
              <a:cs typeface="Helvetica" charset="0"/>
            </a:endParaRPr>
          </a:p>
          <a:p>
            <a:pPr>
              <a:lnSpc>
                <a:spcPct val="100000"/>
              </a:lnSpc>
              <a:spcBef>
                <a:spcPts val="1417"/>
              </a:spcBef>
            </a:pPr>
            <a:r>
              <a:rPr lang="en-CA" sz="4400" b="1" strike="noStrike" spc="-1" dirty="0">
                <a:solidFill>
                  <a:srgbClr val="CC0000"/>
                </a:solidFill>
                <a:uFill>
                  <a:solidFill>
                    <a:srgbClr val="FFFFFF"/>
                  </a:solidFill>
                </a:uFill>
                <a:latin typeface="Helvetica" charset="0"/>
                <a:ea typeface="Helvetica" charset="0"/>
                <a:cs typeface="Helvetica" charset="0"/>
              </a:rPr>
              <a:t>September 20 – September 30 2018</a:t>
            </a:r>
            <a:endParaRPr lang="en-CA" sz="4400" b="0" strike="noStrike" spc="-1" dirty="0">
              <a:solidFill>
                <a:srgbClr val="000000"/>
              </a:solidFill>
              <a:uFill>
                <a:solidFill>
                  <a:srgbClr val="FFFFFF"/>
                </a:solidFill>
              </a:uFill>
              <a:latin typeface="Helvetica" charset="0"/>
              <a:ea typeface="Helvetica" charset="0"/>
              <a:cs typeface="Helvetica" charset="0"/>
            </a:endParaRPr>
          </a:p>
          <a:p>
            <a:pPr marL="216000" indent="-214560">
              <a:lnSpc>
                <a:spcPct val="100000"/>
              </a:lnSpc>
              <a:spcBef>
                <a:spcPts val="1134"/>
              </a:spcBef>
              <a:spcAft>
                <a:spcPts val="1134"/>
              </a:spcAft>
              <a:buClr>
                <a:srgbClr val="000000"/>
              </a:buClr>
              <a:buSzPct val="45000"/>
              <a:buFont typeface="Wingdings" charset="2"/>
              <a:buChar char=""/>
            </a:pPr>
            <a:r>
              <a:rPr lang="en-CA" sz="4000" b="1" strike="noStrike" spc="-1" dirty="0">
                <a:solidFill>
                  <a:srgbClr val="000000"/>
                </a:solidFill>
                <a:uFill>
                  <a:solidFill>
                    <a:srgbClr val="FFFFFF"/>
                  </a:solidFill>
                </a:uFill>
                <a:latin typeface="Helvetica" charset="0"/>
                <a:ea typeface="Helvetica" charset="0"/>
                <a:cs typeface="Helvetica" charset="0"/>
              </a:rPr>
              <a:t>Program Assessment and Review</a:t>
            </a:r>
          </a:p>
          <a:p>
            <a:pPr marL="216000" indent="-214560">
              <a:lnSpc>
                <a:spcPct val="100000"/>
              </a:lnSpc>
              <a:spcBef>
                <a:spcPts val="1134"/>
              </a:spcBef>
              <a:spcAft>
                <a:spcPts val="1134"/>
              </a:spcAft>
              <a:buClr>
                <a:srgbClr val="000000"/>
              </a:buClr>
              <a:buSzPct val="45000"/>
              <a:buFont typeface="Wingdings" charset="2"/>
              <a:buChar char=""/>
            </a:pPr>
            <a:r>
              <a:rPr lang="en-CA" sz="4000" b="1" strike="noStrike" spc="-1" dirty="0">
                <a:solidFill>
                  <a:srgbClr val="CC0000"/>
                </a:solidFill>
                <a:uFill>
                  <a:solidFill>
                    <a:srgbClr val="FFFFFF"/>
                  </a:solidFill>
                </a:uFill>
                <a:latin typeface="Helvetica" charset="0"/>
                <a:ea typeface="Helvetica" charset="0"/>
                <a:cs typeface="Helvetica" charset="0"/>
              </a:rPr>
              <a:t>Artsweek Reorganization</a:t>
            </a:r>
            <a:endParaRPr lang="en-CA" sz="4000" b="1" strike="noStrike" spc="-1" dirty="0">
              <a:solidFill>
                <a:srgbClr val="000000"/>
              </a:solidFill>
              <a:uFill>
                <a:solidFill>
                  <a:srgbClr val="FFFFFF"/>
                </a:solidFill>
              </a:uFill>
              <a:latin typeface="Helvetica" charset="0"/>
              <a:ea typeface="Helvetica" charset="0"/>
              <a:cs typeface="Helvetica" charset="0"/>
            </a:endParaRPr>
          </a:p>
          <a:p>
            <a:pPr marL="216000" indent="-214920">
              <a:lnSpc>
                <a:spcPct val="100000"/>
              </a:lnSpc>
              <a:spcBef>
                <a:spcPts val="1134"/>
              </a:spcBef>
              <a:spcAft>
                <a:spcPts val="1134"/>
              </a:spcAft>
              <a:buClr>
                <a:srgbClr val="000000"/>
              </a:buClr>
              <a:buSzPct val="45000"/>
              <a:buFont typeface="Wingdings" charset="2"/>
              <a:buChar char=""/>
            </a:pPr>
            <a:r>
              <a:rPr lang="en-CA" sz="4000" b="1" strike="noStrike" spc="-1" dirty="0">
                <a:solidFill>
                  <a:srgbClr val="000000"/>
                </a:solidFill>
                <a:uFill>
                  <a:solidFill>
                    <a:srgbClr val="FFFFFF"/>
                  </a:solidFill>
                </a:uFill>
                <a:latin typeface="Helvetica" charset="0"/>
                <a:ea typeface="Helvetica" charset="0"/>
                <a:cs typeface="Helvetica" charset="0"/>
              </a:rPr>
              <a:t>Artsweek Applications: January 3 2017</a:t>
            </a:r>
          </a:p>
          <a:p>
            <a:pPr marL="216000" indent="-214920">
              <a:lnSpc>
                <a:spcPct val="100000"/>
              </a:lnSpc>
              <a:spcBef>
                <a:spcPts val="1134"/>
              </a:spcBef>
              <a:spcAft>
                <a:spcPts val="1134"/>
              </a:spcAft>
              <a:buClr>
                <a:srgbClr val="000000"/>
              </a:buClr>
              <a:buSzPct val="45000"/>
              <a:buFont typeface="Wingdings" charset="2"/>
              <a:buChar char=""/>
            </a:pPr>
            <a:r>
              <a:rPr lang="en-CA" sz="4000" b="1" strike="noStrike" spc="-1" dirty="0">
                <a:solidFill>
                  <a:srgbClr val="CC0000"/>
                </a:solidFill>
                <a:uFill>
                  <a:solidFill>
                    <a:srgbClr val="FFFFFF"/>
                  </a:solidFill>
                </a:uFill>
                <a:latin typeface="Helvetica" charset="0"/>
                <a:ea typeface="Helvetica" charset="0"/>
                <a:cs typeface="Helvetica" charset="0"/>
              </a:rPr>
              <a:t>Artsweek Public Information Session: December 14 2017</a:t>
            </a:r>
            <a:endParaRPr lang="en-CA" sz="4000" b="1" strike="noStrike" spc="-1" dirty="0">
              <a:solidFill>
                <a:srgbClr val="000000"/>
              </a:solidFill>
              <a:uFill>
                <a:solidFill>
                  <a:srgbClr val="FFFFFF"/>
                </a:solidFill>
              </a:uFill>
              <a:latin typeface="Helvetica" charset="0"/>
              <a:ea typeface="Helvetica" charset="0"/>
              <a:cs typeface="Helvetica" charset="0"/>
            </a:endParaRPr>
          </a:p>
          <a:p>
            <a:pPr marL="216000" indent="-214920">
              <a:lnSpc>
                <a:spcPct val="100000"/>
              </a:lnSpc>
              <a:spcBef>
                <a:spcPts val="1134"/>
              </a:spcBef>
              <a:spcAft>
                <a:spcPts val="1134"/>
              </a:spcAft>
              <a:buClr>
                <a:srgbClr val="000000"/>
              </a:buClr>
              <a:buSzPct val="45000"/>
              <a:buFont typeface="Wingdings" charset="2"/>
              <a:buChar char=""/>
            </a:pPr>
            <a:r>
              <a:rPr lang="en-CA" sz="4000" b="1" strike="noStrike" spc="-1" dirty="0">
                <a:solidFill>
                  <a:srgbClr val="000000"/>
                </a:solidFill>
                <a:uFill>
                  <a:solidFill>
                    <a:srgbClr val="FFFFFF"/>
                  </a:solidFill>
                </a:uFill>
                <a:latin typeface="Helvetica" charset="0"/>
                <a:ea typeface="Helvetica" charset="0"/>
                <a:cs typeface="Helvetica" charset="0"/>
              </a:rPr>
              <a:t>Artsweek Artistic Producer: Bridget Love</a:t>
            </a:r>
          </a:p>
        </p:txBody>
      </p:sp>
      <p:pic>
        <p:nvPicPr>
          <p:cNvPr id="249" name="Picture 248"/>
          <p:cNvPicPr/>
          <p:nvPr/>
        </p:nvPicPr>
        <p:blipFill>
          <a:blip r:embed="rId2"/>
          <a:stretch/>
        </p:blipFill>
        <p:spPr>
          <a:xfrm>
            <a:off x="2016000" y="0"/>
            <a:ext cx="7754040" cy="2916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51" name="Picture 250"/>
          <p:cNvPicPr/>
          <p:nvPr/>
        </p:nvPicPr>
        <p:blipFill>
          <a:blip r:embed="rId2"/>
          <a:stretch/>
        </p:blipFill>
        <p:spPr>
          <a:xfrm>
            <a:off x="-504000" y="-1157760"/>
            <a:ext cx="13174920" cy="8302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53" name="CustomShape 2"/>
          <p:cNvSpPr/>
          <p:nvPr/>
        </p:nvSpPr>
        <p:spPr>
          <a:xfrm>
            <a:off x="619920" y="200024"/>
            <a:ext cx="10971000" cy="5815013"/>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a:lnSpc>
                <a:spcPct val="200000"/>
              </a:lnSpc>
              <a:spcBef>
                <a:spcPts val="1417"/>
              </a:spcBef>
            </a:pPr>
            <a:r>
              <a:rPr lang="en-CA" sz="4800" b="1" strike="noStrike" spc="-1" dirty="0">
                <a:solidFill>
                  <a:srgbClr val="C00000"/>
                </a:solidFill>
                <a:uFill>
                  <a:solidFill>
                    <a:srgbClr val="FFFFFF"/>
                  </a:solidFill>
                </a:uFill>
                <a:latin typeface="Arial"/>
                <a:ea typeface="DejaVu Sans"/>
              </a:rPr>
              <a:t>Special Projects</a:t>
            </a:r>
            <a:endParaRPr lang="en-CA" sz="4800" b="0" strike="noStrike" spc="-1" dirty="0">
              <a:solidFill>
                <a:srgbClr val="C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New Visions/Old Land: Canada 150 Project on Hunter St. /June 30 Media Arts Exhibition and Broadcast</a:t>
            </a:r>
            <a:endParaRPr lang="en-CA" sz="2800" b="0" strike="noStrike" spc="-1" dirty="0">
              <a:solidFill>
                <a:srgbClr val="0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Arts Awards and Mayor’s Luncheon for the Arts: May 25</a:t>
            </a:r>
            <a:r>
              <a:rPr lang="en-CA" sz="2800" b="0" strike="noStrike" spc="-1" baseline="14000" dirty="0">
                <a:solidFill>
                  <a:srgbClr val="C00000"/>
                </a:solidFill>
                <a:uFill>
                  <a:solidFill>
                    <a:srgbClr val="FFFFFF"/>
                  </a:solidFill>
                </a:uFill>
                <a:latin typeface="Arial"/>
                <a:ea typeface="DejaVu Sans"/>
              </a:rPr>
              <a:t>th</a:t>
            </a:r>
            <a:r>
              <a:rPr lang="en-CA" sz="2800" b="0" strike="noStrike" spc="-1" dirty="0">
                <a:solidFill>
                  <a:srgbClr val="C00000"/>
                </a:solidFill>
                <a:uFill>
                  <a:solidFill>
                    <a:srgbClr val="FFFFFF"/>
                  </a:solidFill>
                </a:uFill>
                <a:latin typeface="Arial"/>
                <a:ea typeface="DejaVu Sans"/>
              </a:rPr>
              <a:t> 2017, MSAC</a:t>
            </a:r>
            <a:endParaRPr lang="en-CA" sz="2800" b="0" strike="noStrike" spc="-1" dirty="0">
              <a:solidFill>
                <a:srgbClr val="C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CFGP: Bierk Art Fund Bursaries Project</a:t>
            </a:r>
            <a:endParaRPr lang="en-CA" sz="2800" b="0" strike="noStrike" spc="-1" dirty="0">
              <a:solidFill>
                <a:srgbClr val="0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Downtown Artists in Residence Program</a:t>
            </a:r>
            <a:endParaRPr lang="en-CA" sz="2800" b="0" strike="noStrike" spc="-1" dirty="0">
              <a:solidFill>
                <a:srgbClr val="C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Kawartha Youth Orchestra Commissioning Program</a:t>
            </a:r>
            <a:endParaRPr lang="en-CA" sz="2800" b="0" strike="noStrike" spc="-1" dirty="0">
              <a:solidFill>
                <a:srgbClr val="000000"/>
              </a:solidFill>
              <a:uFill>
                <a:solidFill>
                  <a:srgbClr val="FFFFFF"/>
                </a:solidFill>
              </a:uFill>
              <a:latin typeface="Arial"/>
            </a:endParaRPr>
          </a:p>
          <a:p>
            <a:pPr marL="216000" indent="-214920">
              <a:spcAft>
                <a:spcPts val="1200"/>
              </a:spcAft>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Status of the Artist in Peterborough Project: Survey and Report</a:t>
            </a:r>
            <a:endParaRPr lang="en-CA" sz="2800" b="0" strike="noStrike" spc="-1" dirty="0">
              <a:solidFill>
                <a:srgbClr val="C00000"/>
              </a:solidFill>
              <a:uFill>
                <a:solidFill>
                  <a:srgbClr val="FFFFFF"/>
                </a:solidFill>
              </a:uFill>
              <a:latin typeface="Arial"/>
            </a:endParaRPr>
          </a:p>
        </p:txBody>
      </p:sp>
      <p:pic>
        <p:nvPicPr>
          <p:cNvPr id="254" name="Picture 253"/>
          <p:cNvPicPr/>
          <p:nvPr/>
        </p:nvPicPr>
        <p:blipFill>
          <a:blip r:embed="rId2"/>
          <a:stretch/>
        </p:blipFill>
        <p:spPr>
          <a:xfrm>
            <a:off x="288000" y="432000"/>
            <a:ext cx="1494000" cy="1122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sp>
        <p:nvSpPr>
          <p:cNvPr id="97" name="CustomShape 2"/>
          <p:cNvSpPr/>
          <p:nvPr/>
        </p:nvSpPr>
        <p:spPr>
          <a:xfrm>
            <a:off x="0" y="0"/>
            <a:ext cx="12191040" cy="61189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pic>
        <p:nvPicPr>
          <p:cNvPr id="98" name="Picture 6"/>
          <p:cNvPicPr/>
          <p:nvPr/>
        </p:nvPicPr>
        <p:blipFill>
          <a:blip r:embed="rId2"/>
          <a:stretch/>
        </p:blipFill>
        <p:spPr>
          <a:xfrm>
            <a:off x="2520000" y="42840"/>
            <a:ext cx="7601760" cy="2116080"/>
          </a:xfrm>
          <a:prstGeom prst="rect">
            <a:avLst/>
          </a:prstGeom>
          <a:ln>
            <a:noFill/>
          </a:ln>
        </p:spPr>
      </p:pic>
      <p:sp>
        <p:nvSpPr>
          <p:cNvPr id="99" name="CustomShape 3"/>
          <p:cNvSpPr/>
          <p:nvPr/>
        </p:nvSpPr>
        <p:spPr>
          <a:xfrm>
            <a:off x="2345760" y="2293560"/>
            <a:ext cx="9605160" cy="4977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WHAT WE DO</a:t>
            </a:r>
            <a:endParaRPr lang="en-CA" sz="1800" b="0" strike="noStrike" spc="-1" dirty="0">
              <a:solidFill>
                <a:srgbClr val="000000"/>
              </a:solidFill>
              <a:uFill>
                <a:solidFill>
                  <a:srgbClr val="FFFFFF"/>
                </a:solidFill>
              </a:uFill>
              <a:latin typeface="Helvetica" charset="0"/>
              <a:ea typeface="Helvetica" charset="0"/>
              <a:cs typeface="Helvetica" charset="0"/>
            </a:endParaRP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Advocacy, strategic leadership and representation</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Research and information about the local ACH sector </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Professional development for individuals and organizations (workshops, clinics, mentorships)</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New forums for exploring creative ideas, issues, interventions and innovations</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Bring people together: dedicated sector coordination, connections and convening </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Practical networking, collaboration and partnerships that build and strengthen the capacity and infrastructure of the arts, culture and heritage community, across and between other sectors </a:t>
            </a:r>
          </a:p>
          <a:p>
            <a:pPr>
              <a:lnSpc>
                <a:spcPct val="150000"/>
              </a:lnSpc>
            </a:pPr>
            <a:endParaRPr lang="en-CA" sz="16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endParaRPr lang="en-CA" sz="1600" b="0" strike="noStrike" spc="-1" dirty="0">
              <a:solidFill>
                <a:srgbClr val="000000"/>
              </a:solidFill>
              <a:uFill>
                <a:solidFill>
                  <a:srgbClr val="FFFFFF"/>
                </a:solidFill>
              </a:uFill>
              <a:latin typeface="Helvetica" charset="0"/>
              <a:ea typeface="Helvetica" charset="0"/>
              <a:cs typeface="Helvetica" charset="0"/>
            </a:endParaRPr>
          </a:p>
          <a:p>
            <a:pPr algn="ctr">
              <a:lnSpc>
                <a:spcPct val="150000"/>
              </a:lnSpc>
            </a:pPr>
            <a:endParaRPr lang="en-CA" sz="1600" b="0" strike="noStrike" spc="-1" dirty="0">
              <a:solidFill>
                <a:srgbClr val="000000"/>
              </a:solidFill>
              <a:uFill>
                <a:solidFill>
                  <a:srgbClr val="FFFFFF"/>
                </a:solidFill>
              </a:uFill>
              <a:latin typeface="Helvetica" charset="0"/>
              <a:ea typeface="Helvetica" charset="0"/>
              <a:cs typeface="Helvetica" charset="0"/>
            </a:endParaRPr>
          </a:p>
        </p:txBody>
      </p:sp>
      <p:sp>
        <p:nvSpPr>
          <p:cNvPr id="100" name="Line 4"/>
          <p:cNvSpPr/>
          <p:nvPr/>
        </p:nvSpPr>
        <p:spPr>
          <a:xfrm>
            <a:off x="2376000" y="2160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0" y="0"/>
            <a:ext cx="12191040" cy="6856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56" name="CustomShape 2"/>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sp>
        <p:nvSpPr>
          <p:cNvPr id="257" name="CustomShape 3"/>
          <p:cNvSpPr/>
          <p:nvPr/>
        </p:nvSpPr>
        <p:spPr>
          <a:xfrm>
            <a:off x="609480" y="1604520"/>
            <a:ext cx="10970640" cy="3975480"/>
          </a:xfrm>
          <a:prstGeom prst="rect">
            <a:avLst/>
          </a:prstGeom>
          <a:noFill/>
          <a:ln>
            <a:noFill/>
          </a:ln>
        </p:spPr>
        <p:style>
          <a:lnRef idx="0">
            <a:scrgbClr r="0" g="0" b="0"/>
          </a:lnRef>
          <a:fillRef idx="0">
            <a:scrgbClr r="0" g="0" b="0"/>
          </a:fillRef>
          <a:effectRef idx="0">
            <a:scrgbClr r="0" g="0" b="0"/>
          </a:effectRef>
          <a:fontRef idx="minor"/>
        </p:style>
      </p:sp>
      <p:pic>
        <p:nvPicPr>
          <p:cNvPr id="258" name="Picture 257"/>
          <p:cNvPicPr/>
          <p:nvPr/>
        </p:nvPicPr>
        <p:blipFill>
          <a:blip r:embed="rId2"/>
          <a:srcRect r="1338"/>
          <a:stretch/>
        </p:blipFill>
        <p:spPr>
          <a:xfrm>
            <a:off x="-72000" y="-360000"/>
            <a:ext cx="12263040" cy="4691880"/>
          </a:xfrm>
          <a:prstGeom prst="rect">
            <a:avLst/>
          </a:prstGeom>
          <a:ln>
            <a:noFill/>
          </a:ln>
        </p:spPr>
      </p:pic>
      <p:sp>
        <p:nvSpPr>
          <p:cNvPr id="259" name="CustomShape 4"/>
          <p:cNvSpPr/>
          <p:nvPr/>
        </p:nvSpPr>
        <p:spPr>
          <a:xfrm>
            <a:off x="0" y="4332600"/>
            <a:ext cx="12191040" cy="146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000000"/>
                </a:solidFill>
                <a:uFill>
                  <a:solidFill>
                    <a:srgbClr val="FFFFFF"/>
                  </a:solidFill>
                </a:uFill>
                <a:latin typeface="Helvetica" charset="0"/>
                <a:ea typeface="Helvetica" charset="0"/>
                <a:cs typeface="Helvetica" charset="0"/>
              </a:rPr>
              <a:t>June 30 2017</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Partners: </a:t>
            </a:r>
            <a:r>
              <a:rPr lang="en-CA" sz="1800" b="0" strike="noStrike" spc="-1" dirty="0">
                <a:solidFill>
                  <a:srgbClr val="000000"/>
                </a:solidFill>
                <a:uFill>
                  <a:solidFill>
                    <a:srgbClr val="FFFFFF"/>
                  </a:solidFill>
                </a:uFill>
                <a:latin typeface="Helvetica" charset="0"/>
                <a:ea typeface="Helvetica" charset="0"/>
                <a:cs typeface="Helvetica" charset="0"/>
              </a:rPr>
              <a:t>Public Energy and Artspace</a:t>
            </a:r>
          </a:p>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Commissioning of 4 silent films and live musical/soundscape accompaniment. </a:t>
            </a: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Curator:</a:t>
            </a:r>
            <a:r>
              <a:rPr lang="en-CA" sz="1800" b="0" strike="noStrike" spc="-1" dirty="0">
                <a:solidFill>
                  <a:srgbClr val="000000"/>
                </a:solidFill>
                <a:uFill>
                  <a:solidFill>
                    <a:srgbClr val="FFFFFF"/>
                  </a:solidFill>
                </a:uFill>
                <a:latin typeface="Helvetica" charset="0"/>
                <a:ea typeface="Helvetica" charset="0"/>
                <a:cs typeface="Helvetica" charset="0"/>
              </a:rPr>
              <a:t> Kelly Egan</a:t>
            </a: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Artists:</a:t>
            </a:r>
            <a:r>
              <a:rPr lang="en-CA" sz="1800" b="0" strike="noStrike" spc="-1" dirty="0">
                <a:solidFill>
                  <a:srgbClr val="000000"/>
                </a:solidFill>
                <a:uFill>
                  <a:solidFill>
                    <a:srgbClr val="FFFFFF"/>
                  </a:solidFill>
                </a:uFill>
                <a:latin typeface="Helvetica" charset="0"/>
                <a:ea typeface="Helvetica" charset="0"/>
                <a:cs typeface="Helvetica" charset="0"/>
              </a:rPr>
              <a:t> Meagan Christou, Kerri Kennedy, Shannon Taylor, Cara Mumford/Joeann Argue, Benj Rowland, Nick Ferrio, Andrew Savery Whiteway.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61" name="Picture 260"/>
          <p:cNvPicPr/>
          <p:nvPr/>
        </p:nvPicPr>
        <p:blipFill>
          <a:blip r:embed="rId2"/>
          <a:srcRect t="8360" b="22911"/>
          <a:stretch/>
        </p:blipFill>
        <p:spPr>
          <a:xfrm>
            <a:off x="0" y="-71640"/>
            <a:ext cx="12262680" cy="5614920"/>
          </a:xfrm>
          <a:prstGeom prst="rect">
            <a:avLst/>
          </a:prstGeom>
          <a:ln>
            <a:noFill/>
          </a:ln>
        </p:spPr>
      </p:pic>
      <p:sp>
        <p:nvSpPr>
          <p:cNvPr id="262" name="CustomShape 2"/>
          <p:cNvSpPr/>
          <p:nvPr/>
        </p:nvSpPr>
        <p:spPr>
          <a:xfrm>
            <a:off x="0" y="4896000"/>
            <a:ext cx="12455280" cy="1961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63" name="CustomShape 3"/>
          <p:cNvSpPr/>
          <p:nvPr/>
        </p:nvSpPr>
        <p:spPr>
          <a:xfrm>
            <a:off x="144000" y="5040000"/>
            <a:ext cx="12047400" cy="151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Curator Kelly Egan created a spectacular multi-media environment with 4 pop-up theatres, store front screenings, a live, remote Trent Radio broadcast and a camera-less filmmaking workshop for kids right on Hunter St. West. </a:t>
            </a:r>
          </a:p>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Technical Production: </a:t>
            </a:r>
            <a:r>
              <a:rPr lang="en-CA" sz="1800" b="0" strike="noStrike" spc="-1" dirty="0">
                <a:solidFill>
                  <a:srgbClr val="000000"/>
                </a:solidFill>
                <a:uFill>
                  <a:solidFill>
                    <a:srgbClr val="FFFFFF"/>
                  </a:solidFill>
                </a:uFill>
                <a:latin typeface="Helvetica" charset="0"/>
                <a:ea typeface="Helvetica" charset="0"/>
                <a:cs typeface="Helvetica" charset="0"/>
              </a:rPr>
              <a:t>Steve </a:t>
            </a:r>
            <a:r>
              <a:rPr lang="en-CA" sz="1800" b="0" strike="noStrike" spc="-1" dirty="0" smtClean="0">
                <a:solidFill>
                  <a:srgbClr val="000000"/>
                </a:solidFill>
                <a:uFill>
                  <a:solidFill>
                    <a:srgbClr val="FFFFFF"/>
                  </a:solidFill>
                </a:uFill>
                <a:latin typeface="Helvetica" charset="0"/>
                <a:ea typeface="Helvetica" charset="0"/>
                <a:cs typeface="Helvetica" charset="0"/>
              </a:rPr>
              <a:t>Rose/UNAVOX</a:t>
            </a:r>
            <a:endParaRPr lang="en-CA" sz="1800" b="0" strike="noStrike" spc="-1" dirty="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65" name="Picture 264"/>
          <p:cNvPicPr/>
          <p:nvPr/>
        </p:nvPicPr>
        <p:blipFill>
          <a:blip r:embed="rId2"/>
          <a:stretch/>
        </p:blipFill>
        <p:spPr>
          <a:xfrm>
            <a:off x="0" y="12600"/>
            <a:ext cx="12298680" cy="8193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67" name="Picture 266"/>
          <p:cNvPicPr/>
          <p:nvPr/>
        </p:nvPicPr>
        <p:blipFill>
          <a:blip r:embed="rId2"/>
          <a:srcRect t="4095" b="21996"/>
          <a:stretch/>
        </p:blipFill>
        <p:spPr>
          <a:xfrm>
            <a:off x="-20520" y="360"/>
            <a:ext cx="12279960" cy="6046920"/>
          </a:xfrm>
          <a:prstGeom prst="rect">
            <a:avLst/>
          </a:prstGeom>
          <a:ln>
            <a:noFill/>
          </a:ln>
        </p:spPr>
      </p:pic>
      <p:sp>
        <p:nvSpPr>
          <p:cNvPr id="268" name="CustomShape 2"/>
          <p:cNvSpPr/>
          <p:nvPr/>
        </p:nvSpPr>
        <p:spPr>
          <a:xfrm>
            <a:off x="-144000" y="5760000"/>
            <a:ext cx="12403440" cy="12232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69" name="CustomShape 3"/>
          <p:cNvSpPr/>
          <p:nvPr/>
        </p:nvSpPr>
        <p:spPr>
          <a:xfrm>
            <a:off x="-20520" y="5832000"/>
            <a:ext cx="12211920" cy="469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en-CA" sz="2000" b="1" strike="noStrike" spc="-1" dirty="0">
                <a:solidFill>
                  <a:srgbClr val="CC0000"/>
                </a:solidFill>
                <a:uFill>
                  <a:solidFill>
                    <a:srgbClr val="FFFFFF"/>
                  </a:solidFill>
                </a:uFill>
                <a:latin typeface="Helvetica" charset="0"/>
                <a:ea typeface="Helvetica" charset="0"/>
                <a:cs typeface="Helvetica" charset="0"/>
              </a:rPr>
              <a:t>Special thanks to:</a:t>
            </a:r>
            <a:r>
              <a:rPr lang="en-CA" sz="2000" b="0" strike="noStrike" spc="-1" dirty="0">
                <a:solidFill>
                  <a:srgbClr val="CC0000"/>
                </a:solidFill>
                <a:uFill>
                  <a:solidFill>
                    <a:srgbClr val="FFFFFF"/>
                  </a:solidFill>
                </a:uFill>
                <a:latin typeface="Helvetica" charset="0"/>
                <a:ea typeface="Helvetica" charset="0"/>
                <a:cs typeface="Helvetica" charset="0"/>
              </a:rPr>
              <a:t> </a:t>
            </a:r>
            <a:r>
              <a:rPr lang="en-CA" sz="2000" b="0" strike="noStrike" spc="-1" dirty="0">
                <a:solidFill>
                  <a:srgbClr val="000000"/>
                </a:solidFill>
                <a:uFill>
                  <a:solidFill>
                    <a:srgbClr val="FFFFFF"/>
                  </a:solidFill>
                </a:uFill>
                <a:latin typeface="Helvetica" charset="0"/>
                <a:ea typeface="Helvetica" charset="0"/>
                <a:cs typeface="Helvetica" charset="0"/>
              </a:rPr>
              <a:t>Hunter St. Books, CIBC, Toy Shop, Meta4, Sam’s </a:t>
            </a:r>
            <a:r>
              <a:rPr lang="en-CA" sz="2000" b="0" strike="noStrike" spc="-1" dirty="0" smtClean="0">
                <a:solidFill>
                  <a:srgbClr val="000000"/>
                </a:solidFill>
                <a:uFill>
                  <a:solidFill>
                    <a:srgbClr val="FFFFFF"/>
                  </a:solidFill>
                </a:uFill>
                <a:latin typeface="Helvetica" charset="0"/>
                <a:ea typeface="Helvetica" charset="0"/>
                <a:cs typeface="Helvetica" charset="0"/>
              </a:rPr>
              <a:t>Deli, and </a:t>
            </a:r>
            <a:r>
              <a:rPr lang="en-CA" sz="2000" spc="-1" dirty="0" smtClean="0">
                <a:solidFill>
                  <a:srgbClr val="000000"/>
                </a:solidFill>
                <a:uFill>
                  <a:solidFill>
                    <a:srgbClr val="FFFFFF"/>
                  </a:solidFill>
                </a:uFill>
                <a:latin typeface="Helvetica" charset="0"/>
                <a:ea typeface="Helvetica" charset="0"/>
                <a:cs typeface="Helvetica" charset="0"/>
              </a:rPr>
              <a:t>Leslie Menagh</a:t>
            </a:r>
            <a:endParaRPr lang="en-CA" sz="2000" b="0" strike="noStrike" spc="-1" dirty="0" smtClean="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144000" y="5256000"/>
            <a:ext cx="12454920" cy="179892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271" name="CustomShape 2"/>
          <p:cNvSpPr/>
          <p:nvPr/>
        </p:nvSpPr>
        <p:spPr>
          <a:xfrm>
            <a:off x="2448000" y="352800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endParaRPr lang="en-CA" sz="1800" b="0" strike="noStrike" spc="-1">
              <a:solidFill>
                <a:srgbClr val="000000"/>
              </a:solidFill>
              <a:uFill>
                <a:solidFill>
                  <a:srgbClr val="FFFFFF"/>
                </a:solidFill>
              </a:uFill>
              <a:latin typeface="Arial"/>
            </a:endParaRPr>
          </a:p>
          <a:p>
            <a:pPr algn="ctr">
              <a:lnSpc>
                <a:spcPct val="100000"/>
              </a:lnSpc>
            </a:pPr>
            <a:endParaRPr lang="en-CA" sz="1800" b="0" strike="noStrike" spc="-1">
              <a:solidFill>
                <a:srgbClr val="000000"/>
              </a:solidFill>
              <a:uFill>
                <a:solidFill>
                  <a:srgbClr val="FFFFFF"/>
                </a:solidFill>
              </a:uFill>
              <a:latin typeface="Arial"/>
            </a:endParaRPr>
          </a:p>
        </p:txBody>
      </p:sp>
      <p:pic>
        <p:nvPicPr>
          <p:cNvPr id="272" name="Picture 271"/>
          <p:cNvPicPr/>
          <p:nvPr/>
        </p:nvPicPr>
        <p:blipFill>
          <a:blip r:embed="rId2"/>
          <a:stretch/>
        </p:blipFill>
        <p:spPr>
          <a:xfrm>
            <a:off x="0" y="360"/>
            <a:ext cx="12198240" cy="5542920"/>
          </a:xfrm>
          <a:prstGeom prst="rect">
            <a:avLst/>
          </a:prstGeom>
          <a:ln>
            <a:noFill/>
          </a:ln>
        </p:spPr>
      </p:pic>
      <p:sp>
        <p:nvSpPr>
          <p:cNvPr id="273" name="CustomShape 3"/>
          <p:cNvSpPr/>
          <p:nvPr/>
        </p:nvSpPr>
        <p:spPr>
          <a:xfrm>
            <a:off x="3312000" y="5925960"/>
            <a:ext cx="5830920" cy="76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CA" sz="2600" b="0" strike="noStrike" spc="-1">
                <a:solidFill>
                  <a:srgbClr val="000000"/>
                </a:solidFill>
                <a:uFill>
                  <a:solidFill>
                    <a:srgbClr val="FFFFFF"/>
                  </a:solidFill>
                </a:uFill>
                <a:latin typeface="Arial"/>
                <a:ea typeface="Microsoft YaHei"/>
              </a:rPr>
              <a:t>May 25, 2017, </a:t>
            </a:r>
            <a:endParaRPr lang="en-CA" sz="2600" b="0" strike="noStrike" spc="-1">
              <a:solidFill>
                <a:srgbClr val="000000"/>
              </a:solidFill>
              <a:uFill>
                <a:solidFill>
                  <a:srgbClr val="FFFFFF"/>
                </a:solidFill>
              </a:uFill>
              <a:latin typeface="Arial"/>
            </a:endParaRPr>
          </a:p>
          <a:p>
            <a:pPr algn="ctr">
              <a:lnSpc>
                <a:spcPct val="100000"/>
              </a:lnSpc>
            </a:pPr>
            <a:r>
              <a:rPr lang="en-CA" sz="2200" b="0" strike="noStrike" spc="-1">
                <a:solidFill>
                  <a:srgbClr val="000000"/>
                </a:solidFill>
                <a:uFill>
                  <a:solidFill>
                    <a:srgbClr val="FFFFFF"/>
                  </a:solidFill>
                </a:uFill>
                <a:latin typeface="Arial"/>
                <a:ea typeface="Microsoft YaHei"/>
              </a:rPr>
              <a:t>McDonnel Street Activity Centre</a:t>
            </a:r>
            <a:endParaRPr lang="en-CA" sz="22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ustomShape 1"/>
          <p:cNvSpPr/>
          <p:nvPr/>
        </p:nvSpPr>
        <p:spPr>
          <a:xfrm>
            <a:off x="2415600" y="219060"/>
            <a:ext cx="8634960" cy="15741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4400" b="1" strike="noStrike" spc="-1" dirty="0">
                <a:solidFill>
                  <a:srgbClr val="000000"/>
                </a:solidFill>
                <a:uFill>
                  <a:solidFill>
                    <a:srgbClr val="FFFFFF"/>
                  </a:solidFill>
                </a:uFill>
                <a:latin typeface="Arial"/>
                <a:ea typeface="Microsoft YaHei"/>
              </a:rPr>
              <a:t>EC3 Arts Awards and the Mayor’s Luncheon for the Arts</a:t>
            </a:r>
            <a:endParaRPr lang="en-CA" sz="4400" b="0" strike="noStrike" spc="-1" dirty="0">
              <a:solidFill>
                <a:srgbClr val="000000"/>
              </a:solidFill>
              <a:uFill>
                <a:solidFill>
                  <a:srgbClr val="FFFFFF"/>
                </a:solidFill>
              </a:uFill>
              <a:latin typeface="Arial"/>
            </a:endParaRPr>
          </a:p>
        </p:txBody>
      </p:sp>
      <p:sp>
        <p:nvSpPr>
          <p:cNvPr id="275"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sp>
      <p:sp>
        <p:nvSpPr>
          <p:cNvPr id="276" name="Line 3"/>
          <p:cNvSpPr/>
          <p:nvPr/>
        </p:nvSpPr>
        <p:spPr>
          <a:xfrm>
            <a:off x="2415600" y="191988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277" name="CustomShape 4"/>
          <p:cNvSpPr/>
          <p:nvPr/>
        </p:nvSpPr>
        <p:spPr>
          <a:xfrm>
            <a:off x="2415600" y="1919880"/>
            <a:ext cx="8671680" cy="388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200" b="1" strike="noStrike" spc="-1" dirty="0">
                <a:solidFill>
                  <a:srgbClr val="000000"/>
                </a:solidFill>
                <a:uFill>
                  <a:solidFill>
                    <a:srgbClr val="FFFFFF"/>
                  </a:solidFill>
                </a:uFill>
                <a:latin typeface="Helvetica" charset="0"/>
                <a:ea typeface="Helvetica" charset="0"/>
                <a:cs typeface="Helvetica" charset="0"/>
              </a:rPr>
              <a:t>Peterborough’s inaugural Arts Awards program!!</a:t>
            </a:r>
          </a:p>
          <a:p>
            <a:pPr>
              <a:lnSpc>
                <a:spcPct val="150000"/>
              </a:lnSpc>
            </a:pPr>
            <a:r>
              <a:rPr lang="en-CA" sz="2200" b="0" strike="noStrike" spc="-1" dirty="0">
                <a:solidFill>
                  <a:srgbClr val="000000"/>
                </a:solidFill>
                <a:uFill>
                  <a:solidFill>
                    <a:srgbClr val="FFFFFF"/>
                  </a:solidFill>
                </a:uFill>
                <a:latin typeface="Helvetica" charset="0"/>
                <a:ea typeface="Helvetica" charset="0"/>
                <a:cs typeface="Helvetica" charset="0"/>
              </a:rPr>
              <a:t>Guest Speaker Wanda Nanibush: Curator of Indigenous Art at the Art Gallery of </a:t>
            </a:r>
            <a:r>
              <a:rPr lang="en-CA" sz="2200" b="0" strike="noStrike" spc="-1" dirty="0" smtClean="0">
                <a:solidFill>
                  <a:srgbClr val="000000"/>
                </a:solidFill>
                <a:uFill>
                  <a:solidFill>
                    <a:srgbClr val="FFFFFF"/>
                  </a:solidFill>
                </a:uFill>
                <a:latin typeface="Helvetica" charset="0"/>
                <a:ea typeface="Helvetica" charset="0"/>
                <a:cs typeface="Helvetica" charset="0"/>
              </a:rPr>
              <a:t>Ontario</a:t>
            </a:r>
            <a:endParaRPr lang="en-CA" sz="22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2200" b="1" strike="noStrike" spc="-1" dirty="0">
                <a:solidFill>
                  <a:srgbClr val="000000"/>
                </a:solidFill>
                <a:uFill>
                  <a:solidFill>
                    <a:srgbClr val="FFFFFF"/>
                  </a:solidFill>
                </a:uFill>
                <a:latin typeface="Helvetica" charset="0"/>
                <a:ea typeface="Helvetica" charset="0"/>
                <a:cs typeface="Helvetica" charset="0"/>
              </a:rPr>
              <a:t>5 prizes of $2,000 each:</a:t>
            </a:r>
          </a:p>
          <a:p>
            <a:pPr marL="216000" indent="-215280">
              <a:lnSpc>
                <a:spcPct val="100000"/>
              </a:lnSpc>
              <a:buClr>
                <a:srgbClr val="000000"/>
              </a:buClr>
              <a:buSzPct val="45000"/>
              <a:buFont typeface="Wingdings" charset="2"/>
              <a:buChar char=""/>
            </a:pPr>
            <a:r>
              <a:rPr lang="en-CA" sz="2200" b="0" strike="noStrike" spc="-1" dirty="0">
                <a:solidFill>
                  <a:srgbClr val="000000"/>
                </a:solidFill>
                <a:uFill>
                  <a:solidFill>
                    <a:srgbClr val="FFFFFF"/>
                  </a:solidFill>
                </a:uFill>
                <a:latin typeface="Helvetica" charset="0"/>
                <a:ea typeface="Helvetica" charset="0"/>
                <a:cs typeface="Helvetica" charset="0"/>
              </a:rPr>
              <a:t>Emerging Artist</a:t>
            </a:r>
          </a:p>
          <a:p>
            <a:pPr marL="216000" indent="-215280">
              <a:lnSpc>
                <a:spcPct val="100000"/>
              </a:lnSpc>
              <a:buClr>
                <a:srgbClr val="000000"/>
              </a:buClr>
              <a:buSzPct val="45000"/>
              <a:buFont typeface="Wingdings" charset="2"/>
              <a:buChar char=""/>
            </a:pPr>
            <a:r>
              <a:rPr lang="en-CA" sz="2200" b="0" strike="noStrike" spc="-1" dirty="0">
                <a:solidFill>
                  <a:srgbClr val="000000"/>
                </a:solidFill>
                <a:uFill>
                  <a:solidFill>
                    <a:srgbClr val="FFFFFF"/>
                  </a:solidFill>
                </a:uFill>
                <a:latin typeface="Helvetica" charset="0"/>
                <a:ea typeface="Helvetica" charset="0"/>
                <a:cs typeface="Helvetica" charset="0"/>
              </a:rPr>
              <a:t>Mid-Career Artist</a:t>
            </a:r>
          </a:p>
          <a:p>
            <a:pPr marL="216000" indent="-215280">
              <a:lnSpc>
                <a:spcPct val="100000"/>
              </a:lnSpc>
              <a:buClr>
                <a:srgbClr val="000000"/>
              </a:buClr>
              <a:buSzPct val="45000"/>
              <a:buFont typeface="Wingdings" charset="2"/>
              <a:buChar char=""/>
            </a:pPr>
            <a:r>
              <a:rPr lang="en-CA" sz="2200" b="0" strike="noStrike" spc="-1" dirty="0">
                <a:solidFill>
                  <a:srgbClr val="000000"/>
                </a:solidFill>
                <a:uFill>
                  <a:solidFill>
                    <a:srgbClr val="FFFFFF"/>
                  </a:solidFill>
                </a:uFill>
                <a:latin typeface="Helvetica" charset="0"/>
                <a:ea typeface="Helvetica" charset="0"/>
                <a:cs typeface="Helvetica" charset="0"/>
              </a:rPr>
              <a:t>Senior Artist</a:t>
            </a:r>
          </a:p>
          <a:p>
            <a:pPr marL="216000" indent="-215280">
              <a:lnSpc>
                <a:spcPct val="100000"/>
              </a:lnSpc>
              <a:buClr>
                <a:srgbClr val="000000"/>
              </a:buClr>
              <a:buSzPct val="45000"/>
              <a:buFont typeface="Wingdings" charset="2"/>
              <a:buChar char=""/>
            </a:pPr>
            <a:r>
              <a:rPr lang="en-CA" sz="2200" b="0" strike="noStrike" spc="-1" dirty="0">
                <a:solidFill>
                  <a:srgbClr val="000000"/>
                </a:solidFill>
                <a:uFill>
                  <a:solidFill>
                    <a:srgbClr val="FFFFFF"/>
                  </a:solidFill>
                </a:uFill>
                <a:latin typeface="Helvetica" charset="0"/>
                <a:ea typeface="Helvetica" charset="0"/>
                <a:cs typeface="Helvetica" charset="0"/>
              </a:rPr>
              <a:t>Indigenous Artist</a:t>
            </a:r>
          </a:p>
          <a:p>
            <a:pPr marL="216000" indent="-215280">
              <a:lnSpc>
                <a:spcPct val="100000"/>
              </a:lnSpc>
              <a:buClr>
                <a:srgbClr val="000000"/>
              </a:buClr>
              <a:buSzPct val="45000"/>
              <a:buFont typeface="Wingdings" charset="2"/>
              <a:buChar char=""/>
            </a:pPr>
            <a:r>
              <a:rPr lang="en-CA" sz="2200" b="0" strike="noStrike" spc="-1" dirty="0">
                <a:solidFill>
                  <a:srgbClr val="000000"/>
                </a:solidFill>
                <a:uFill>
                  <a:solidFill>
                    <a:srgbClr val="FFFFFF"/>
                  </a:solidFill>
                </a:uFill>
                <a:latin typeface="Helvetica" charset="0"/>
                <a:ea typeface="Helvetica" charset="0"/>
                <a:cs typeface="Helvetica" charset="0"/>
              </a:rPr>
              <a:t>Arts Champion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2448000" y="86400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gn="ctr">
              <a:lnSpc>
                <a:spcPct val="100000"/>
              </a:lnSpc>
            </a:pPr>
            <a:r>
              <a:rPr lang="en-CA" sz="4800" b="1" strike="noStrike" spc="-1">
                <a:solidFill>
                  <a:srgbClr val="000000"/>
                </a:solidFill>
                <a:uFill>
                  <a:solidFill>
                    <a:srgbClr val="FFFFFF"/>
                  </a:solidFill>
                </a:uFill>
                <a:latin typeface="Arial"/>
                <a:ea typeface="Microsoft YaHei"/>
              </a:rPr>
              <a:t>       </a:t>
            </a:r>
            <a:r>
              <a:rPr lang="en-CA" sz="4400" b="1" strike="noStrike" spc="-1">
                <a:solidFill>
                  <a:srgbClr val="000000"/>
                </a:solidFill>
                <a:uFill>
                  <a:solidFill>
                    <a:srgbClr val="FFFFFF"/>
                  </a:solidFill>
                </a:uFill>
                <a:latin typeface="Arial"/>
                <a:ea typeface="Microsoft YaHei"/>
              </a:rPr>
              <a:t>Bierk</a:t>
            </a:r>
            <a:r>
              <a:rPr lang="en-CA" sz="4800" b="1" strike="noStrike" spc="-1">
                <a:solidFill>
                  <a:srgbClr val="000000"/>
                </a:solidFill>
                <a:uFill>
                  <a:solidFill>
                    <a:srgbClr val="FFFFFF"/>
                  </a:solidFill>
                </a:uFill>
                <a:latin typeface="Arial"/>
                <a:ea typeface="Microsoft YaHei"/>
              </a:rPr>
              <a:t>       </a:t>
            </a:r>
            <a:endParaRPr lang="en-CA" sz="4800" b="0" strike="noStrike" spc="-1">
              <a:solidFill>
                <a:srgbClr val="000000"/>
              </a:solidFill>
              <a:uFill>
                <a:solidFill>
                  <a:srgbClr val="FFFFFF"/>
                </a:solidFill>
              </a:uFill>
              <a:latin typeface="Arial"/>
            </a:endParaRPr>
          </a:p>
          <a:p>
            <a:pPr algn="ctr">
              <a:lnSpc>
                <a:spcPct val="100000"/>
              </a:lnSpc>
            </a:pPr>
            <a:r>
              <a:rPr lang="en-CA" sz="4800" b="1" strike="noStrike" spc="-1">
                <a:solidFill>
                  <a:srgbClr val="000000"/>
                </a:solidFill>
                <a:uFill>
                  <a:solidFill>
                    <a:srgbClr val="FFFFFF"/>
                  </a:solidFill>
                </a:uFill>
                <a:latin typeface="Arial"/>
                <a:ea typeface="Microsoft YaHei"/>
              </a:rPr>
              <a:t>+     </a:t>
            </a:r>
            <a:r>
              <a:rPr lang="en-CA" sz="4400" b="1" strike="noStrike" spc="-1">
                <a:solidFill>
                  <a:srgbClr val="000000"/>
                </a:solidFill>
                <a:uFill>
                  <a:solidFill>
                    <a:srgbClr val="FFFFFF"/>
                  </a:solidFill>
                </a:uFill>
                <a:latin typeface="Arial"/>
                <a:ea typeface="Microsoft YaHei"/>
              </a:rPr>
              <a:t>Art</a:t>
            </a:r>
            <a:r>
              <a:rPr lang="en-CA" sz="4800" b="1" strike="noStrike" spc="-1">
                <a:solidFill>
                  <a:srgbClr val="000000"/>
                </a:solidFill>
                <a:uFill>
                  <a:solidFill>
                    <a:srgbClr val="FFFFFF"/>
                  </a:solidFill>
                </a:uFill>
                <a:latin typeface="Arial"/>
                <a:ea typeface="Microsoft YaHei"/>
              </a:rPr>
              <a:t>      +</a:t>
            </a:r>
            <a:endParaRPr lang="en-CA" sz="4800" b="0" strike="noStrike" spc="-1">
              <a:solidFill>
                <a:srgbClr val="000000"/>
              </a:solidFill>
              <a:uFill>
                <a:solidFill>
                  <a:srgbClr val="FFFFFF"/>
                </a:solidFill>
              </a:uFill>
              <a:latin typeface="Arial"/>
            </a:endParaRPr>
          </a:p>
          <a:p>
            <a:pPr algn="ctr">
              <a:lnSpc>
                <a:spcPct val="100000"/>
              </a:lnSpc>
            </a:pPr>
            <a:r>
              <a:rPr lang="en-CA" sz="4400" b="1" strike="noStrike" spc="-1">
                <a:solidFill>
                  <a:srgbClr val="000000"/>
                </a:solidFill>
                <a:uFill>
                  <a:solidFill>
                    <a:srgbClr val="FFFFFF"/>
                  </a:solidFill>
                </a:uFill>
                <a:latin typeface="Arial"/>
                <a:ea typeface="Microsoft YaHei"/>
              </a:rPr>
              <a:t>Fund</a:t>
            </a:r>
            <a:endParaRPr lang="en-CA" sz="4400" b="0" strike="noStrike" spc="-1">
              <a:solidFill>
                <a:srgbClr val="000000"/>
              </a:solidFill>
              <a:uFill>
                <a:solidFill>
                  <a:srgbClr val="FFFFFF"/>
                </a:solidFill>
              </a:uFill>
              <a:latin typeface="Arial"/>
            </a:endParaRPr>
          </a:p>
          <a:p>
            <a:pPr>
              <a:lnSpc>
                <a:spcPct val="100000"/>
              </a:lnSpc>
            </a:pPr>
            <a:r>
              <a:rPr lang="en-CA" sz="4800" b="1" strike="noStrike" spc="-1">
                <a:solidFill>
                  <a:srgbClr val="000000"/>
                </a:solidFill>
                <a:uFill>
                  <a:solidFill>
                    <a:srgbClr val="FFFFFF"/>
                  </a:solidFill>
                </a:uFill>
                <a:latin typeface="Arial"/>
                <a:ea typeface="Microsoft YaHei"/>
              </a:rPr>
              <a:t>Bursaries Project</a:t>
            </a:r>
            <a:endParaRPr lang="en-CA" sz="4800" b="0" strike="noStrike" spc="-1">
              <a:solidFill>
                <a:srgbClr val="000000"/>
              </a:solidFill>
              <a:uFill>
                <a:solidFill>
                  <a:srgbClr val="FFFFFF"/>
                </a:solidFill>
              </a:uFill>
              <a:latin typeface="Arial"/>
            </a:endParaRPr>
          </a:p>
        </p:txBody>
      </p:sp>
      <p:sp>
        <p:nvSpPr>
          <p:cNvPr id="279"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sp>
      <p:sp>
        <p:nvSpPr>
          <p:cNvPr id="280"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281" name="Picture 280"/>
          <p:cNvPicPr/>
          <p:nvPr/>
        </p:nvPicPr>
        <p:blipFill>
          <a:blip r:embed="rId2"/>
          <a:stretch/>
        </p:blipFill>
        <p:spPr>
          <a:xfrm>
            <a:off x="8719560" y="802440"/>
            <a:ext cx="2150640" cy="1616040"/>
          </a:xfrm>
          <a:prstGeom prst="rect">
            <a:avLst/>
          </a:prstGeom>
          <a:ln>
            <a:noFill/>
          </a:ln>
        </p:spPr>
      </p:pic>
      <p:pic>
        <p:nvPicPr>
          <p:cNvPr id="282" name="Picture 281"/>
          <p:cNvPicPr/>
          <p:nvPr/>
        </p:nvPicPr>
        <p:blipFill>
          <a:blip r:embed="rId3"/>
          <a:stretch/>
        </p:blipFill>
        <p:spPr>
          <a:xfrm>
            <a:off x="1919160" y="288000"/>
            <a:ext cx="2759760" cy="2103120"/>
          </a:xfrm>
          <a:prstGeom prst="rect">
            <a:avLst/>
          </a:prstGeom>
          <a:ln>
            <a:noFill/>
          </a:ln>
        </p:spPr>
      </p:pic>
      <p:sp>
        <p:nvSpPr>
          <p:cNvPr id="283" name="CustomShape 4"/>
          <p:cNvSpPr/>
          <p:nvPr/>
        </p:nvSpPr>
        <p:spPr>
          <a:xfrm>
            <a:off x="2304000" y="3672000"/>
            <a:ext cx="8783280" cy="189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000000"/>
                </a:solidFill>
                <a:uFill>
                  <a:solidFill>
                    <a:srgbClr val="FFFFFF"/>
                  </a:solidFill>
                </a:uFill>
                <a:latin typeface="Helvetica" charset="0"/>
                <a:ea typeface="Helvetica" charset="0"/>
                <a:cs typeface="Helvetica" charset="0"/>
              </a:rPr>
              <a:t>May 25 2018</a:t>
            </a:r>
            <a:endParaRPr lang="en-CA" sz="18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1800" b="0" strike="noStrike" spc="-1" dirty="0">
                <a:solidFill>
                  <a:srgbClr val="000000"/>
                </a:solidFill>
                <a:uFill>
                  <a:solidFill>
                    <a:srgbClr val="FFFFFF"/>
                  </a:solidFill>
                </a:uFill>
                <a:latin typeface="Helvetica" charset="0"/>
                <a:ea typeface="Helvetica" charset="0"/>
                <a:cs typeface="Helvetica" charset="0"/>
              </a:rPr>
              <a:t>Four new $500 bursaries will be presented to Peterborough students graduating from high school to pursue art education at the post-secondary level.  Thanks to the AGP as well for their support of this project.  Bursaries will be awarded at the Mayor’s Luncheon for the Arts, along with the Arts Awards.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CustomShape 1"/>
          <p:cNvSpPr/>
          <p:nvPr/>
        </p:nvSpPr>
        <p:spPr>
          <a:xfrm>
            <a:off x="4271963" y="-412132"/>
            <a:ext cx="916677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4800" b="1" strike="noStrike" spc="-1">
                <a:solidFill>
                  <a:srgbClr val="000000"/>
                </a:solidFill>
                <a:uFill>
                  <a:solidFill>
                    <a:srgbClr val="FFFFFF"/>
                  </a:solidFill>
                </a:uFill>
                <a:latin typeface="Arial"/>
                <a:ea typeface="Microsoft YaHei"/>
              </a:rPr>
              <a:t>Downtown Artists in Residence Program</a:t>
            </a:r>
            <a:endParaRPr lang="en-CA" sz="4800" b="0" strike="noStrike" spc="-1">
              <a:solidFill>
                <a:srgbClr val="000000"/>
              </a:solidFill>
              <a:uFill>
                <a:solidFill>
                  <a:srgbClr val="FFFFFF"/>
                </a:solidFill>
              </a:uFill>
              <a:latin typeface="Arial"/>
            </a:endParaRPr>
          </a:p>
        </p:txBody>
      </p:sp>
      <p:sp>
        <p:nvSpPr>
          <p:cNvPr id="285" name="Line 2"/>
          <p:cNvSpPr/>
          <p:nvPr/>
        </p:nvSpPr>
        <p:spPr>
          <a:xfrm>
            <a:off x="2561580" y="2222123"/>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286" name="CustomShape 3"/>
          <p:cNvSpPr/>
          <p:nvPr/>
        </p:nvSpPr>
        <p:spPr>
          <a:xfrm>
            <a:off x="2448000" y="2317298"/>
            <a:ext cx="8639280" cy="32457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spcAft>
                <a:spcPts val="1200"/>
              </a:spcAft>
            </a:pPr>
            <a:r>
              <a:rPr lang="en-CA" sz="2400" b="1" strike="noStrike" spc="-1" dirty="0" smtClean="0">
                <a:solidFill>
                  <a:srgbClr val="000000"/>
                </a:solidFill>
                <a:uFill>
                  <a:solidFill>
                    <a:srgbClr val="FFFFFF"/>
                  </a:solidFill>
                </a:uFill>
                <a:latin typeface="Helvetica" charset="0"/>
                <a:ea typeface="Helvetica" charset="0"/>
                <a:cs typeface="Helvetica" charset="0"/>
              </a:rPr>
              <a:t>A </a:t>
            </a:r>
            <a:r>
              <a:rPr lang="en-CA" sz="2400" b="1" strike="noStrike" spc="-1" dirty="0">
                <a:solidFill>
                  <a:srgbClr val="000000"/>
                </a:solidFill>
                <a:uFill>
                  <a:solidFill>
                    <a:srgbClr val="FFFFFF"/>
                  </a:solidFill>
                </a:uFill>
                <a:latin typeface="Helvetica" charset="0"/>
                <a:ea typeface="Helvetica" charset="0"/>
                <a:cs typeface="Helvetica" charset="0"/>
              </a:rPr>
              <a:t>new </a:t>
            </a:r>
            <a:r>
              <a:rPr lang="en-CA" sz="2400" b="1" strike="noStrike" spc="-1" dirty="0" smtClean="0">
                <a:solidFill>
                  <a:srgbClr val="000000"/>
                </a:solidFill>
                <a:uFill>
                  <a:solidFill>
                    <a:srgbClr val="FFFFFF"/>
                  </a:solidFill>
                </a:uFill>
                <a:latin typeface="Helvetica" charset="0"/>
                <a:ea typeface="Helvetica" charset="0"/>
                <a:cs typeface="Helvetica" charset="0"/>
              </a:rPr>
              <a:t>program:</a:t>
            </a:r>
          </a:p>
          <a:p>
            <a:pPr marL="342900" indent="-342900">
              <a:lnSpc>
                <a:spcPct val="150000"/>
              </a:lnSpc>
              <a:spcAft>
                <a:spcPts val="1200"/>
              </a:spcAft>
              <a:buFont typeface="Arial" charset="0"/>
              <a:buChar char="•"/>
            </a:pPr>
            <a:r>
              <a:rPr lang="en-CA" sz="2400" b="0" strike="noStrike" spc="-1" dirty="0" smtClean="0">
                <a:solidFill>
                  <a:srgbClr val="000000"/>
                </a:solidFill>
                <a:uFill>
                  <a:solidFill>
                    <a:srgbClr val="FFFFFF"/>
                  </a:solidFill>
                </a:uFill>
                <a:latin typeface="Helvetica" charset="0"/>
                <a:ea typeface="Helvetica" charset="0"/>
                <a:cs typeface="Helvetica" charset="0"/>
              </a:rPr>
              <a:t>Three </a:t>
            </a:r>
            <a:r>
              <a:rPr lang="en-CA" sz="2400" b="0" strike="noStrike" spc="-1" dirty="0">
                <a:solidFill>
                  <a:srgbClr val="000000"/>
                </a:solidFill>
                <a:uFill>
                  <a:solidFill>
                    <a:srgbClr val="FFFFFF"/>
                  </a:solidFill>
                </a:uFill>
                <a:latin typeface="Helvetica" charset="0"/>
                <a:ea typeface="Helvetica" charset="0"/>
                <a:cs typeface="Helvetica" charset="0"/>
              </a:rPr>
              <a:t>artists will receive residencies in downtown storefronts for 1 month.</a:t>
            </a:r>
          </a:p>
          <a:p>
            <a:pPr marL="342900" indent="-342900">
              <a:lnSpc>
                <a:spcPct val="150000"/>
              </a:lnSpc>
              <a:spcAft>
                <a:spcPts val="1200"/>
              </a:spcAft>
              <a:buFont typeface="Arial" charset="0"/>
              <a:buChar char="•"/>
            </a:pPr>
            <a:r>
              <a:rPr lang="en-CA" sz="2400" b="0" strike="noStrike" spc="-1" dirty="0">
                <a:solidFill>
                  <a:srgbClr val="000000"/>
                </a:solidFill>
                <a:uFill>
                  <a:solidFill>
                    <a:srgbClr val="FFFFFF"/>
                  </a:solidFill>
                </a:uFill>
                <a:latin typeface="Helvetica" charset="0"/>
                <a:ea typeface="Helvetica" charset="0"/>
                <a:cs typeface="Helvetica" charset="0"/>
              </a:rPr>
              <a:t>Artist fee and space provided along with curatorial support and marketing and communications support.  Further details TBA.</a:t>
            </a:r>
          </a:p>
        </p:txBody>
      </p:sp>
      <p:pic>
        <p:nvPicPr>
          <p:cNvPr id="5" name="Picture 4"/>
          <p:cNvPicPr/>
          <p:nvPr/>
        </p:nvPicPr>
        <p:blipFill>
          <a:blip r:embed="rId2"/>
          <a:stretch/>
        </p:blipFill>
        <p:spPr>
          <a:xfrm>
            <a:off x="2561580" y="757237"/>
            <a:ext cx="1710383" cy="1180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p:cNvPicPr/>
          <p:nvPr/>
        </p:nvPicPr>
        <p:blipFill>
          <a:blip r:embed="rId2"/>
          <a:stretch/>
        </p:blipFill>
        <p:spPr>
          <a:xfrm>
            <a:off x="-3578040" y="-110880"/>
            <a:ext cx="15816960" cy="7166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ustomShape 1"/>
          <p:cNvSpPr/>
          <p:nvPr/>
        </p:nvSpPr>
        <p:spPr>
          <a:xfrm>
            <a:off x="2376120" y="-35298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4800" b="1" strike="noStrike" spc="-1">
                <a:solidFill>
                  <a:srgbClr val="000000"/>
                </a:solidFill>
                <a:uFill>
                  <a:solidFill>
                    <a:srgbClr val="FFFFFF"/>
                  </a:solidFill>
                </a:uFill>
                <a:latin typeface="Arial"/>
                <a:ea typeface="Microsoft YaHei"/>
              </a:rPr>
              <a:t>Kawartha Youth Orchestra Commissioning Program</a:t>
            </a:r>
            <a:endParaRPr lang="en-CA" sz="4800" b="0" strike="noStrike" spc="-1">
              <a:solidFill>
                <a:srgbClr val="000000"/>
              </a:solidFill>
              <a:uFill>
                <a:solidFill>
                  <a:srgbClr val="FFFFFF"/>
                </a:solidFill>
              </a:uFill>
              <a:latin typeface="Arial"/>
            </a:endParaRPr>
          </a:p>
        </p:txBody>
      </p:sp>
      <p:sp>
        <p:nvSpPr>
          <p:cNvPr id="289" name="Line 2"/>
          <p:cNvSpPr/>
          <p:nvPr/>
        </p:nvSpPr>
        <p:spPr>
          <a:xfrm>
            <a:off x="2376000" y="2370713"/>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290" name="CustomShape 3"/>
          <p:cNvSpPr/>
          <p:nvPr/>
        </p:nvSpPr>
        <p:spPr>
          <a:xfrm>
            <a:off x="2376000" y="2539440"/>
            <a:ext cx="8711280" cy="293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800" b="0" strike="noStrike" spc="-1" dirty="0">
                <a:solidFill>
                  <a:srgbClr val="000000"/>
                </a:solidFill>
                <a:uFill>
                  <a:solidFill>
                    <a:srgbClr val="FFFFFF"/>
                  </a:solidFill>
                </a:uFill>
                <a:latin typeface="Helvetica" charset="0"/>
                <a:ea typeface="Helvetica" charset="0"/>
                <a:cs typeface="Helvetica" charset="0"/>
              </a:rPr>
              <a:t>EC3 and the Kawartha Youth Orchestra are partnering to commission an additional </a:t>
            </a:r>
            <a:r>
              <a:rPr lang="en-CA" sz="2800" b="0" strike="noStrike" spc="-1" dirty="0" smtClean="0">
                <a:solidFill>
                  <a:srgbClr val="000000"/>
                </a:solidFill>
                <a:uFill>
                  <a:solidFill>
                    <a:srgbClr val="FFFFFF"/>
                  </a:solidFill>
                </a:uFill>
                <a:latin typeface="Helvetica" charset="0"/>
                <a:ea typeface="Helvetica" charset="0"/>
                <a:cs typeface="Helvetica" charset="0"/>
              </a:rPr>
              <a:t>three </a:t>
            </a:r>
            <a:r>
              <a:rPr lang="en-CA" sz="2800" b="0" strike="noStrike" spc="-1" dirty="0">
                <a:solidFill>
                  <a:srgbClr val="000000"/>
                </a:solidFill>
                <a:uFill>
                  <a:solidFill>
                    <a:srgbClr val="FFFFFF"/>
                  </a:solidFill>
                </a:uFill>
                <a:latin typeface="Helvetica" charset="0"/>
                <a:ea typeface="Helvetica" charset="0"/>
                <a:cs typeface="Helvetica" charset="0"/>
              </a:rPr>
              <a:t>new compositions from KYO members.  Musicians will compose theme music for the Electric City Cuturecast and record for broadcast in the studios of Trent Radio.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sp>
        <p:nvSpPr>
          <p:cNvPr id="102" name="CustomShape 2"/>
          <p:cNvSpPr/>
          <p:nvPr/>
        </p:nvSpPr>
        <p:spPr>
          <a:xfrm>
            <a:off x="0" y="0"/>
            <a:ext cx="12191040" cy="61189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pic>
        <p:nvPicPr>
          <p:cNvPr id="103" name="Picture 6"/>
          <p:cNvPicPr/>
          <p:nvPr/>
        </p:nvPicPr>
        <p:blipFill>
          <a:blip r:embed="rId2"/>
          <a:stretch/>
        </p:blipFill>
        <p:spPr>
          <a:xfrm>
            <a:off x="2520000" y="42840"/>
            <a:ext cx="7601760" cy="2116080"/>
          </a:xfrm>
          <a:prstGeom prst="rect">
            <a:avLst/>
          </a:prstGeom>
          <a:ln>
            <a:noFill/>
          </a:ln>
        </p:spPr>
      </p:pic>
      <p:sp>
        <p:nvSpPr>
          <p:cNvPr id="104" name="CustomShape 3"/>
          <p:cNvSpPr/>
          <p:nvPr/>
        </p:nvSpPr>
        <p:spPr>
          <a:xfrm>
            <a:off x="2345760" y="2293560"/>
            <a:ext cx="9605160" cy="459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1800" b="1" strike="noStrike" spc="-1" dirty="0">
                <a:solidFill>
                  <a:srgbClr val="CC0000"/>
                </a:solidFill>
                <a:uFill>
                  <a:solidFill>
                    <a:srgbClr val="FFFFFF"/>
                  </a:solidFill>
                </a:uFill>
                <a:latin typeface="Helvetica" charset="0"/>
                <a:ea typeface="Helvetica" charset="0"/>
                <a:cs typeface="Helvetica" charset="0"/>
              </a:rPr>
              <a:t>WHAT WE DO</a:t>
            </a:r>
            <a:endParaRPr lang="en-CA" sz="1800" b="0" strike="noStrike" spc="-1" dirty="0">
              <a:solidFill>
                <a:srgbClr val="000000"/>
              </a:solidFill>
              <a:uFill>
                <a:solidFill>
                  <a:srgbClr val="FFFFFF"/>
                </a:solidFill>
              </a:uFill>
              <a:latin typeface="Helvetica" charset="0"/>
              <a:ea typeface="Helvetica" charset="0"/>
              <a:cs typeface="Helvetica" charset="0"/>
            </a:endParaRP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Arts awareness </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Collaborative/collective marketing initiatives </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Information and resources for artists and arts managers </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Awards programs to support artists and build recognition of local creators, arts supporters and cultural professionals</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New creative programming initiatives that build bridges across different disciplines and community sectors and encourage public appreciation of and engagement with arts, culture and heritage activities</a:t>
            </a:r>
          </a:p>
          <a:p>
            <a:pPr marL="914400" indent="-227520">
              <a:lnSpc>
                <a:spcPct val="150000"/>
              </a:lnSpc>
              <a:buClr>
                <a:srgbClr val="000000"/>
              </a:buClr>
              <a:buSzPct val="45000"/>
              <a:buFont typeface="Wingdings" charset="2"/>
              <a:buChar char=""/>
            </a:pPr>
            <a:r>
              <a:rPr lang="en-CA" sz="1600" b="0" strike="noStrike" spc="-1" dirty="0">
                <a:solidFill>
                  <a:srgbClr val="000000"/>
                </a:solidFill>
                <a:uFill>
                  <a:solidFill>
                    <a:srgbClr val="FFFFFF"/>
                  </a:solidFill>
                </a:uFill>
                <a:latin typeface="Helvetica" charset="0"/>
                <a:ea typeface="Helvetica" charset="0"/>
                <a:cs typeface="Helvetica" charset="0"/>
              </a:rPr>
              <a:t>Support services for arts and heritage organizations.</a:t>
            </a:r>
          </a:p>
          <a:p>
            <a:pPr>
              <a:lnSpc>
                <a:spcPct val="150000"/>
              </a:lnSpc>
            </a:pPr>
            <a:endParaRPr lang="en-CA" sz="1600" b="0" strike="noStrike" spc="-1" dirty="0">
              <a:solidFill>
                <a:srgbClr val="000000"/>
              </a:solidFill>
              <a:uFill>
                <a:solidFill>
                  <a:srgbClr val="FFFFFF"/>
                </a:solidFill>
              </a:uFill>
              <a:latin typeface="Helvetica" charset="0"/>
              <a:ea typeface="Helvetica" charset="0"/>
              <a:cs typeface="Helvetica" charset="0"/>
            </a:endParaRPr>
          </a:p>
          <a:p>
            <a:pPr algn="ctr">
              <a:lnSpc>
                <a:spcPct val="150000"/>
              </a:lnSpc>
            </a:pPr>
            <a:endParaRPr lang="en-CA" sz="1600" b="0" strike="noStrike" spc="-1" dirty="0">
              <a:solidFill>
                <a:srgbClr val="000000"/>
              </a:solidFill>
              <a:uFill>
                <a:solidFill>
                  <a:srgbClr val="FFFFFF"/>
                </a:solidFill>
              </a:uFill>
              <a:latin typeface="Helvetica" charset="0"/>
              <a:ea typeface="Helvetica" charset="0"/>
              <a:cs typeface="Helvetica" charset="0"/>
            </a:endParaRPr>
          </a:p>
        </p:txBody>
      </p:sp>
      <p:sp>
        <p:nvSpPr>
          <p:cNvPr id="105" name="Line 4"/>
          <p:cNvSpPr/>
          <p:nvPr/>
        </p:nvSpPr>
        <p:spPr>
          <a:xfrm>
            <a:off x="2376000" y="2160000"/>
            <a:ext cx="8640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92" name="Picture 291"/>
          <p:cNvPicPr/>
          <p:nvPr/>
        </p:nvPicPr>
        <p:blipFill>
          <a:blip r:embed="rId2"/>
          <a:srcRect b="30153"/>
          <a:stretch/>
        </p:blipFill>
        <p:spPr>
          <a:xfrm>
            <a:off x="-72000" y="-2691360"/>
            <a:ext cx="12382560" cy="12976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ustomShape 1"/>
          <p:cNvSpPr/>
          <p:nvPr/>
        </p:nvSpPr>
        <p:spPr>
          <a:xfrm>
            <a:off x="467640" y="102645"/>
            <a:ext cx="10582920" cy="12846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r>
              <a:rPr lang="en-CA" sz="3600" b="1" strike="noStrike" spc="-1" dirty="0">
                <a:solidFill>
                  <a:srgbClr val="000000"/>
                </a:solidFill>
                <a:uFill>
                  <a:solidFill>
                    <a:srgbClr val="FFFFFF"/>
                  </a:solidFill>
                </a:uFill>
                <a:latin typeface="Arial"/>
                <a:ea typeface="Microsoft YaHei"/>
              </a:rPr>
              <a:t>Status of the Artist in Peterborough Project: Survey and Report</a:t>
            </a:r>
            <a:endParaRPr lang="en-CA" sz="3600" b="0" strike="noStrike" spc="-1" dirty="0">
              <a:solidFill>
                <a:srgbClr val="000000"/>
              </a:solidFill>
              <a:uFill>
                <a:solidFill>
                  <a:srgbClr val="FFFFFF"/>
                </a:solidFill>
              </a:uFill>
              <a:latin typeface="Arial"/>
            </a:endParaRPr>
          </a:p>
        </p:txBody>
      </p:sp>
      <p:sp>
        <p:nvSpPr>
          <p:cNvPr id="294"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sp>
      <p:sp>
        <p:nvSpPr>
          <p:cNvPr id="295" name="Line 3"/>
          <p:cNvSpPr/>
          <p:nvPr/>
        </p:nvSpPr>
        <p:spPr>
          <a:xfrm>
            <a:off x="467640" y="1489950"/>
            <a:ext cx="11448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296" name="CustomShape 4"/>
          <p:cNvSpPr/>
          <p:nvPr/>
        </p:nvSpPr>
        <p:spPr>
          <a:xfrm>
            <a:off x="357188" y="1489950"/>
            <a:ext cx="11666092" cy="48420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spcAft>
                <a:spcPts val="1200"/>
              </a:spcAft>
            </a:pPr>
            <a:r>
              <a:rPr lang="en-CA" sz="2000" b="1" strike="noStrike" spc="-1" dirty="0">
                <a:solidFill>
                  <a:srgbClr val="CC0000"/>
                </a:solidFill>
                <a:uFill>
                  <a:solidFill>
                    <a:srgbClr val="FFFFFF"/>
                  </a:solidFill>
                </a:uFill>
                <a:latin typeface="Arial"/>
                <a:ea typeface="DejaVu Sans"/>
              </a:rPr>
              <a:t>The Status of the Artist in Peterborough Project</a:t>
            </a:r>
            <a:endParaRPr lang="en-CA" sz="2000" b="0" strike="noStrike" spc="-1" dirty="0">
              <a:solidFill>
                <a:srgbClr val="000000"/>
              </a:solidFill>
              <a:uFill>
                <a:solidFill>
                  <a:srgbClr val="FFFFFF"/>
                </a:solidFill>
              </a:uFill>
              <a:latin typeface="Arial"/>
            </a:endParaRPr>
          </a:p>
          <a:p>
            <a:pPr>
              <a:lnSpc>
                <a:spcPct val="150000"/>
              </a:lnSpc>
              <a:spcAft>
                <a:spcPts val="1200"/>
              </a:spcAft>
            </a:pPr>
            <a:r>
              <a:rPr lang="en-CA" sz="2000" b="0" strike="noStrike" spc="-1" dirty="0">
                <a:solidFill>
                  <a:srgbClr val="000000"/>
                </a:solidFill>
                <a:uFill>
                  <a:solidFill>
                    <a:srgbClr val="FFFFFF"/>
                  </a:solidFill>
                </a:uFill>
                <a:latin typeface="Arial"/>
                <a:ea typeface="DejaVu Sans"/>
              </a:rPr>
              <a:t>Knowing and understanding what life is like for professional artists in Peterborough is critical to making things better. The Electric City Culture Council (EC3) and the Precarious Festival have joined forces to undertake Peterborough’s first ever investigation of the social and economic conditions that impact local artists and their work. </a:t>
            </a:r>
            <a:endParaRPr lang="en-CA" sz="2000" b="0" strike="noStrike" spc="-1" dirty="0" smtClean="0">
              <a:solidFill>
                <a:srgbClr val="000000"/>
              </a:solidFill>
              <a:uFill>
                <a:solidFill>
                  <a:srgbClr val="FFFFFF"/>
                </a:solidFill>
              </a:uFill>
              <a:latin typeface="Arial"/>
              <a:ea typeface="DejaVu Sans"/>
            </a:endParaRPr>
          </a:p>
          <a:p>
            <a:pPr>
              <a:lnSpc>
                <a:spcPct val="150000"/>
              </a:lnSpc>
              <a:spcAft>
                <a:spcPts val="1200"/>
              </a:spcAft>
            </a:pPr>
            <a:r>
              <a:rPr lang="en-CA" sz="2000" b="0" strike="noStrike" spc="-1" dirty="0" smtClean="0">
                <a:solidFill>
                  <a:srgbClr val="000000"/>
                </a:solidFill>
                <a:uFill>
                  <a:solidFill>
                    <a:srgbClr val="FFFFFF"/>
                  </a:solidFill>
                </a:uFill>
                <a:latin typeface="Arial"/>
                <a:ea typeface="DejaVu Sans"/>
              </a:rPr>
              <a:t>This </a:t>
            </a:r>
            <a:r>
              <a:rPr lang="en-CA" sz="2000" b="0" strike="noStrike" spc="-1" dirty="0">
                <a:solidFill>
                  <a:srgbClr val="000000"/>
                </a:solidFill>
                <a:uFill>
                  <a:solidFill>
                    <a:srgbClr val="FFFFFF"/>
                  </a:solidFill>
                </a:uFill>
                <a:latin typeface="Arial"/>
                <a:ea typeface="DejaVu Sans"/>
              </a:rPr>
              <a:t>is a partnership project organized with the support of the Trent Community Research </a:t>
            </a:r>
            <a:r>
              <a:rPr lang="en-CA" sz="2000" b="0" strike="noStrike" spc="-1" dirty="0" smtClean="0">
                <a:solidFill>
                  <a:srgbClr val="000000"/>
                </a:solidFill>
                <a:uFill>
                  <a:solidFill>
                    <a:srgbClr val="FFFFFF"/>
                  </a:solidFill>
                </a:uFill>
                <a:latin typeface="Arial"/>
                <a:ea typeface="DejaVu Sans"/>
              </a:rPr>
              <a:t>Centre and researcher Trent </a:t>
            </a:r>
            <a:r>
              <a:rPr lang="en-CA" sz="2000" b="0" strike="noStrike" spc="-1" dirty="0">
                <a:solidFill>
                  <a:srgbClr val="000000"/>
                </a:solidFill>
                <a:uFill>
                  <a:solidFill>
                    <a:srgbClr val="FFFFFF"/>
                  </a:solidFill>
                </a:uFill>
                <a:latin typeface="Arial"/>
                <a:ea typeface="DejaVu Sans"/>
              </a:rPr>
              <a:t>Sustainability Studies Masters student, Anna Currier.  This project includes a survey, background research and analysis and a final report presented at an EC3 Cultural Incubator in the Spring.</a:t>
            </a:r>
            <a:r>
              <a:rPr lang="en-CA" sz="2000" b="1" strike="noStrike" cap="all" spc="-1" dirty="0">
                <a:solidFill>
                  <a:srgbClr val="000000"/>
                </a:solidFill>
                <a:uFill>
                  <a:solidFill>
                    <a:srgbClr val="FFFFFF"/>
                  </a:solidFill>
                </a:uFill>
                <a:latin typeface="Arial"/>
                <a:ea typeface="Arial"/>
              </a:rPr>
              <a:t>  </a:t>
            </a:r>
            <a:endParaRPr lang="en-CA" sz="2000" b="0" strike="noStrike" spc="-1" dirty="0">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298" name="Picture 297"/>
          <p:cNvPicPr/>
          <p:nvPr/>
        </p:nvPicPr>
        <p:blipFill>
          <a:blip r:embed="rId2"/>
          <a:stretch/>
        </p:blipFill>
        <p:spPr>
          <a:xfrm>
            <a:off x="0" y="-978840"/>
            <a:ext cx="12382560" cy="9286560"/>
          </a:xfrm>
          <a:prstGeom prst="rect">
            <a:avLst/>
          </a:prstGeom>
          <a:ln>
            <a:noFill/>
          </a:ln>
        </p:spPr>
      </p:pic>
      <p:sp>
        <p:nvSpPr>
          <p:cNvPr id="299" name="CustomShape 2"/>
          <p:cNvSpPr/>
          <p:nvPr/>
        </p:nvSpPr>
        <p:spPr>
          <a:xfrm>
            <a:off x="4176000" y="5415480"/>
            <a:ext cx="6335280" cy="19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50000"/>
              </a:lnSpc>
            </a:pPr>
            <a:r>
              <a:rPr lang="en-CA" sz="2000" b="1" strike="noStrike" spc="-1" dirty="0">
                <a:solidFill>
                  <a:srgbClr val="FFFFFF"/>
                </a:solidFill>
                <a:uFill>
                  <a:solidFill>
                    <a:srgbClr val="FFFFFF"/>
                  </a:solidFill>
                </a:uFill>
                <a:latin typeface="Helvetica" charset="0"/>
                <a:ea typeface="Helvetica" charset="0"/>
                <a:cs typeface="Helvetica" charset="0"/>
              </a:rPr>
              <a:t>Thanks to: Kate Story, Anna Currier, John Maris, Dave Tough, Professor Colleen </a:t>
            </a:r>
            <a:r>
              <a:rPr lang="en-CA" sz="2000" b="1" strike="noStrike" spc="-1" dirty="0" err="1">
                <a:solidFill>
                  <a:srgbClr val="FFFFFF"/>
                </a:solidFill>
                <a:uFill>
                  <a:solidFill>
                    <a:srgbClr val="FFFFFF"/>
                  </a:solidFill>
                </a:uFill>
                <a:latin typeface="Helvetica" charset="0"/>
                <a:ea typeface="Helvetica" charset="0"/>
                <a:cs typeface="Helvetica" charset="0"/>
              </a:rPr>
              <a:t>O’Manique</a:t>
            </a:r>
            <a:r>
              <a:rPr lang="en-CA" sz="2000" b="1" strike="noStrike" spc="-1" dirty="0">
                <a:solidFill>
                  <a:srgbClr val="FFFFFF"/>
                </a:solidFill>
                <a:uFill>
                  <a:solidFill>
                    <a:srgbClr val="FFFFFF"/>
                  </a:solidFill>
                </a:uFill>
                <a:latin typeface="Helvetica" charset="0"/>
                <a:ea typeface="Helvetica" charset="0"/>
                <a:cs typeface="Helvetica" charset="0"/>
              </a:rPr>
              <a:t> and Jeff Macklin for their support of this project.</a:t>
            </a:r>
            <a:endParaRPr lang="en-CA" sz="2000" b="0" strike="noStrike" spc="-1" dirty="0">
              <a:solidFill>
                <a:srgbClr val="000000"/>
              </a:solidFill>
              <a:uFill>
                <a:solidFill>
                  <a:srgbClr val="FFFFFF"/>
                </a:solidFill>
              </a:uFill>
              <a:latin typeface="Helvetica" charset="0"/>
              <a:ea typeface="Helvetica" charset="0"/>
              <a:cs typeface="Helvetic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301" name="Picture 300"/>
          <p:cNvPicPr/>
          <p:nvPr/>
        </p:nvPicPr>
        <p:blipFill>
          <a:blip r:embed="rId2"/>
          <a:stretch/>
        </p:blipFill>
        <p:spPr>
          <a:xfrm>
            <a:off x="-167280" y="-647078"/>
            <a:ext cx="12526560" cy="9394560"/>
          </a:xfrm>
          <a:prstGeom prst="rect">
            <a:avLst/>
          </a:prstGeom>
          <a:ln>
            <a:noFill/>
          </a:ln>
        </p:spPr>
      </p:pic>
      <p:sp>
        <p:nvSpPr>
          <p:cNvPr id="2" name="TextBox 1"/>
          <p:cNvSpPr txBox="1"/>
          <p:nvPr/>
        </p:nvSpPr>
        <p:spPr>
          <a:xfrm>
            <a:off x="100014" y="57150"/>
            <a:ext cx="11944350" cy="1323439"/>
          </a:xfrm>
          <a:prstGeom prst="rect">
            <a:avLst/>
          </a:prstGeom>
          <a:solidFill>
            <a:schemeClr val="bg1">
              <a:alpha val="70000"/>
            </a:schemeClr>
          </a:solidFill>
        </p:spPr>
        <p:txBody>
          <a:bodyPr wrap="square" rtlCol="0">
            <a:spAutoFit/>
          </a:bodyPr>
          <a:lstStyle/>
          <a:p>
            <a:pPr algn="ctr"/>
            <a:r>
              <a:rPr lang="en-US" sz="4000" b="1" dirty="0" smtClean="0"/>
              <a:t>If you haven’t filled out a survey yet, go to </a:t>
            </a:r>
            <a:r>
              <a:rPr lang="en-US" sz="4000" b="1" dirty="0" err="1" smtClean="0"/>
              <a:t>ecthree.org</a:t>
            </a:r>
            <a:r>
              <a:rPr lang="en-US" sz="4000" b="1" dirty="0" smtClean="0"/>
              <a:t> or fill out a survey here tonight!</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6600" b="1" strike="noStrike" spc="-1">
                <a:solidFill>
                  <a:srgbClr val="000000"/>
                </a:solidFill>
                <a:uFill>
                  <a:solidFill>
                    <a:srgbClr val="FFFFFF"/>
                  </a:solidFill>
                </a:uFill>
                <a:latin typeface="Arial"/>
                <a:ea typeface="Microsoft YaHei"/>
              </a:rPr>
              <a:t>EC3 Programming Coming Up Soon</a:t>
            </a:r>
            <a:endParaRPr lang="en-CA" sz="6600" b="1" strike="noStrike" spc="-1">
              <a:solidFill>
                <a:srgbClr val="FF0000"/>
              </a:solidFill>
              <a:uFill>
                <a:solidFill>
                  <a:srgbClr val="FFFFFF"/>
                </a:solidFill>
              </a:uFill>
              <a:latin typeface="Arial"/>
            </a:endParaRPr>
          </a:p>
        </p:txBody>
      </p:sp>
      <p:sp>
        <p:nvSpPr>
          <p:cNvPr id="303" name="CustomShape 2"/>
          <p:cNvSpPr/>
          <p:nvPr/>
        </p:nvSpPr>
        <p:spPr>
          <a:xfrm>
            <a:off x="2415600" y="3672000"/>
            <a:ext cx="8600400" cy="432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50000"/>
              </a:lnSpc>
            </a:pPr>
            <a:r>
              <a:rPr lang="en-CA" sz="1800" b="1" strike="noStrike" cap="all" spc="-1" dirty="0">
                <a:solidFill>
                  <a:srgbClr val="000000"/>
                </a:solidFill>
                <a:uFill>
                  <a:solidFill>
                    <a:srgbClr val="FFFFFF"/>
                  </a:solidFill>
                </a:uFill>
                <a:latin typeface="Arial"/>
                <a:ea typeface="DejaVu Sans"/>
              </a:rPr>
              <a:t>EC3 </a:t>
            </a:r>
            <a:r>
              <a:rPr lang="en-CA" sz="1800" b="1" strike="noStrike" spc="-1" dirty="0">
                <a:solidFill>
                  <a:srgbClr val="000000"/>
                </a:solidFill>
                <a:uFill>
                  <a:solidFill>
                    <a:srgbClr val="FFFFFF"/>
                  </a:solidFill>
                </a:uFill>
                <a:latin typeface="Arial"/>
                <a:ea typeface="DejaVu Sans"/>
              </a:rPr>
              <a:t>has lots of great programming in development for </a:t>
            </a:r>
            <a:r>
              <a:rPr lang="en-CA" sz="1800" b="1" strike="noStrike" cap="all" spc="-1" dirty="0">
                <a:solidFill>
                  <a:srgbClr val="000000"/>
                </a:solidFill>
                <a:uFill>
                  <a:solidFill>
                    <a:srgbClr val="FFFFFF"/>
                  </a:solidFill>
                </a:uFill>
                <a:latin typeface="Arial"/>
                <a:ea typeface="DejaVu Sans"/>
              </a:rPr>
              <a:t>2018</a:t>
            </a:r>
            <a:endParaRPr lang="en-CA" sz="1800" b="0" strike="noStrike" spc="-1" dirty="0">
              <a:solidFill>
                <a:srgbClr val="000000"/>
              </a:solidFill>
              <a:uFill>
                <a:solidFill>
                  <a:srgbClr val="FFFFFF"/>
                </a:solidFill>
              </a:uFill>
              <a:latin typeface="Arial"/>
            </a:endParaRPr>
          </a:p>
        </p:txBody>
      </p:sp>
      <p:sp>
        <p:nvSpPr>
          <p:cNvPr id="304"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06" name="CustomShape 2"/>
          <p:cNvSpPr/>
          <p:nvPr/>
        </p:nvSpPr>
        <p:spPr>
          <a:xfrm>
            <a:off x="609840" y="2024500"/>
            <a:ext cx="10971000" cy="4313885"/>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6000">
              <a:lnSpc>
                <a:spcPct val="150000"/>
              </a:lnSpc>
              <a:spcAft>
                <a:spcPts val="1200"/>
              </a:spcAft>
              <a:buClr>
                <a:srgbClr val="000000"/>
              </a:buClr>
              <a:buSzPct val="45000"/>
              <a:buFont typeface="Wingdings" charset="2"/>
              <a:buChar char=""/>
            </a:pPr>
            <a:r>
              <a:rPr lang="en-CA" sz="2600" b="0" strike="noStrike" spc="-1" dirty="0" smtClean="0">
                <a:solidFill>
                  <a:srgbClr val="000000"/>
                </a:solidFill>
                <a:uFill>
                  <a:solidFill>
                    <a:srgbClr val="FFFFFF"/>
                  </a:solidFill>
                </a:uFill>
                <a:latin typeface="Arial"/>
                <a:ea typeface="DejaVu Sans"/>
              </a:rPr>
              <a:t>Margie </a:t>
            </a:r>
            <a:r>
              <a:rPr lang="en-CA" sz="2600" b="0" strike="noStrike" spc="-1" dirty="0">
                <a:solidFill>
                  <a:srgbClr val="000000"/>
                </a:solidFill>
                <a:uFill>
                  <a:solidFill>
                    <a:srgbClr val="FFFFFF"/>
                  </a:solidFill>
                </a:uFill>
                <a:latin typeface="Arial"/>
                <a:ea typeface="DejaVu Sans"/>
              </a:rPr>
              <a:t>Zeidler on saving 401 Richmond</a:t>
            </a:r>
            <a:endParaRPr lang="en-CA" sz="2600" b="0" strike="noStrike" spc="-1" dirty="0">
              <a:solidFill>
                <a:srgbClr val="000000"/>
              </a:solidFill>
              <a:uFill>
                <a:solidFill>
                  <a:srgbClr val="FFFFFF"/>
                </a:solidFill>
              </a:uFill>
              <a:latin typeface="Arial"/>
            </a:endParaRPr>
          </a:p>
          <a:p>
            <a:pPr marL="216000" indent="-216000">
              <a:lnSpc>
                <a:spcPct val="150000"/>
              </a:lnSpc>
              <a:spcAft>
                <a:spcPts val="1200"/>
              </a:spcAft>
              <a:buClr>
                <a:srgbClr val="000000"/>
              </a:buClr>
              <a:buSzPct val="45000"/>
              <a:buFont typeface="Wingdings" charset="2"/>
              <a:buChar char=""/>
            </a:pPr>
            <a:r>
              <a:rPr lang="en-CA" sz="2600" b="0" strike="noStrike" spc="-1" dirty="0">
                <a:solidFill>
                  <a:srgbClr val="000000"/>
                </a:solidFill>
                <a:uFill>
                  <a:solidFill>
                    <a:srgbClr val="FFFFFF"/>
                  </a:solidFill>
                </a:uFill>
                <a:latin typeface="Arial"/>
                <a:ea typeface="DejaVu Sans"/>
              </a:rPr>
              <a:t>Eric Hanson on the Heritage Registry and PACHAC</a:t>
            </a:r>
            <a:endParaRPr lang="en-CA" sz="2600" b="0" strike="noStrike" spc="-1" dirty="0">
              <a:solidFill>
                <a:srgbClr val="000000"/>
              </a:solidFill>
              <a:uFill>
                <a:solidFill>
                  <a:srgbClr val="FFFFFF"/>
                </a:solidFill>
              </a:uFill>
              <a:latin typeface="Arial"/>
            </a:endParaRPr>
          </a:p>
          <a:p>
            <a:pPr marL="216000" indent="-216000">
              <a:lnSpc>
                <a:spcPct val="150000"/>
              </a:lnSpc>
              <a:spcAft>
                <a:spcPts val="1200"/>
              </a:spcAft>
              <a:buClr>
                <a:srgbClr val="000000"/>
              </a:buClr>
              <a:buSzPct val="45000"/>
              <a:buFont typeface="Wingdings" charset="2"/>
              <a:buChar char=""/>
            </a:pPr>
            <a:r>
              <a:rPr lang="en-CA" sz="2600" b="0" strike="noStrike" spc="-1" dirty="0">
                <a:solidFill>
                  <a:srgbClr val="000000"/>
                </a:solidFill>
                <a:uFill>
                  <a:solidFill>
                    <a:srgbClr val="FFFFFF"/>
                  </a:solidFill>
                </a:uFill>
                <a:latin typeface="Arial"/>
                <a:ea typeface="DejaVu Sans"/>
              </a:rPr>
              <a:t>Thinking About the Official Plan with Reimagine Peterborough </a:t>
            </a:r>
            <a:endParaRPr lang="en-CA" sz="2600" b="0" strike="noStrike" spc="-1" dirty="0">
              <a:solidFill>
                <a:srgbClr val="000000"/>
              </a:solidFill>
              <a:uFill>
                <a:solidFill>
                  <a:srgbClr val="FFFFFF"/>
                </a:solidFill>
              </a:uFill>
              <a:latin typeface="Arial"/>
            </a:endParaRPr>
          </a:p>
          <a:p>
            <a:pPr marL="216000" indent="-216000">
              <a:lnSpc>
                <a:spcPct val="150000"/>
              </a:lnSpc>
              <a:spcAft>
                <a:spcPts val="1200"/>
              </a:spcAft>
              <a:buClr>
                <a:srgbClr val="000000"/>
              </a:buClr>
              <a:buSzPct val="45000"/>
              <a:buFont typeface="Wingdings" charset="2"/>
              <a:buChar char=""/>
            </a:pPr>
            <a:r>
              <a:rPr lang="en-CA" sz="2600" b="0" strike="noStrike" spc="-1" dirty="0">
                <a:solidFill>
                  <a:srgbClr val="000000"/>
                </a:solidFill>
                <a:uFill>
                  <a:solidFill>
                    <a:srgbClr val="FFFFFF"/>
                  </a:solidFill>
                </a:uFill>
                <a:latin typeface="Arial"/>
                <a:ea typeface="DejaVu Sans"/>
              </a:rPr>
              <a:t>Money, who has it and how to get it.  Funders </a:t>
            </a:r>
            <a:r>
              <a:rPr lang="en-CA" sz="2600" b="0" strike="noStrike" spc="-1" dirty="0" smtClean="0">
                <a:solidFill>
                  <a:srgbClr val="000000"/>
                </a:solidFill>
                <a:uFill>
                  <a:solidFill>
                    <a:srgbClr val="FFFFFF"/>
                  </a:solidFill>
                </a:uFill>
                <a:latin typeface="Arial"/>
                <a:ea typeface="DejaVu Sans"/>
              </a:rPr>
              <a:t>Forum</a:t>
            </a:r>
          </a:p>
          <a:p>
            <a:pPr marL="216000" indent="-216000">
              <a:lnSpc>
                <a:spcPct val="150000"/>
              </a:lnSpc>
              <a:spcAft>
                <a:spcPts val="1200"/>
              </a:spcAft>
              <a:buClr>
                <a:srgbClr val="000000"/>
              </a:buClr>
              <a:buSzPct val="45000"/>
              <a:buFont typeface="Wingdings" charset="2"/>
              <a:buChar char=""/>
            </a:pPr>
            <a:r>
              <a:rPr lang="en-CA" sz="2600" spc="-1" dirty="0" smtClean="0">
                <a:solidFill>
                  <a:srgbClr val="000000"/>
                </a:solidFill>
                <a:uFill>
                  <a:solidFill>
                    <a:srgbClr val="FFFFFF"/>
                  </a:solidFill>
                </a:uFill>
                <a:latin typeface="Arial"/>
                <a:ea typeface="DejaVu Sans"/>
              </a:rPr>
              <a:t>Arts Vote Peterborough</a:t>
            </a:r>
            <a:endParaRPr lang="en-CA" sz="2600" b="0" strike="noStrike" spc="-1" dirty="0">
              <a:solidFill>
                <a:srgbClr val="000000"/>
              </a:solidFill>
              <a:uFill>
                <a:solidFill>
                  <a:srgbClr val="FFFFFF"/>
                </a:solidFill>
              </a:uFill>
              <a:latin typeface="Arial"/>
            </a:endParaRPr>
          </a:p>
        </p:txBody>
      </p:sp>
      <p:pic>
        <p:nvPicPr>
          <p:cNvPr id="307" name="Picture 306"/>
          <p:cNvPicPr/>
          <p:nvPr/>
        </p:nvPicPr>
        <p:blipFill>
          <a:blip r:embed="rId2"/>
          <a:stretch/>
        </p:blipFill>
        <p:spPr>
          <a:xfrm>
            <a:off x="288000" y="432000"/>
            <a:ext cx="1494000" cy="1122480"/>
          </a:xfrm>
          <a:prstGeom prst="rect">
            <a:avLst/>
          </a:prstGeom>
          <a:ln>
            <a:noFill/>
          </a:ln>
        </p:spPr>
      </p:pic>
      <p:sp>
        <p:nvSpPr>
          <p:cNvPr id="2" name="TextBox 1"/>
          <p:cNvSpPr txBox="1"/>
          <p:nvPr/>
        </p:nvSpPr>
        <p:spPr>
          <a:xfrm>
            <a:off x="288000" y="470020"/>
            <a:ext cx="11542050" cy="1107996"/>
          </a:xfrm>
          <a:prstGeom prst="rect">
            <a:avLst/>
          </a:prstGeom>
          <a:noFill/>
        </p:spPr>
        <p:txBody>
          <a:bodyPr wrap="square" rtlCol="0">
            <a:spAutoFit/>
          </a:bodyPr>
          <a:lstStyle/>
          <a:p>
            <a:pPr algn="ctr"/>
            <a:r>
              <a:rPr lang="en-CA" sz="4800" b="1" spc="-1" dirty="0">
                <a:solidFill>
                  <a:srgbClr val="C00000"/>
                </a:solidFill>
                <a:uFill>
                  <a:solidFill>
                    <a:srgbClr val="FFFFFF"/>
                  </a:solidFill>
                </a:uFill>
              </a:rPr>
              <a:t>Cultural Incubators</a:t>
            </a:r>
            <a:endParaRPr lang="en-CA" sz="4800" spc="-1" dirty="0">
              <a:solidFill>
                <a:srgbClr val="C00000"/>
              </a:solidFill>
              <a:uFill>
                <a:solidFill>
                  <a:srgbClr val="FFFFFF"/>
                </a:solidFill>
              </a:uFill>
            </a:endParaRP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09" name="CustomShape 2"/>
          <p:cNvSpPr/>
          <p:nvPr/>
        </p:nvSpPr>
        <p:spPr>
          <a:xfrm>
            <a:off x="619920" y="1639080"/>
            <a:ext cx="1097100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smtClean="0">
                <a:solidFill>
                  <a:srgbClr val="000000"/>
                </a:solidFill>
                <a:uFill>
                  <a:solidFill>
                    <a:srgbClr val="FFFFFF"/>
                  </a:solidFill>
                </a:uFill>
                <a:latin typeface="Arial"/>
                <a:ea typeface="DejaVu Sans"/>
              </a:rPr>
              <a:t>Territorial </a:t>
            </a:r>
            <a:r>
              <a:rPr lang="en-CA" sz="2200" b="0" strike="noStrike" spc="-1" dirty="0">
                <a:solidFill>
                  <a:srgbClr val="000000"/>
                </a:solidFill>
                <a:uFill>
                  <a:solidFill>
                    <a:srgbClr val="FFFFFF"/>
                  </a:solidFill>
                </a:uFill>
                <a:latin typeface="Arial"/>
                <a:ea typeface="DejaVu Sans"/>
              </a:rPr>
              <a:t>Land Acknowledgements: Protocols and Performance</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Governance for Arts Not-for-Profits: Diane Lister</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Applying for Public Art CFP’s and Commissions</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Multi-disciplinary Grantwriting for Indigenous Artists</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Contemporary Music Funding Opportunities and Skills Development in Partnership with Trent Radio </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Multi-Level Exhibition Application and Portfolio Development in partnership with AGP</a:t>
            </a:r>
            <a:endParaRPr lang="en-CA" sz="2200" b="0" strike="noStrike" spc="-1" dirty="0">
              <a:solidFill>
                <a:srgbClr val="000000"/>
              </a:solidFill>
              <a:uFill>
                <a:solidFill>
                  <a:srgbClr val="FFFFFF"/>
                </a:solidFill>
              </a:uFill>
              <a:latin typeface="Arial"/>
              <a:ea typeface="Microsoft YaHei"/>
            </a:endParaRPr>
          </a:p>
          <a:p>
            <a:pPr marL="216000" indent="-216000">
              <a:lnSpc>
                <a:spcPct val="100000"/>
              </a:lnSpc>
              <a:spcBef>
                <a:spcPts val="567"/>
              </a:spcBef>
              <a:spcAft>
                <a:spcPts val="567"/>
              </a:spcAft>
              <a:buClr>
                <a:srgbClr val="000000"/>
              </a:buClr>
              <a:buSzPct val="45000"/>
              <a:buFont typeface="Wingdings" charset="2"/>
              <a:buChar char=""/>
            </a:pPr>
            <a:r>
              <a:rPr lang="en-CA" sz="2200" b="0" strike="noStrike" spc="-1" dirty="0">
                <a:solidFill>
                  <a:srgbClr val="000000"/>
                </a:solidFill>
                <a:uFill>
                  <a:solidFill>
                    <a:srgbClr val="FFFFFF"/>
                  </a:solidFill>
                </a:uFill>
                <a:latin typeface="Arial"/>
                <a:ea typeface="DejaVu Sans"/>
              </a:rPr>
              <a:t>Relaxed Performances in partnership with SHOWPLACE? and others</a:t>
            </a:r>
            <a:endParaRPr lang="en-CA" sz="2200" b="0" strike="noStrike" spc="-1" dirty="0">
              <a:solidFill>
                <a:srgbClr val="000000"/>
              </a:solidFill>
              <a:uFill>
                <a:solidFill>
                  <a:srgbClr val="FFFFFF"/>
                </a:solidFill>
              </a:uFill>
              <a:latin typeface="Arial"/>
              <a:ea typeface="Microsoft YaHei"/>
            </a:endParaRPr>
          </a:p>
          <a:p>
            <a:pPr>
              <a:lnSpc>
                <a:spcPct val="150000"/>
              </a:lnSpc>
            </a:pPr>
            <a:endParaRPr lang="en-CA" sz="2200" b="0" strike="noStrike" spc="-1" dirty="0">
              <a:solidFill>
                <a:srgbClr val="000000"/>
              </a:solidFill>
              <a:uFill>
                <a:solidFill>
                  <a:srgbClr val="FFFFFF"/>
                </a:solidFill>
              </a:uFill>
              <a:latin typeface="Arial"/>
            </a:endParaRPr>
          </a:p>
        </p:txBody>
      </p:sp>
      <p:pic>
        <p:nvPicPr>
          <p:cNvPr id="310" name="Picture 309"/>
          <p:cNvPicPr/>
          <p:nvPr/>
        </p:nvPicPr>
        <p:blipFill>
          <a:blip r:embed="rId2"/>
          <a:stretch/>
        </p:blipFill>
        <p:spPr>
          <a:xfrm>
            <a:off x="288000" y="432000"/>
            <a:ext cx="1494000" cy="1122480"/>
          </a:xfrm>
          <a:prstGeom prst="rect">
            <a:avLst/>
          </a:prstGeom>
          <a:ln>
            <a:noFill/>
          </a:ln>
        </p:spPr>
      </p:pic>
      <p:sp>
        <p:nvSpPr>
          <p:cNvPr id="2" name="TextBox 1"/>
          <p:cNvSpPr txBox="1"/>
          <p:nvPr/>
        </p:nvSpPr>
        <p:spPr>
          <a:xfrm>
            <a:off x="288000" y="605971"/>
            <a:ext cx="11584913" cy="1200329"/>
          </a:xfrm>
          <a:prstGeom prst="rect">
            <a:avLst/>
          </a:prstGeom>
          <a:noFill/>
        </p:spPr>
        <p:txBody>
          <a:bodyPr wrap="square" rtlCol="0">
            <a:spAutoFit/>
          </a:bodyPr>
          <a:lstStyle/>
          <a:p>
            <a:pPr algn="ctr"/>
            <a:r>
              <a:rPr lang="en-CA" sz="3600" b="1" spc="-1" dirty="0">
                <a:solidFill>
                  <a:srgbClr val="C00000"/>
                </a:solidFill>
                <a:uFill>
                  <a:solidFill>
                    <a:srgbClr val="FFFFFF"/>
                  </a:solidFill>
                </a:uFill>
              </a:rPr>
              <a:t>Professional Development Workshops</a:t>
            </a:r>
          </a:p>
          <a:p>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6600" b="1" strike="noStrike" spc="-1">
                <a:solidFill>
                  <a:srgbClr val="000000"/>
                </a:solidFill>
                <a:uFill>
                  <a:solidFill>
                    <a:srgbClr val="FFFFFF"/>
                  </a:solidFill>
                </a:uFill>
                <a:latin typeface="Arial"/>
                <a:ea typeface="Microsoft YaHei"/>
              </a:rPr>
              <a:t>Marketing and Communications</a:t>
            </a:r>
            <a:endParaRPr lang="en-CA" sz="6600" b="0" strike="noStrike" spc="-1">
              <a:solidFill>
                <a:srgbClr val="000000"/>
              </a:solidFill>
              <a:uFill>
                <a:solidFill>
                  <a:srgbClr val="FFFFFF"/>
                </a:solidFill>
              </a:uFill>
              <a:latin typeface="Arial"/>
            </a:endParaRPr>
          </a:p>
        </p:txBody>
      </p:sp>
      <p:sp>
        <p:nvSpPr>
          <p:cNvPr id="312"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313"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15" name="CustomShape 2"/>
          <p:cNvSpPr/>
          <p:nvPr/>
        </p:nvSpPr>
        <p:spPr>
          <a:xfrm>
            <a:off x="547920" y="1085850"/>
            <a:ext cx="10971000" cy="440199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0000" lnSpcReduction="20000"/>
          </a:bodyPr>
          <a:lstStyle/>
          <a:p>
            <a:pPr>
              <a:lnSpc>
                <a:spcPct val="200000"/>
              </a:lnSpc>
              <a:spcBef>
                <a:spcPts val="1417"/>
              </a:spcBef>
            </a:pPr>
            <a:r>
              <a:rPr lang="en-CA" sz="6600" b="1" strike="noStrike" spc="-1" dirty="0">
                <a:solidFill>
                  <a:srgbClr val="000000"/>
                </a:solidFill>
                <a:uFill>
                  <a:solidFill>
                    <a:srgbClr val="FFFFFF"/>
                  </a:solidFill>
                </a:uFill>
                <a:latin typeface="Arial"/>
                <a:ea typeface="DejaVu Sans"/>
              </a:rPr>
              <a:t>		Outreach Projects</a:t>
            </a:r>
            <a:endParaRPr lang="en-CA" sz="6600" b="0" strike="noStrike" spc="-1" dirty="0">
              <a:solidFill>
                <a:srgbClr val="0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Cultural Mapping and Outreach Research Project</a:t>
            </a:r>
            <a:endParaRPr lang="en-CA" sz="2800" b="0" strike="noStrike" spc="-1" dirty="0">
              <a:solidFill>
                <a:srgbClr val="C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Electric City Culturecast: Episodes. 1 – 5 (Broadcasts and Podcasts)</a:t>
            </a:r>
            <a:endParaRPr lang="en-CA" sz="2800" b="0" strike="noStrike" spc="-1" dirty="0">
              <a:solidFill>
                <a:srgbClr val="0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Cross Promotion Initiatives</a:t>
            </a:r>
            <a:endParaRPr lang="en-CA" sz="2800" b="0" strike="noStrike" spc="-1" dirty="0">
              <a:solidFill>
                <a:srgbClr val="C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Ad Campaign</a:t>
            </a:r>
            <a:endParaRPr lang="en-CA" sz="2800" b="0" strike="noStrike" spc="-1" dirty="0">
              <a:solidFill>
                <a:srgbClr val="000000"/>
              </a:solidFill>
              <a:uFill>
                <a:solidFill>
                  <a:srgbClr val="FFFFFF"/>
                </a:solidFill>
              </a:uFill>
              <a:latin typeface="Arial"/>
            </a:endParaRPr>
          </a:p>
          <a:p>
            <a:pPr marL="914400" indent="-227160">
              <a:lnSpc>
                <a:spcPct val="200000"/>
              </a:lnSpc>
              <a:buClr>
                <a:srgbClr val="000000"/>
              </a:buClr>
              <a:buSzPct val="45000"/>
              <a:buFont typeface="Wingdings" charset="2"/>
              <a:buChar char=""/>
            </a:pPr>
            <a:r>
              <a:rPr lang="en-CA" sz="2800" b="0" strike="noStrike" spc="-1" dirty="0">
                <a:solidFill>
                  <a:srgbClr val="C00000"/>
                </a:solidFill>
                <a:uFill>
                  <a:solidFill>
                    <a:srgbClr val="FFFFFF"/>
                  </a:solidFill>
                </a:uFill>
                <a:latin typeface="Arial"/>
                <a:ea typeface="DejaVu Sans"/>
              </a:rPr>
              <a:t>Arts Awareness Initiatives</a:t>
            </a:r>
            <a:endParaRPr lang="en-CA" sz="2800" b="0" strike="noStrike" spc="-1" dirty="0">
              <a:solidFill>
                <a:srgbClr val="C00000"/>
              </a:solidFill>
              <a:uFill>
                <a:solidFill>
                  <a:srgbClr val="FFFFFF"/>
                </a:solidFill>
              </a:uFill>
              <a:latin typeface="Arial"/>
            </a:endParaRPr>
          </a:p>
        </p:txBody>
      </p:sp>
      <p:pic>
        <p:nvPicPr>
          <p:cNvPr id="316" name="Picture 315"/>
          <p:cNvPicPr/>
          <p:nvPr/>
        </p:nvPicPr>
        <p:blipFill>
          <a:blip r:embed="rId2"/>
          <a:stretch/>
        </p:blipFill>
        <p:spPr>
          <a:xfrm>
            <a:off x="376920" y="316440"/>
            <a:ext cx="1494000" cy="1122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316"/>
          <p:cNvPicPr/>
          <p:nvPr/>
        </p:nvPicPr>
        <p:blipFill>
          <a:blip r:embed="rId2"/>
          <a:srcRect t="16961" b="29760"/>
          <a:stretch/>
        </p:blipFill>
        <p:spPr>
          <a:xfrm>
            <a:off x="-68760" y="-358920"/>
            <a:ext cx="12562560" cy="8926920"/>
          </a:xfrm>
          <a:prstGeom prst="rect">
            <a:avLst/>
          </a:prstGeom>
          <a:ln>
            <a:noFill/>
          </a:ln>
        </p:spPr>
      </p:pic>
      <p:sp>
        <p:nvSpPr>
          <p:cNvPr id="318" name="TextShape 1"/>
          <p:cNvSpPr txBox="1"/>
          <p:nvPr/>
        </p:nvSpPr>
        <p:spPr>
          <a:xfrm>
            <a:off x="0" y="4104540"/>
            <a:ext cx="12312000" cy="2894063"/>
          </a:xfrm>
          <a:prstGeom prst="rect">
            <a:avLst/>
          </a:prstGeom>
          <a:solidFill>
            <a:srgbClr val="FFFFFF">
              <a:alpha val="75000"/>
            </a:srgbClr>
          </a:solidFill>
          <a:ln>
            <a:noFill/>
          </a:ln>
        </p:spPr>
        <p:txBody>
          <a:bodyPr lIns="90000" tIns="45000" rIns="90000" bIns="45000"/>
          <a:lstStyle/>
          <a:p>
            <a:pPr>
              <a:lnSpc>
                <a:spcPct val="150000"/>
              </a:lnSpc>
            </a:pPr>
            <a:r>
              <a:rPr lang="en-CA" sz="2000" b="1" strike="noStrike" spc="-1" dirty="0">
                <a:solidFill>
                  <a:srgbClr val="CC0000"/>
                </a:solidFill>
                <a:uFill>
                  <a:solidFill>
                    <a:srgbClr val="FFFFFF"/>
                  </a:solidFill>
                </a:uFill>
                <a:latin typeface="Arial"/>
              </a:rPr>
              <a:t>ARTS AWARENESS AND OUTREACH</a:t>
            </a:r>
            <a:endParaRPr lang="en-CA" sz="2000" b="1" strike="noStrike" spc="-1" dirty="0">
              <a:solidFill>
                <a:srgbClr val="FF0000"/>
              </a:solidFill>
              <a:uFill>
                <a:solidFill>
                  <a:srgbClr val="FFFFFF"/>
                </a:solidFill>
              </a:uFill>
              <a:latin typeface="Arial"/>
            </a:endParaRPr>
          </a:p>
          <a:p>
            <a:pPr>
              <a:lnSpc>
                <a:spcPct val="150000"/>
              </a:lnSpc>
            </a:pPr>
            <a:r>
              <a:rPr lang="en-CA" sz="2000" b="0" strike="noStrike" spc="-1" dirty="0">
                <a:solidFill>
                  <a:srgbClr val="000000"/>
                </a:solidFill>
                <a:uFill>
                  <a:solidFill>
                    <a:srgbClr val="FFFFFF"/>
                  </a:solidFill>
                </a:uFill>
                <a:latin typeface="Arial"/>
              </a:rPr>
              <a:t>This summer EC3 received a Canada Summer Student Job grant and hired Trent student Bronwyn Huggins.  Bronwyn worked with our Program Coordinator Eva Fisher to update and expand our mailing lists, do some cultural mapping and develop outreach initiatives.  Bronwyn collected season brochures and other information from many of Peterborough’s arts, culture and heritage organizations and created a booth representing our community for Trent’s Intro Week.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2417760" y="3531240"/>
            <a:ext cx="8634960" cy="975600"/>
          </a:xfrm>
          <a:prstGeom prst="rect">
            <a:avLst/>
          </a:prstGeom>
          <a:noFill/>
          <a:ln>
            <a:noFill/>
          </a:ln>
        </p:spPr>
        <p:style>
          <a:lnRef idx="0">
            <a:scrgbClr r="0" g="0" b="0"/>
          </a:lnRef>
          <a:fillRef idx="0">
            <a:scrgbClr r="0" g="0" b="0"/>
          </a:fillRef>
          <a:effectRef idx="0">
            <a:scrgbClr r="0" g="0" b="0"/>
          </a:effectRef>
          <a:fontRef idx="minor"/>
        </p:style>
      </p:sp>
      <p:sp>
        <p:nvSpPr>
          <p:cNvPr id="107" name="CustomShape 2"/>
          <p:cNvSpPr/>
          <p:nvPr/>
        </p:nvSpPr>
        <p:spPr>
          <a:xfrm>
            <a:off x="0" y="0"/>
            <a:ext cx="12191040" cy="61189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sp>
      <p:sp>
        <p:nvSpPr>
          <p:cNvPr id="108" name="CustomShape 3"/>
          <p:cNvSpPr/>
          <p:nvPr/>
        </p:nvSpPr>
        <p:spPr>
          <a:xfrm>
            <a:off x="2345760" y="1557338"/>
            <a:ext cx="9605160" cy="53291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000" b="1" strike="noStrike" spc="-1" dirty="0">
                <a:solidFill>
                  <a:srgbClr val="CC0000"/>
                </a:solidFill>
                <a:uFill>
                  <a:solidFill>
                    <a:srgbClr val="FFFFFF"/>
                  </a:solidFill>
                </a:uFill>
                <a:latin typeface="Helvetica" charset="0"/>
                <a:ea typeface="Helvetica" charset="0"/>
                <a:cs typeface="Helvetica" charset="0"/>
              </a:rPr>
              <a:t>HOW WE DO IT</a:t>
            </a:r>
            <a:endParaRPr lang="en-CA" sz="2000" b="0" strike="noStrike" spc="-1" dirty="0">
              <a:solidFill>
                <a:srgbClr val="000000"/>
              </a:solidFill>
              <a:uFill>
                <a:solidFill>
                  <a:srgbClr val="FFFFFF"/>
                </a:solidFill>
              </a:uFill>
              <a:latin typeface="Helvetica" charset="0"/>
              <a:ea typeface="Helvetica" charset="0"/>
              <a:cs typeface="Helvetica" charset="0"/>
            </a:endParaRP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Cultural Incubators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Professional development</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Artsweek </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Workshops </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Arts Representation</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Advocacy Initiatives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Arts Awards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Electric City Culturecast</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Commissioning Programs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Special Projects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Cross Promotion and Communications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One on One Consultations</a:t>
            </a:r>
          </a:p>
          <a:p>
            <a:pPr marL="216000" indent="-215280">
              <a:lnSpc>
                <a:spcPct val="100000"/>
              </a:lnSpc>
              <a:buClr>
                <a:srgbClr val="000000"/>
              </a:buClr>
              <a:buSzPct val="45000"/>
              <a:buFont typeface="Wingdings" charset="2"/>
              <a:buChar char=""/>
            </a:pPr>
            <a:r>
              <a:rPr lang="en-CA" sz="2000" b="0" strike="noStrike" spc="-1" dirty="0">
                <a:solidFill>
                  <a:srgbClr val="000000"/>
                </a:solidFill>
                <a:uFill>
                  <a:solidFill>
                    <a:srgbClr val="FFFFFF"/>
                  </a:solidFill>
                </a:uFill>
                <a:latin typeface="Helvetica" charset="0"/>
                <a:ea typeface="Helvetica" charset="0"/>
                <a:cs typeface="Helvetica" charset="0"/>
              </a:rPr>
              <a:t>Research and Reporting.</a:t>
            </a:r>
          </a:p>
          <a:p>
            <a:pPr algn="ctr">
              <a:lnSpc>
                <a:spcPct val="150000"/>
              </a:lnSpc>
            </a:pPr>
            <a:endParaRPr lang="en-CA" sz="1800" b="0" strike="noStrike" spc="-1" dirty="0">
              <a:solidFill>
                <a:srgbClr val="000000"/>
              </a:solidFill>
              <a:uFill>
                <a:solidFill>
                  <a:srgbClr val="FFFFFF"/>
                </a:solidFill>
              </a:uFill>
              <a:latin typeface="Helvetica" charset="0"/>
              <a:ea typeface="Helvetica" charset="0"/>
              <a:cs typeface="Helvetica" charset="0"/>
            </a:endParaRPr>
          </a:p>
        </p:txBody>
      </p:sp>
      <p:pic>
        <p:nvPicPr>
          <p:cNvPr id="109" name="Picture 108"/>
          <p:cNvPicPr/>
          <p:nvPr/>
        </p:nvPicPr>
        <p:blipFill>
          <a:blip r:embed="rId2"/>
          <a:stretch/>
        </p:blipFill>
        <p:spPr>
          <a:xfrm>
            <a:off x="0" y="720"/>
            <a:ext cx="12191040" cy="1556618"/>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318"/>
          <p:cNvPicPr/>
          <p:nvPr/>
        </p:nvPicPr>
        <p:blipFill>
          <a:blip r:embed="rId2"/>
          <a:stretch/>
        </p:blipFill>
        <p:spPr>
          <a:xfrm>
            <a:off x="0" y="-415080"/>
            <a:ext cx="12191760" cy="7758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321" name="Picture 320"/>
          <p:cNvPicPr/>
          <p:nvPr/>
        </p:nvPicPr>
        <p:blipFill>
          <a:blip r:embed="rId2"/>
          <a:stretch/>
        </p:blipFill>
        <p:spPr>
          <a:xfrm>
            <a:off x="0" y="-824760"/>
            <a:ext cx="12191040" cy="8834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22" name="CustomShape 1"/>
          <p:cNvSpPr/>
          <p:nvPr/>
        </p:nvSpPr>
        <p:spPr>
          <a:xfrm>
            <a:off x="288000" y="-407340"/>
            <a:ext cx="8634960" cy="140746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100000"/>
              </a:lnSpc>
            </a:pPr>
            <a:r>
              <a:rPr lang="en-CA" sz="4400" b="1" strike="noStrike" spc="-1" dirty="0">
                <a:solidFill>
                  <a:srgbClr val="000000"/>
                </a:solidFill>
                <a:uFill>
                  <a:solidFill>
                    <a:srgbClr val="FFFFFF"/>
                  </a:solidFill>
                </a:uFill>
                <a:latin typeface="Arial"/>
                <a:ea typeface="Microsoft YaHei"/>
              </a:rPr>
              <a:t>The Electric City Culturecast</a:t>
            </a:r>
            <a:endParaRPr lang="en-CA" sz="4400" b="0" strike="noStrike" spc="-1" dirty="0">
              <a:solidFill>
                <a:srgbClr val="000000"/>
              </a:solidFill>
              <a:uFill>
                <a:solidFill>
                  <a:srgbClr val="FFFFFF"/>
                </a:solidFill>
              </a:uFill>
              <a:latin typeface="Arial"/>
            </a:endParaRPr>
          </a:p>
        </p:txBody>
      </p:sp>
      <p:sp>
        <p:nvSpPr>
          <p:cNvPr id="323"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sp>
      <p:sp>
        <p:nvSpPr>
          <p:cNvPr id="324" name="Line 3"/>
          <p:cNvSpPr/>
          <p:nvPr/>
        </p:nvSpPr>
        <p:spPr>
          <a:xfrm>
            <a:off x="288000" y="1128825"/>
            <a:ext cx="11376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
        <p:nvSpPr>
          <p:cNvPr id="325" name="CustomShape 4"/>
          <p:cNvSpPr/>
          <p:nvPr/>
        </p:nvSpPr>
        <p:spPr>
          <a:xfrm>
            <a:off x="288000" y="1257885"/>
            <a:ext cx="11591280" cy="50997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CA" sz="2200" b="0" strike="noStrike" spc="-1" dirty="0">
                <a:solidFill>
                  <a:srgbClr val="000000"/>
                </a:solidFill>
                <a:uFill>
                  <a:solidFill>
                    <a:srgbClr val="FFFFFF"/>
                  </a:solidFill>
                </a:uFill>
                <a:latin typeface="Helvetica" charset="0"/>
                <a:ea typeface="Helvetica" charset="0"/>
                <a:cs typeface="Helvetica" charset="0"/>
              </a:rPr>
              <a:t>A half hour radio broadcast, </a:t>
            </a:r>
            <a:r>
              <a:rPr lang="en-CA" sz="2200" b="1" strike="noStrike" spc="-1" dirty="0">
                <a:solidFill>
                  <a:srgbClr val="000000"/>
                </a:solidFill>
                <a:uFill>
                  <a:solidFill>
                    <a:srgbClr val="FFFFFF"/>
                  </a:solidFill>
                </a:uFill>
                <a:latin typeface="Helvetica" charset="0"/>
                <a:ea typeface="Helvetica" charset="0"/>
                <a:cs typeface="Helvetica" charset="0"/>
              </a:rPr>
              <a:t>every other Wednesday night at 7:00 pm</a:t>
            </a:r>
            <a:r>
              <a:rPr lang="en-CA" sz="2200" b="0" strike="noStrike" spc="-1" dirty="0">
                <a:solidFill>
                  <a:srgbClr val="000000"/>
                </a:solidFill>
                <a:uFill>
                  <a:solidFill>
                    <a:srgbClr val="FFFFFF"/>
                  </a:solidFill>
                </a:uFill>
                <a:latin typeface="Helvetica" charset="0"/>
                <a:ea typeface="Helvetica" charset="0"/>
                <a:cs typeface="Helvetica" charset="0"/>
              </a:rPr>
              <a:t> on </a:t>
            </a:r>
            <a:r>
              <a:rPr lang="en-CA" sz="2200" b="1" strike="noStrike" spc="-1" dirty="0">
                <a:solidFill>
                  <a:srgbClr val="000000"/>
                </a:solidFill>
                <a:uFill>
                  <a:solidFill>
                    <a:srgbClr val="FFFFFF"/>
                  </a:solidFill>
                </a:uFill>
                <a:latin typeface="Helvetica" charset="0"/>
                <a:ea typeface="Helvetica" charset="0"/>
                <a:cs typeface="Helvetica" charset="0"/>
              </a:rPr>
              <a:t>Trent Radio at 92.7 FM </a:t>
            </a:r>
            <a:r>
              <a:rPr lang="en-CA" sz="2200" b="0" strike="noStrike" spc="-1" dirty="0">
                <a:solidFill>
                  <a:srgbClr val="000000"/>
                </a:solidFill>
                <a:uFill>
                  <a:solidFill>
                    <a:srgbClr val="FFFFFF"/>
                  </a:solidFill>
                </a:uFill>
                <a:latin typeface="Helvetica" charset="0"/>
                <a:ea typeface="Helvetica" charset="0"/>
                <a:cs typeface="Helvetica" charset="0"/>
              </a:rPr>
              <a:t>on your radio dial.  This magazine format show hosted by EC3 Executive Director Su Ditta and Program Coordinator Eva Fisher includes news, reviews and feature interviews with people in the local arts, culture and heritage scene, along with music, an advice column and cultural trivial quiz.  It is also available by podcast through PIP (Peterborough Independent Podcasters).</a:t>
            </a:r>
          </a:p>
          <a:p>
            <a:pPr>
              <a:lnSpc>
                <a:spcPct val="150000"/>
              </a:lnSpc>
            </a:pPr>
            <a:endParaRPr lang="en-CA" sz="2200" b="0" strike="noStrike" spc="-1" dirty="0">
              <a:solidFill>
                <a:srgbClr val="000000"/>
              </a:solidFill>
              <a:uFill>
                <a:solidFill>
                  <a:srgbClr val="FFFFFF"/>
                </a:solidFill>
              </a:uFill>
              <a:latin typeface="Helvetica" charset="0"/>
              <a:ea typeface="Helvetica" charset="0"/>
              <a:cs typeface="Helvetica" charset="0"/>
            </a:endParaRPr>
          </a:p>
          <a:p>
            <a:pPr>
              <a:lnSpc>
                <a:spcPct val="150000"/>
              </a:lnSpc>
            </a:pPr>
            <a:r>
              <a:rPr lang="en-CA" sz="2200" b="0" strike="noStrike" spc="-1" dirty="0">
                <a:solidFill>
                  <a:srgbClr val="000000"/>
                </a:solidFill>
                <a:uFill>
                  <a:solidFill>
                    <a:srgbClr val="FFFFFF"/>
                  </a:solidFill>
                </a:uFill>
                <a:latin typeface="Helvetica" charset="0"/>
                <a:ea typeface="Helvetica" charset="0"/>
                <a:cs typeface="Helvetica" charset="0"/>
              </a:rPr>
              <a:t>This outreach and marketing initiative premiered in the fall and featured an exploration of organizations in town and at Trent who launch a full programming season in the autumn as well as highlighting some key events coming up. Look who’s been on the radio…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sp>
      <p:pic>
        <p:nvPicPr>
          <p:cNvPr id="327" name="Picture 326"/>
          <p:cNvPicPr/>
          <p:nvPr/>
        </p:nvPicPr>
        <p:blipFill>
          <a:blip r:embed="rId2"/>
          <a:stretch/>
        </p:blipFill>
        <p:spPr>
          <a:xfrm>
            <a:off x="-34560" y="-1374480"/>
            <a:ext cx="12417480" cy="9221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29" name="CustomShape 2"/>
          <p:cNvSpPr/>
          <p:nvPr/>
        </p:nvSpPr>
        <p:spPr>
          <a:xfrm>
            <a:off x="547920" y="985838"/>
            <a:ext cx="10971000" cy="49149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5280" algn="ctr">
              <a:lnSpc>
                <a:spcPct val="100000"/>
              </a:lnSpc>
              <a:spcAft>
                <a:spcPts val="1200"/>
              </a:spcAft>
              <a:buClr>
                <a:srgbClr val="000000"/>
              </a:buClr>
              <a:buSzPct val="45000"/>
              <a:buFont typeface="Wingdings" charset="2"/>
              <a:buChar char=""/>
            </a:pPr>
            <a:r>
              <a:rPr lang="en-CA" sz="2800" b="0" strike="noStrike" spc="-1" dirty="0" smtClean="0">
                <a:solidFill>
                  <a:srgbClr val="000000"/>
                </a:solidFill>
                <a:uFill>
                  <a:solidFill>
                    <a:srgbClr val="FFFFFF"/>
                  </a:solidFill>
                </a:uFill>
                <a:latin typeface="Arial"/>
                <a:ea typeface="DejaVu Sans"/>
              </a:rPr>
              <a:t>The </a:t>
            </a:r>
            <a:r>
              <a:rPr lang="en-CA" sz="2800" b="0" strike="noStrike" spc="-1" dirty="0">
                <a:solidFill>
                  <a:srgbClr val="000000"/>
                </a:solidFill>
                <a:uFill>
                  <a:solidFill>
                    <a:srgbClr val="FFFFFF"/>
                  </a:solidFill>
                </a:uFill>
                <a:latin typeface="Arial"/>
                <a:ea typeface="DejaVu Sans"/>
              </a:rPr>
              <a:t>Market Hall</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Trent Valley Archives</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Public Energy</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Trent Film Society</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The Peterborough Singers</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Peterborough Symphony Orchestra</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In From the Cold</a:t>
            </a:r>
            <a:endParaRPr lang="en-CA" sz="2800" b="0" strike="noStrike" spc="-1" dirty="0">
              <a:solidFill>
                <a:srgbClr val="000000"/>
              </a:solidFill>
              <a:uFill>
                <a:solidFill>
                  <a:srgbClr val="FFFFFF"/>
                </a:solidFill>
              </a:uFill>
              <a:latin typeface="Arial"/>
            </a:endParaRPr>
          </a:p>
          <a:p>
            <a:pPr marL="216000" indent="-215280" algn="ctr">
              <a:lnSpc>
                <a:spcPct val="100000"/>
              </a:lnSpc>
              <a:spcAft>
                <a:spcPts val="1200"/>
              </a:spcAft>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Canadian Festival of Spoken </a:t>
            </a:r>
            <a:r>
              <a:rPr lang="en-CA" sz="2800" b="0" strike="noStrike" spc="-1" dirty="0" smtClean="0">
                <a:solidFill>
                  <a:srgbClr val="000000"/>
                </a:solidFill>
                <a:uFill>
                  <a:solidFill>
                    <a:srgbClr val="FFFFFF"/>
                  </a:solidFill>
                </a:uFill>
                <a:latin typeface="Arial"/>
                <a:ea typeface="DejaVu Sans"/>
              </a:rPr>
              <a:t>Word</a:t>
            </a:r>
            <a:endParaRPr lang="en-CA" sz="2800" b="0" strike="noStrike" spc="-1" dirty="0">
              <a:solidFill>
                <a:srgbClr val="000000"/>
              </a:solidFill>
              <a:uFill>
                <a:solidFill>
                  <a:srgbClr val="FFFFFF"/>
                </a:solidFill>
              </a:uFill>
              <a:latin typeface="Arial"/>
            </a:endParaRPr>
          </a:p>
        </p:txBody>
      </p:sp>
      <p:pic>
        <p:nvPicPr>
          <p:cNvPr id="330" name="Picture 329"/>
          <p:cNvPicPr/>
          <p:nvPr/>
        </p:nvPicPr>
        <p:blipFill>
          <a:blip r:embed="rId2"/>
          <a:stretch/>
        </p:blipFill>
        <p:spPr>
          <a:xfrm>
            <a:off x="233280" y="216000"/>
            <a:ext cx="1494000" cy="1122480"/>
          </a:xfrm>
          <a:prstGeom prst="rect">
            <a:avLst/>
          </a:prstGeom>
          <a:ln>
            <a:noFill/>
          </a:ln>
        </p:spPr>
      </p:pic>
      <p:sp>
        <p:nvSpPr>
          <p:cNvPr id="2" name="TextBox 1"/>
          <p:cNvSpPr txBox="1"/>
          <p:nvPr/>
        </p:nvSpPr>
        <p:spPr>
          <a:xfrm>
            <a:off x="1727280" y="216000"/>
            <a:ext cx="10339560" cy="923330"/>
          </a:xfrm>
          <a:prstGeom prst="rect">
            <a:avLst/>
          </a:prstGeom>
          <a:noFill/>
        </p:spPr>
        <p:txBody>
          <a:bodyPr wrap="square" rtlCol="0">
            <a:spAutoFit/>
          </a:bodyPr>
          <a:lstStyle/>
          <a:p>
            <a:r>
              <a:rPr lang="en-CA" sz="3600" b="1" spc="-1" dirty="0">
                <a:solidFill>
                  <a:srgbClr val="000000"/>
                </a:solidFill>
                <a:uFill>
                  <a:solidFill>
                    <a:srgbClr val="FFFFFF"/>
                  </a:solidFill>
                </a:uFill>
              </a:rPr>
              <a:t>Electric City Culturecast Guests: Volumes 1-5</a:t>
            </a:r>
            <a:endParaRPr lang="en-CA" sz="3600" spc="-1" dirty="0">
              <a:solidFill>
                <a:srgbClr val="000000"/>
              </a:solidFill>
              <a:uFill>
                <a:solidFill>
                  <a:srgbClr val="FFFFFF"/>
                </a:solidFill>
              </a:uFill>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29" name="CustomShape 2"/>
          <p:cNvSpPr/>
          <p:nvPr/>
        </p:nvSpPr>
        <p:spPr>
          <a:xfrm>
            <a:off x="547920" y="985838"/>
            <a:ext cx="10971000" cy="49149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5280" algn="ctr">
              <a:lnSpc>
                <a:spcPct val="100000"/>
              </a:lnSpc>
              <a:spcAft>
                <a:spcPts val="1200"/>
              </a:spcAft>
              <a:buClr>
                <a:srgbClr val="000000"/>
              </a:buClr>
              <a:buSzPct val="45000"/>
              <a:buFont typeface="Wingdings" charset="2"/>
              <a:buChar char=""/>
            </a:pPr>
            <a:r>
              <a:rPr lang="en-CA" sz="2800" b="0" strike="noStrike" spc="-1" dirty="0" smtClean="0">
                <a:solidFill>
                  <a:srgbClr val="000000"/>
                </a:solidFill>
                <a:uFill>
                  <a:solidFill>
                    <a:srgbClr val="FFFFFF"/>
                  </a:solidFill>
                </a:uFill>
                <a:latin typeface="Arial"/>
                <a:ea typeface="DejaVu Sans"/>
              </a:rPr>
              <a:t>Artspace</a:t>
            </a:r>
          </a:p>
          <a:p>
            <a:pPr marL="216000" indent="-215280" algn="ctr">
              <a:lnSpc>
                <a:spcPct val="100000"/>
              </a:lnSpc>
              <a:spcAft>
                <a:spcPts val="1200"/>
              </a:spcAft>
              <a:buClr>
                <a:srgbClr val="000000"/>
              </a:buClr>
              <a:buSzPct val="45000"/>
              <a:buFont typeface="Wingdings" charset="2"/>
              <a:buChar char=""/>
            </a:pPr>
            <a:r>
              <a:rPr lang="en-CA" sz="2800" spc="-1" dirty="0" smtClean="0">
                <a:solidFill>
                  <a:srgbClr val="000000"/>
                </a:solidFill>
                <a:uFill>
                  <a:solidFill>
                    <a:srgbClr val="FFFFFF"/>
                  </a:solidFill>
                </a:uFill>
                <a:latin typeface="Arial"/>
                <a:ea typeface="DejaVu Sans"/>
              </a:rPr>
              <a:t>Showplace</a:t>
            </a:r>
          </a:p>
          <a:p>
            <a:pPr marL="216000" indent="-215280" algn="ctr">
              <a:lnSpc>
                <a:spcPct val="100000"/>
              </a:lnSpc>
              <a:spcAft>
                <a:spcPts val="1200"/>
              </a:spcAft>
              <a:buClr>
                <a:srgbClr val="000000"/>
              </a:buClr>
              <a:buSzPct val="45000"/>
              <a:buFont typeface="Wingdings" charset="2"/>
              <a:buChar char=""/>
            </a:pPr>
            <a:r>
              <a:rPr lang="en-CA" sz="2800" b="0" strike="noStrike" spc="-1" dirty="0" smtClean="0">
                <a:solidFill>
                  <a:srgbClr val="000000"/>
                </a:solidFill>
                <a:uFill>
                  <a:solidFill>
                    <a:srgbClr val="FFFFFF"/>
                  </a:solidFill>
                </a:uFill>
                <a:latin typeface="Arial"/>
                <a:ea typeface="DejaVu Sans"/>
              </a:rPr>
              <a:t>First Fridays</a:t>
            </a:r>
          </a:p>
          <a:p>
            <a:pPr marL="216000" indent="-215280" algn="ctr">
              <a:lnSpc>
                <a:spcPct val="100000"/>
              </a:lnSpc>
              <a:spcAft>
                <a:spcPts val="1200"/>
              </a:spcAft>
              <a:buClr>
                <a:srgbClr val="000000"/>
              </a:buClr>
              <a:buSzPct val="45000"/>
              <a:buFont typeface="Wingdings" charset="2"/>
              <a:buChar char=""/>
            </a:pPr>
            <a:r>
              <a:rPr lang="en-CA" sz="2800" spc="-1" dirty="0">
                <a:solidFill>
                  <a:srgbClr val="000000"/>
                </a:solidFill>
                <a:uFill>
                  <a:solidFill>
                    <a:srgbClr val="FFFFFF"/>
                  </a:solidFill>
                </a:uFill>
              </a:rPr>
              <a:t>The Art Gallery of Peterborough</a:t>
            </a:r>
          </a:p>
          <a:p>
            <a:pPr marL="216000" indent="-215280" algn="ctr">
              <a:lnSpc>
                <a:spcPct val="100000"/>
              </a:lnSpc>
              <a:spcAft>
                <a:spcPts val="1200"/>
              </a:spcAft>
              <a:buClr>
                <a:srgbClr val="000000"/>
              </a:buClr>
              <a:buSzPct val="45000"/>
              <a:buFont typeface="Wingdings" charset="2"/>
              <a:buChar char=""/>
            </a:pPr>
            <a:r>
              <a:rPr lang="en-CA" sz="2800" spc="-1" dirty="0">
                <a:solidFill>
                  <a:srgbClr val="000000"/>
                </a:solidFill>
                <a:uFill>
                  <a:solidFill>
                    <a:srgbClr val="FFFFFF"/>
                  </a:solidFill>
                </a:uFill>
              </a:rPr>
              <a:t>Precarious: Peterborough ArtsWORK Festival</a:t>
            </a:r>
          </a:p>
          <a:p>
            <a:pPr marL="216000" indent="-215280" algn="ctr">
              <a:lnSpc>
                <a:spcPct val="100000"/>
              </a:lnSpc>
              <a:spcAft>
                <a:spcPts val="1200"/>
              </a:spcAft>
              <a:buClr>
                <a:srgbClr val="000000"/>
              </a:buClr>
              <a:buSzPct val="45000"/>
              <a:buFont typeface="Wingdings" charset="2"/>
              <a:buChar char=""/>
            </a:pPr>
            <a:r>
              <a:rPr lang="en-CA" sz="2800" spc="-1" dirty="0">
                <a:solidFill>
                  <a:srgbClr val="000000"/>
                </a:solidFill>
                <a:uFill>
                  <a:solidFill>
                    <a:srgbClr val="FFFFFF"/>
                  </a:solidFill>
                </a:uFill>
              </a:rPr>
              <a:t>Evans Contemporary</a:t>
            </a:r>
          </a:p>
          <a:p>
            <a:pPr marL="216000" indent="-215280" algn="ctr">
              <a:lnSpc>
                <a:spcPct val="100000"/>
              </a:lnSpc>
              <a:spcAft>
                <a:spcPts val="1200"/>
              </a:spcAft>
              <a:buClr>
                <a:srgbClr val="000000"/>
              </a:buClr>
              <a:buSzPct val="45000"/>
              <a:buFont typeface="Wingdings" charset="2"/>
              <a:buChar char=""/>
            </a:pPr>
            <a:r>
              <a:rPr lang="en-CA" sz="2800" spc="-1" dirty="0">
                <a:solidFill>
                  <a:srgbClr val="000000"/>
                </a:solidFill>
                <a:uFill>
                  <a:solidFill>
                    <a:srgbClr val="FFFFFF"/>
                  </a:solidFill>
                </a:uFill>
              </a:rPr>
              <a:t>Christensen Fine Art</a:t>
            </a:r>
          </a:p>
          <a:p>
            <a:pPr marL="216000" indent="-215280" algn="ctr">
              <a:lnSpc>
                <a:spcPct val="100000"/>
              </a:lnSpc>
              <a:spcAft>
                <a:spcPts val="1200"/>
              </a:spcAft>
              <a:buClr>
                <a:srgbClr val="000000"/>
              </a:buClr>
              <a:buSzPct val="45000"/>
              <a:buFont typeface="Wingdings" charset="2"/>
              <a:buChar char=""/>
            </a:pPr>
            <a:r>
              <a:rPr lang="en-CA" sz="2800" spc="-1" dirty="0">
                <a:solidFill>
                  <a:srgbClr val="000000"/>
                </a:solidFill>
                <a:uFill>
                  <a:solidFill>
                    <a:srgbClr val="FFFFFF"/>
                  </a:solidFill>
                </a:uFill>
              </a:rPr>
              <a:t>Trout in Plaid</a:t>
            </a:r>
          </a:p>
          <a:p>
            <a:pPr marL="216000" indent="-215280" algn="ctr">
              <a:lnSpc>
                <a:spcPct val="100000"/>
              </a:lnSpc>
              <a:spcAft>
                <a:spcPts val="1200"/>
              </a:spcAft>
              <a:buClr>
                <a:srgbClr val="000000"/>
              </a:buClr>
              <a:buSzPct val="45000"/>
              <a:buFont typeface="Wingdings" charset="2"/>
              <a:buChar char=""/>
            </a:pPr>
            <a:endParaRPr lang="en-CA" sz="2400" b="0" strike="noStrike" spc="-1" dirty="0" smtClean="0">
              <a:solidFill>
                <a:srgbClr val="000000"/>
              </a:solidFill>
              <a:uFill>
                <a:solidFill>
                  <a:srgbClr val="FFFFFF"/>
                </a:solidFill>
              </a:uFill>
              <a:latin typeface="Arial"/>
              <a:ea typeface="DejaVu Sans"/>
            </a:endParaRPr>
          </a:p>
          <a:p>
            <a:pPr marL="216000" indent="-215280" algn="ctr">
              <a:lnSpc>
                <a:spcPct val="100000"/>
              </a:lnSpc>
              <a:spcAft>
                <a:spcPts val="1200"/>
              </a:spcAft>
              <a:buClr>
                <a:srgbClr val="000000"/>
              </a:buClr>
              <a:buSzPct val="45000"/>
              <a:buFont typeface="Wingdings" charset="2"/>
              <a:buChar char=""/>
            </a:pPr>
            <a:endParaRPr lang="en-CA" sz="2400" b="0" strike="noStrike" spc="-1" dirty="0">
              <a:solidFill>
                <a:srgbClr val="000000"/>
              </a:solidFill>
              <a:uFill>
                <a:solidFill>
                  <a:srgbClr val="FFFFFF"/>
                </a:solidFill>
              </a:uFill>
              <a:latin typeface="Arial"/>
            </a:endParaRPr>
          </a:p>
        </p:txBody>
      </p:sp>
      <p:pic>
        <p:nvPicPr>
          <p:cNvPr id="330" name="Picture 329"/>
          <p:cNvPicPr/>
          <p:nvPr/>
        </p:nvPicPr>
        <p:blipFill>
          <a:blip r:embed="rId2"/>
          <a:stretch/>
        </p:blipFill>
        <p:spPr>
          <a:xfrm>
            <a:off x="233280" y="216000"/>
            <a:ext cx="1494000" cy="1122480"/>
          </a:xfrm>
          <a:prstGeom prst="rect">
            <a:avLst/>
          </a:prstGeom>
          <a:ln>
            <a:noFill/>
          </a:ln>
        </p:spPr>
      </p:pic>
      <p:sp>
        <p:nvSpPr>
          <p:cNvPr id="2" name="TextBox 1"/>
          <p:cNvSpPr txBox="1"/>
          <p:nvPr/>
        </p:nvSpPr>
        <p:spPr>
          <a:xfrm>
            <a:off x="1727280" y="216000"/>
            <a:ext cx="10339560" cy="923330"/>
          </a:xfrm>
          <a:prstGeom prst="rect">
            <a:avLst/>
          </a:prstGeom>
          <a:noFill/>
        </p:spPr>
        <p:txBody>
          <a:bodyPr wrap="square" rtlCol="0">
            <a:spAutoFit/>
          </a:bodyPr>
          <a:lstStyle/>
          <a:p>
            <a:r>
              <a:rPr lang="en-CA" sz="3600" b="1" spc="-1" dirty="0">
                <a:solidFill>
                  <a:srgbClr val="000000"/>
                </a:solidFill>
                <a:uFill>
                  <a:solidFill>
                    <a:srgbClr val="FFFFFF"/>
                  </a:solidFill>
                </a:uFill>
              </a:rPr>
              <a:t>Electric City Culturecast Guests: Volumes 1-5</a:t>
            </a:r>
            <a:endParaRPr lang="en-CA" sz="3600" spc="-1" dirty="0">
              <a:solidFill>
                <a:srgbClr val="000000"/>
              </a:solidFill>
              <a:uFill>
                <a:solidFill>
                  <a:srgbClr val="FFFFFF"/>
                </a:solidFill>
              </a:uFill>
            </a:endParaRPr>
          </a:p>
          <a:p>
            <a:endParaRPr lang="en-US" dirty="0"/>
          </a:p>
        </p:txBody>
      </p:sp>
    </p:spTree>
    <p:extLst>
      <p:ext uri="{BB962C8B-B14F-4D97-AF65-F5344CB8AC3E}">
        <p14:creationId xmlns:p14="http://schemas.microsoft.com/office/powerpoint/2010/main" val="112257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ustomShape 1"/>
          <p:cNvSpPr/>
          <p:nvPr/>
        </p:nvSpPr>
        <p:spPr>
          <a:xfrm>
            <a:off x="-2376000" y="-2048040"/>
            <a:ext cx="19977480" cy="5876280"/>
          </a:xfrm>
          <a:prstGeom prst="rect">
            <a:avLst/>
          </a:prstGeom>
          <a:noFill/>
          <a:ln>
            <a:noFill/>
          </a:ln>
        </p:spPr>
        <p:style>
          <a:lnRef idx="0">
            <a:scrgbClr r="0" g="0" b="0"/>
          </a:lnRef>
          <a:fillRef idx="0">
            <a:scrgbClr r="0" g="0" b="0"/>
          </a:fillRef>
          <a:effectRef idx="0">
            <a:scrgbClr r="0" g="0" b="0"/>
          </a:effectRef>
          <a:fontRef idx="minor"/>
        </p:style>
      </p:sp>
      <p:pic>
        <p:nvPicPr>
          <p:cNvPr id="332" name="Picture 331"/>
          <p:cNvPicPr/>
          <p:nvPr/>
        </p:nvPicPr>
        <p:blipFill>
          <a:blip r:embed="rId2"/>
          <a:stretch/>
        </p:blipFill>
        <p:spPr>
          <a:xfrm>
            <a:off x="-1800" y="-193320"/>
            <a:ext cx="12265920" cy="9199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34" name="CustomShape 2"/>
          <p:cNvSpPr/>
          <p:nvPr/>
        </p:nvSpPr>
        <p:spPr>
          <a:xfrm>
            <a:off x="504000" y="969075"/>
            <a:ext cx="1097100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spcBef>
                <a:spcPts val="1417"/>
              </a:spcBef>
            </a:pPr>
            <a:r>
              <a:rPr lang="en-CA" sz="4800" b="1" strike="noStrike" spc="-1">
                <a:solidFill>
                  <a:srgbClr val="000000"/>
                </a:solidFill>
                <a:uFill>
                  <a:solidFill>
                    <a:srgbClr val="FFFFFF"/>
                  </a:solidFill>
                </a:uFill>
                <a:latin typeface="Arial"/>
                <a:ea typeface="DejaVu Sans"/>
              </a:rPr>
              <a:t>Research and Information Resources</a:t>
            </a:r>
            <a:endParaRPr lang="en-CA" sz="4800" b="0" strike="noStrike" spc="-1">
              <a:solidFill>
                <a:srgbClr val="000000"/>
              </a:solidFill>
              <a:uFill>
                <a:solidFill>
                  <a:srgbClr val="FFFFFF"/>
                </a:solidFill>
              </a:uFill>
              <a:latin typeface="Arial"/>
            </a:endParaRPr>
          </a:p>
          <a:p>
            <a:pPr>
              <a:lnSpc>
                <a:spcPct val="100000"/>
              </a:lnSpc>
            </a:pPr>
            <a:endParaRPr lang="en-CA" sz="4800" b="0" strike="noStrike" spc="-1" dirty="0">
              <a:solidFill>
                <a:srgbClr val="000000"/>
              </a:solidFill>
              <a:uFill>
                <a:solidFill>
                  <a:srgbClr val="FFFFFF"/>
                </a:solidFill>
              </a:uFill>
              <a:latin typeface="Arial"/>
            </a:endParaRPr>
          </a:p>
          <a:p>
            <a:pPr marL="216000" indent="-214920">
              <a:lnSpc>
                <a:spcPct val="100000"/>
              </a:lnSpc>
              <a:buClr>
                <a:srgbClr val="000000"/>
              </a:buClr>
              <a:buSzPct val="45000"/>
              <a:buFont typeface="Wingdings" charset="2"/>
              <a:buChar char=""/>
            </a:pPr>
            <a:r>
              <a:rPr lang="en-CA" sz="2800" b="0" strike="noStrike" spc="-1" dirty="0">
                <a:solidFill>
                  <a:srgbClr val="000000"/>
                </a:solidFill>
                <a:uFill>
                  <a:solidFill>
                    <a:srgbClr val="FFFFFF"/>
                  </a:solidFill>
                </a:uFill>
                <a:latin typeface="Arial"/>
                <a:ea typeface="DejaVu Sans"/>
              </a:rPr>
              <a:t>Background reading, research, TOP TEN TIPS etc. posted on our websites for all projects</a:t>
            </a:r>
            <a:endParaRPr lang="en-CA" sz="2800" b="0" strike="noStrike" spc="-1" dirty="0">
              <a:solidFill>
                <a:srgbClr val="000000"/>
              </a:solidFill>
              <a:uFill>
                <a:solidFill>
                  <a:srgbClr val="FFFFFF"/>
                </a:solidFill>
              </a:uFill>
              <a:latin typeface="Arial"/>
            </a:endParaRPr>
          </a:p>
        </p:txBody>
      </p:sp>
      <p:sp>
        <p:nvSpPr>
          <p:cNvPr id="335" name="Line 3"/>
          <p:cNvSpPr/>
          <p:nvPr/>
        </p:nvSpPr>
        <p:spPr>
          <a:xfrm>
            <a:off x="504000" y="2304000"/>
            <a:ext cx="1123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5" name="Picture 4"/>
          <p:cNvPicPr/>
          <p:nvPr/>
        </p:nvPicPr>
        <p:blipFill>
          <a:blip r:embed="rId2"/>
          <a:stretch/>
        </p:blipFill>
        <p:spPr>
          <a:xfrm>
            <a:off x="0" y="29520"/>
            <a:ext cx="1494000" cy="1122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37" name="CustomShape 2"/>
          <p:cNvSpPr/>
          <p:nvPr/>
        </p:nvSpPr>
        <p:spPr>
          <a:xfrm>
            <a:off x="547920" y="-365760"/>
            <a:ext cx="10971000" cy="5853601"/>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r>
              <a:rPr lang="en-CA" sz="4800" b="1" strike="noStrike" spc="-1">
                <a:solidFill>
                  <a:srgbClr val="000000"/>
                </a:solidFill>
                <a:uFill>
                  <a:solidFill>
                    <a:srgbClr val="FFFFFF"/>
                  </a:solidFill>
                </a:uFill>
                <a:latin typeface="Arial"/>
                <a:ea typeface="DejaVu Sans"/>
              </a:rPr>
              <a:t>Advocacy and Strategic Leadership</a:t>
            </a:r>
            <a:endParaRPr lang="en-CA" sz="4800" b="0" strike="noStrike" spc="-1">
              <a:solidFill>
                <a:srgbClr val="000000"/>
              </a:solidFill>
              <a:uFill>
                <a:solidFill>
                  <a:srgbClr val="FFFFFF"/>
                </a:solidFill>
              </a:uFill>
              <a:latin typeface="Arial"/>
            </a:endParaRPr>
          </a:p>
          <a:p>
            <a:pPr>
              <a:lnSpc>
                <a:spcPct val="100000"/>
              </a:lnSpc>
            </a:pPr>
            <a:endParaRPr lang="en-CA" sz="4800" b="0" strike="noStrike" spc="-1" dirty="0">
              <a:solidFill>
                <a:srgbClr val="000000"/>
              </a:solidFill>
              <a:uFill>
                <a:solidFill>
                  <a:srgbClr val="FFFFFF"/>
                </a:solidFill>
              </a:uFill>
              <a:latin typeface="Arial"/>
            </a:endParaRPr>
          </a:p>
        </p:txBody>
      </p:sp>
      <p:sp>
        <p:nvSpPr>
          <p:cNvPr id="338" name="CustomShape 3"/>
          <p:cNvSpPr/>
          <p:nvPr/>
        </p:nvSpPr>
        <p:spPr>
          <a:xfrm>
            <a:off x="432000" y="1056912"/>
            <a:ext cx="11590920" cy="4456849"/>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lIns="90000" tIns="45000" rIns="90000" bIns="45000"/>
          <a:lstStyle/>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Downtown Heritage Issues Campaign (Delegation, Letter Writing and Phone Calls</a:t>
            </a:r>
            <a:r>
              <a:rPr lang="en-CA" sz="2000" b="0" strike="noStrike" spc="-1" dirty="0" smtClean="0">
                <a:solidFill>
                  <a:srgbClr val="000000"/>
                </a:solidFill>
                <a:uFill>
                  <a:solidFill>
                    <a:srgbClr val="FFFFFF"/>
                  </a:solidFill>
                </a:uFill>
                <a:latin typeface="Arial"/>
                <a:ea typeface="DejaVu Sans"/>
              </a:rPr>
              <a:t>)</a:t>
            </a:r>
          </a:p>
          <a:p>
            <a:pPr marL="216000" indent="-214920">
              <a:lnSpc>
                <a:spcPct val="100000"/>
              </a:lnSpc>
              <a:spcAft>
                <a:spcPts val="1200"/>
              </a:spcAft>
              <a:buClr>
                <a:srgbClr val="000000"/>
              </a:buClr>
              <a:buSzPct val="45000"/>
              <a:buFont typeface="Wingdings" charset="2"/>
              <a:buChar char=""/>
            </a:pPr>
            <a:r>
              <a:rPr lang="en-CA" sz="2000" spc="-1" dirty="0" smtClean="0">
                <a:solidFill>
                  <a:srgbClr val="000000"/>
                </a:solidFill>
                <a:uFill>
                  <a:solidFill>
                    <a:srgbClr val="FFFFFF"/>
                  </a:solidFill>
                </a:uFill>
                <a:latin typeface="Arial"/>
                <a:ea typeface="DejaVu Sans"/>
              </a:rPr>
              <a:t>ACHAC (Arts, Culture and Heritage Advisory Committee - City)</a:t>
            </a:r>
          </a:p>
          <a:p>
            <a:pPr marL="216000" indent="-214920">
              <a:lnSpc>
                <a:spcPct val="100000"/>
              </a:lnSpc>
              <a:spcAft>
                <a:spcPts val="1200"/>
              </a:spcAft>
              <a:buClr>
                <a:srgbClr val="000000"/>
              </a:buClr>
              <a:buSzPct val="45000"/>
              <a:buFont typeface="Wingdings" charset="2"/>
              <a:buChar char=""/>
            </a:pPr>
            <a:r>
              <a:rPr lang="en-CA" sz="2000" b="0" strike="noStrike" spc="-1" dirty="0" smtClean="0">
                <a:solidFill>
                  <a:srgbClr val="000000"/>
                </a:solidFill>
                <a:uFill>
                  <a:solidFill>
                    <a:srgbClr val="FFFFFF"/>
                  </a:solidFill>
                </a:uFill>
                <a:latin typeface="Arial"/>
                <a:ea typeface="DejaVu Sans"/>
              </a:rPr>
              <a:t>PAAC (Public Art Advisory Committee)</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Community Investment Grants Budget Advocacy</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DBIA Vibrancy Working Group</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City Community Wellbeing Plan Advisory Committee</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Maryam Monsef: SOCAD and Status of Women and Sub Committees</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Ontario Arts Council Consultation</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Ontarians For the Arts</a:t>
            </a:r>
            <a:endParaRPr lang="en-CA" sz="2000" b="0" strike="noStrike" spc="-1" dirty="0">
              <a:solidFill>
                <a:srgbClr val="000000"/>
              </a:solidFill>
              <a:uFill>
                <a:solidFill>
                  <a:srgbClr val="FFFFFF"/>
                </a:solidFill>
              </a:uFill>
              <a:latin typeface="Arial"/>
            </a:endParaRPr>
          </a:p>
          <a:p>
            <a:pPr marL="216000" indent="-214920">
              <a:lnSpc>
                <a:spcPct val="100000"/>
              </a:lnSpc>
              <a:spcAft>
                <a:spcPts val="1200"/>
              </a:spcAft>
              <a:buClr>
                <a:srgbClr val="000000"/>
              </a:buClr>
              <a:buSzPct val="45000"/>
              <a:buFont typeface="Wingdings" charset="2"/>
              <a:buChar char=""/>
            </a:pPr>
            <a:r>
              <a:rPr lang="en-CA" sz="2000" b="0" strike="noStrike" spc="-1" dirty="0">
                <a:solidFill>
                  <a:srgbClr val="000000"/>
                </a:solidFill>
                <a:uFill>
                  <a:solidFill>
                    <a:srgbClr val="FFFFFF"/>
                  </a:solidFill>
                </a:uFill>
                <a:latin typeface="Arial"/>
                <a:ea typeface="DejaVu Sans"/>
              </a:rPr>
              <a:t>Official Plan Advisory Committee</a:t>
            </a:r>
            <a:endParaRPr lang="en-CA" sz="2000" b="0" strike="noStrike" spc="-1" dirty="0">
              <a:solidFill>
                <a:srgbClr val="000000"/>
              </a:solidFill>
              <a:uFill>
                <a:solidFill>
                  <a:srgbClr val="FFFFFF"/>
                </a:solidFill>
              </a:uFill>
              <a:latin typeface="Arial"/>
            </a:endParaRPr>
          </a:p>
        </p:txBody>
      </p:sp>
      <p:sp>
        <p:nvSpPr>
          <p:cNvPr id="339" name="Line 4"/>
          <p:cNvSpPr/>
          <p:nvPr/>
        </p:nvSpPr>
        <p:spPr>
          <a:xfrm>
            <a:off x="547920" y="1056912"/>
            <a:ext cx="1123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41" name="CustomShape 2"/>
          <p:cNvSpPr/>
          <p:nvPr/>
        </p:nvSpPr>
        <p:spPr>
          <a:xfrm>
            <a:off x="-792000" y="0"/>
            <a:ext cx="12339000" cy="6567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r>
              <a:rPr lang="en-CA" sz="4800" b="1" strike="noStrike" spc="-1" dirty="0">
                <a:solidFill>
                  <a:srgbClr val="000000"/>
                </a:solidFill>
                <a:uFill>
                  <a:solidFill>
                    <a:srgbClr val="FFFFFF"/>
                  </a:solidFill>
                </a:uFill>
                <a:latin typeface="Arial"/>
                <a:ea typeface="DejaVu Sans"/>
              </a:rPr>
              <a:t>		</a:t>
            </a:r>
            <a:r>
              <a:rPr lang="en-CA" sz="4400" b="1" strike="noStrike" spc="-1" dirty="0" smtClean="0">
                <a:solidFill>
                  <a:srgbClr val="000000"/>
                </a:solidFill>
                <a:uFill>
                  <a:solidFill>
                    <a:srgbClr val="FFFFFF"/>
                  </a:solidFill>
                </a:uFill>
                <a:latin typeface="Arial"/>
                <a:ea typeface="DejaVu Sans"/>
              </a:rPr>
              <a:t>Strategic </a:t>
            </a:r>
            <a:r>
              <a:rPr lang="en-CA" sz="4400" b="1" strike="noStrike" spc="-1" dirty="0">
                <a:solidFill>
                  <a:srgbClr val="000000"/>
                </a:solidFill>
                <a:uFill>
                  <a:solidFill>
                    <a:srgbClr val="FFFFFF"/>
                  </a:solidFill>
                </a:uFill>
                <a:latin typeface="Arial"/>
                <a:ea typeface="DejaVu Sans"/>
              </a:rPr>
              <a:t>Ad Hoc </a:t>
            </a:r>
            <a:r>
              <a:rPr lang="en-CA" sz="4400" b="1" strike="noStrike" spc="-1" dirty="0" smtClean="0">
                <a:solidFill>
                  <a:srgbClr val="000000"/>
                </a:solidFill>
                <a:uFill>
                  <a:solidFill>
                    <a:srgbClr val="FFFFFF"/>
                  </a:solidFill>
                </a:uFill>
                <a:latin typeface="Arial"/>
                <a:ea typeface="DejaVu Sans"/>
              </a:rPr>
              <a:t>Representation</a:t>
            </a:r>
            <a:endParaRPr lang="en-CA" sz="4400" b="0" strike="noStrike" spc="-1" dirty="0">
              <a:solidFill>
                <a:srgbClr val="000000"/>
              </a:solidFill>
              <a:uFill>
                <a:solidFill>
                  <a:srgbClr val="FFFFFF"/>
                </a:solidFill>
              </a:uFill>
              <a:latin typeface="Arial"/>
            </a:endParaRPr>
          </a:p>
          <a:p>
            <a:pPr marL="2160000" indent="-215280">
              <a:lnSpc>
                <a:spcPct val="100000"/>
              </a:lnSpc>
              <a:spcAft>
                <a:spcPts val="1200"/>
              </a:spcAft>
              <a:buClr>
                <a:srgbClr val="000000"/>
              </a:buClr>
              <a:buSzPct val="45000"/>
              <a:buFont typeface="Wingdings" charset="2"/>
              <a:buChar char=""/>
            </a:pPr>
            <a:r>
              <a:rPr lang="en-CA" sz="3200" b="0" strike="noStrike" spc="-1" dirty="0">
                <a:solidFill>
                  <a:srgbClr val="000000"/>
                </a:solidFill>
                <a:uFill>
                  <a:solidFill>
                    <a:srgbClr val="FFFFFF"/>
                  </a:solidFill>
                </a:uFill>
                <a:latin typeface="Arial"/>
                <a:ea typeface="DejaVu Sans"/>
              </a:rPr>
              <a:t>City Rebrand</a:t>
            </a:r>
            <a:endParaRPr lang="en-CA" sz="3200" b="0" strike="noStrike" spc="-1" dirty="0">
              <a:solidFill>
                <a:srgbClr val="000000"/>
              </a:solidFill>
              <a:uFill>
                <a:solidFill>
                  <a:srgbClr val="FFFFFF"/>
                </a:solidFill>
              </a:uFill>
              <a:latin typeface="Arial"/>
            </a:endParaRPr>
          </a:p>
          <a:p>
            <a:pPr marL="2160000" indent="-215280">
              <a:lnSpc>
                <a:spcPct val="100000"/>
              </a:lnSpc>
              <a:spcAft>
                <a:spcPts val="1200"/>
              </a:spcAft>
              <a:buClr>
                <a:srgbClr val="000000"/>
              </a:buClr>
              <a:buSzPct val="45000"/>
              <a:buFont typeface="Wingdings" charset="2"/>
              <a:buChar char=""/>
            </a:pPr>
            <a:r>
              <a:rPr lang="en-CA" sz="3200" b="0" strike="noStrike" spc="-1" dirty="0">
                <a:solidFill>
                  <a:srgbClr val="000000"/>
                </a:solidFill>
                <a:uFill>
                  <a:solidFill>
                    <a:srgbClr val="FFFFFF"/>
                  </a:solidFill>
                </a:uFill>
                <a:latin typeface="Arial"/>
                <a:ea typeface="DejaVu Sans"/>
              </a:rPr>
              <a:t>Downtown Property Tax Relief</a:t>
            </a:r>
            <a:endParaRPr lang="en-CA" sz="3200" b="0" strike="noStrike" spc="-1" dirty="0">
              <a:solidFill>
                <a:srgbClr val="000000"/>
              </a:solidFill>
              <a:uFill>
                <a:solidFill>
                  <a:srgbClr val="FFFFFF"/>
                </a:solidFill>
              </a:uFill>
              <a:latin typeface="Arial"/>
            </a:endParaRPr>
          </a:p>
          <a:p>
            <a:pPr marL="2160000" indent="-215280">
              <a:lnSpc>
                <a:spcPct val="100000"/>
              </a:lnSpc>
              <a:spcAft>
                <a:spcPts val="1200"/>
              </a:spcAft>
              <a:buClr>
                <a:srgbClr val="000000"/>
              </a:buClr>
              <a:buSzPct val="45000"/>
              <a:buFont typeface="Wingdings" charset="2"/>
              <a:buChar char=""/>
            </a:pPr>
            <a:r>
              <a:rPr lang="en-CA" sz="3200" b="0" strike="noStrike" spc="-1" dirty="0">
                <a:solidFill>
                  <a:srgbClr val="000000"/>
                </a:solidFill>
                <a:uFill>
                  <a:solidFill>
                    <a:srgbClr val="FFFFFF"/>
                  </a:solidFill>
                </a:uFill>
                <a:latin typeface="Arial"/>
                <a:ea typeface="DejaVu Sans"/>
              </a:rPr>
              <a:t>Peterborough Public Library Strategic Plan Consultation</a:t>
            </a:r>
            <a:endParaRPr lang="en-CA" sz="3200" b="0" strike="noStrike" spc="-1" dirty="0">
              <a:solidFill>
                <a:srgbClr val="000000"/>
              </a:solidFill>
              <a:uFill>
                <a:solidFill>
                  <a:srgbClr val="FFFFFF"/>
                </a:solidFill>
              </a:uFill>
              <a:latin typeface="Arial"/>
            </a:endParaRPr>
          </a:p>
          <a:p>
            <a:pPr marL="2160000" indent="-215280">
              <a:lnSpc>
                <a:spcPct val="100000"/>
              </a:lnSpc>
              <a:spcAft>
                <a:spcPts val="1200"/>
              </a:spcAft>
              <a:buClr>
                <a:srgbClr val="000000"/>
              </a:buClr>
              <a:buSzPct val="45000"/>
              <a:buFont typeface="Wingdings" charset="2"/>
              <a:buChar char=""/>
            </a:pPr>
            <a:r>
              <a:rPr lang="en-CA" sz="3200" b="0" strike="noStrike" spc="-1" dirty="0">
                <a:solidFill>
                  <a:srgbClr val="000000"/>
                </a:solidFill>
                <a:uFill>
                  <a:solidFill>
                    <a:srgbClr val="FFFFFF"/>
                  </a:solidFill>
                </a:uFill>
                <a:latin typeface="Arial"/>
                <a:ea typeface="DejaVu Sans"/>
              </a:rPr>
              <a:t>Peterborough Economic </a:t>
            </a:r>
            <a:r>
              <a:rPr lang="en-CA" sz="3200" b="0" strike="noStrike" spc="-1" dirty="0" smtClean="0">
                <a:solidFill>
                  <a:srgbClr val="000000"/>
                </a:solidFill>
                <a:uFill>
                  <a:solidFill>
                    <a:srgbClr val="FFFFFF"/>
                  </a:solidFill>
                </a:uFill>
                <a:latin typeface="Arial"/>
                <a:ea typeface="DejaVu Sans"/>
              </a:rPr>
              <a:t>Development: </a:t>
            </a:r>
            <a:r>
              <a:rPr lang="en-CA" sz="3200" b="0" strike="noStrike" spc="-1" dirty="0">
                <a:solidFill>
                  <a:srgbClr val="000000"/>
                </a:solidFill>
                <a:uFill>
                  <a:solidFill>
                    <a:srgbClr val="FFFFFF"/>
                  </a:solidFill>
                </a:uFill>
                <a:latin typeface="Arial"/>
                <a:ea typeface="DejaVu Sans"/>
              </a:rPr>
              <a:t>Tourism </a:t>
            </a:r>
            <a:r>
              <a:rPr lang="en-CA" sz="3200" b="0" strike="noStrike" spc="-1" dirty="0" smtClean="0">
                <a:solidFill>
                  <a:srgbClr val="000000"/>
                </a:solidFill>
                <a:uFill>
                  <a:solidFill>
                    <a:srgbClr val="FFFFFF"/>
                  </a:solidFill>
                </a:uFill>
                <a:latin typeface="Arial"/>
                <a:ea typeface="DejaVu Sans"/>
              </a:rPr>
              <a:t>Consultation</a:t>
            </a:r>
          </a:p>
          <a:p>
            <a:pPr marL="2160000" indent="-215280">
              <a:lnSpc>
                <a:spcPct val="100000"/>
              </a:lnSpc>
              <a:spcAft>
                <a:spcPts val="1200"/>
              </a:spcAft>
              <a:buClr>
                <a:srgbClr val="000000"/>
              </a:buClr>
              <a:buSzPct val="45000"/>
              <a:buFont typeface="Wingdings" charset="2"/>
              <a:buChar char=""/>
            </a:pPr>
            <a:r>
              <a:rPr lang="en-CA" sz="3200" spc="-1" dirty="0" smtClean="0">
                <a:solidFill>
                  <a:srgbClr val="000000"/>
                </a:solidFill>
                <a:uFill>
                  <a:solidFill>
                    <a:srgbClr val="FFFFFF"/>
                  </a:solidFill>
                </a:uFill>
                <a:latin typeface="Arial"/>
                <a:ea typeface="DejaVu Sans"/>
              </a:rPr>
              <a:t>CFGP: Vital Conversations x 2</a:t>
            </a:r>
            <a:endParaRPr lang="en-CA" sz="3200" b="0" strike="noStrike" spc="-1" dirty="0">
              <a:solidFill>
                <a:srgbClr val="000000"/>
              </a:solidFill>
              <a:uFill>
                <a:solidFill>
                  <a:srgbClr val="FFFFFF"/>
                </a:solidFill>
              </a:uFill>
              <a:latin typeface="Arial"/>
            </a:endParaRPr>
          </a:p>
          <a:p>
            <a:pPr>
              <a:lnSpc>
                <a:spcPct val="100000"/>
              </a:lnSpc>
            </a:pPr>
            <a:endParaRPr lang="en-CA" sz="3200" b="0" strike="noStrike" spc="-1" dirty="0">
              <a:solidFill>
                <a:srgbClr val="000000"/>
              </a:solidFill>
              <a:uFill>
                <a:solidFill>
                  <a:srgbClr val="FFFFFF"/>
                </a:solidFill>
              </a:uFill>
              <a:latin typeface="Arial"/>
            </a:endParaRPr>
          </a:p>
          <a:p>
            <a:pPr>
              <a:lnSpc>
                <a:spcPct val="100000"/>
              </a:lnSpc>
            </a:pPr>
            <a:endParaRPr lang="en-CA" sz="3200" b="0" strike="noStrike" spc="-1" dirty="0">
              <a:solidFill>
                <a:srgbClr val="000000"/>
              </a:solidFill>
              <a:uFill>
                <a:solidFill>
                  <a:srgbClr val="FFFFFF"/>
                </a:solidFill>
              </a:uFill>
              <a:latin typeface="Arial"/>
            </a:endParaRPr>
          </a:p>
        </p:txBody>
      </p:sp>
      <p:sp>
        <p:nvSpPr>
          <p:cNvPr id="342" name="Line 3"/>
          <p:cNvSpPr/>
          <p:nvPr/>
        </p:nvSpPr>
        <p:spPr>
          <a:xfrm>
            <a:off x="1021500" y="13473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2417760" y="802440"/>
            <a:ext cx="8634960" cy="25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0" anchor="b"/>
          <a:lstStyle/>
          <a:p>
            <a:pPr>
              <a:lnSpc>
                <a:spcPct val="200000"/>
              </a:lnSpc>
            </a:pPr>
            <a:r>
              <a:rPr lang="en-CA" sz="6600" b="1" strike="noStrike" spc="-1">
                <a:solidFill>
                  <a:srgbClr val="000000"/>
                </a:solidFill>
                <a:uFill>
                  <a:solidFill>
                    <a:srgbClr val="FFFFFF"/>
                  </a:solidFill>
                </a:uFill>
                <a:latin typeface="Arial"/>
                <a:ea typeface="Microsoft YaHei"/>
              </a:rPr>
              <a:t>Agenda</a:t>
            </a:r>
            <a:endParaRPr lang="en-CA" sz="6600" b="0" strike="noStrike" spc="-1">
              <a:solidFill>
                <a:srgbClr val="000000"/>
              </a:solidFill>
              <a:uFill>
                <a:solidFill>
                  <a:srgbClr val="FFFFFF"/>
                </a:solidFill>
              </a:uFill>
              <a:latin typeface="Arial"/>
            </a:endParaRPr>
          </a:p>
        </p:txBody>
      </p:sp>
      <p:sp>
        <p:nvSpPr>
          <p:cNvPr id="111" name="CustomShape 2"/>
          <p:cNvSpPr/>
          <p:nvPr/>
        </p:nvSpPr>
        <p:spPr>
          <a:xfrm>
            <a:off x="2415600" y="3672000"/>
            <a:ext cx="3990600" cy="254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spcBef>
                <a:spcPts val="1001"/>
              </a:spcBef>
            </a:pPr>
            <a:r>
              <a:rPr lang="en-CA" sz="1800" b="1" strike="noStrike" cap="all" spc="-1">
                <a:solidFill>
                  <a:srgbClr val="000000"/>
                </a:solidFill>
                <a:uFill>
                  <a:solidFill>
                    <a:srgbClr val="FFFFFF"/>
                  </a:solidFill>
                </a:uFill>
                <a:latin typeface="Arial"/>
                <a:ea typeface="DejaVu Sans"/>
              </a:rPr>
              <a:t>Annual General Meeting 2017</a:t>
            </a:r>
            <a:endParaRPr lang="en-CA" sz="1800" b="0" strike="noStrike" spc="-1">
              <a:solidFill>
                <a:srgbClr val="000000"/>
              </a:solidFill>
              <a:uFill>
                <a:solidFill>
                  <a:srgbClr val="FFFFFF"/>
                </a:solidFill>
              </a:uFill>
              <a:latin typeface="Arial"/>
            </a:endParaRPr>
          </a:p>
        </p:txBody>
      </p:sp>
      <p:sp>
        <p:nvSpPr>
          <p:cNvPr id="112" name="Line 3"/>
          <p:cNvSpPr/>
          <p:nvPr/>
        </p:nvSpPr>
        <p:spPr>
          <a:xfrm>
            <a:off x="2376000" y="3528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pic>
        <p:nvPicPr>
          <p:cNvPr id="344" name="Picture 343"/>
          <p:cNvPicPr/>
          <p:nvPr/>
        </p:nvPicPr>
        <p:blipFill>
          <a:blip r:embed="rId2"/>
          <a:stretch/>
        </p:blipFill>
        <p:spPr>
          <a:xfrm>
            <a:off x="4176000" y="1656000"/>
            <a:ext cx="3263400" cy="2447280"/>
          </a:xfrm>
          <a:prstGeom prst="rect">
            <a:avLst/>
          </a:prstGeom>
          <a:ln>
            <a:noFill/>
          </a:ln>
        </p:spPr>
      </p:pic>
      <p:pic>
        <p:nvPicPr>
          <p:cNvPr id="345" name="Picture 344"/>
          <p:cNvPicPr/>
          <p:nvPr/>
        </p:nvPicPr>
        <p:blipFill>
          <a:blip r:embed="rId3"/>
          <a:stretch/>
        </p:blipFill>
        <p:spPr>
          <a:xfrm>
            <a:off x="6952320" y="1607040"/>
            <a:ext cx="2550960" cy="2496240"/>
          </a:xfrm>
          <a:prstGeom prst="rect">
            <a:avLst/>
          </a:prstGeom>
          <a:ln>
            <a:noFill/>
          </a:ln>
        </p:spPr>
      </p:pic>
      <p:sp>
        <p:nvSpPr>
          <p:cNvPr id="346" name="CustomShape 2"/>
          <p:cNvSpPr/>
          <p:nvPr/>
        </p:nvSpPr>
        <p:spPr>
          <a:xfrm>
            <a:off x="1870920" y="179640"/>
            <a:ext cx="8927280" cy="9352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200000"/>
              </a:lnSpc>
            </a:pPr>
            <a:r>
              <a:rPr lang="en-CA" sz="4000" b="1" strike="noStrike" spc="-1" dirty="0">
                <a:solidFill>
                  <a:srgbClr val="000000"/>
                </a:solidFill>
                <a:uFill>
                  <a:solidFill>
                    <a:srgbClr val="FFFFFF"/>
                  </a:solidFill>
                </a:uFill>
                <a:latin typeface="Arial"/>
                <a:ea typeface="DejaVu Sans"/>
              </a:rPr>
              <a:t>Concierge Support Services </a:t>
            </a:r>
            <a:endParaRPr lang="en-CA" sz="40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200000"/>
              </a:lnSpc>
            </a:pPr>
            <a:r>
              <a:rPr lang="en-CA" sz="3600" b="1" strike="noStrike" spc="-1" dirty="0">
                <a:solidFill>
                  <a:srgbClr val="000000"/>
                </a:solidFill>
                <a:uFill>
                  <a:solidFill>
                    <a:srgbClr val="FFFFFF"/>
                  </a:solidFill>
                </a:uFill>
                <a:latin typeface="Arial"/>
                <a:ea typeface="DejaVu Sans"/>
              </a:rPr>
              <a:t>	</a:t>
            </a:r>
            <a:endParaRPr lang="en-CA" sz="3600" b="0" strike="noStrike" spc="-1" dirty="0">
              <a:solidFill>
                <a:srgbClr val="000000"/>
              </a:solidFill>
              <a:uFill>
                <a:solidFill>
                  <a:srgbClr val="FFFFFF"/>
                </a:solidFill>
              </a:uFill>
              <a:latin typeface="Arial"/>
            </a:endParaRPr>
          </a:p>
          <a:p>
            <a:pPr>
              <a:lnSpc>
                <a:spcPct val="200000"/>
              </a:lnSpc>
            </a:pPr>
            <a:endParaRPr lang="en-CA" sz="3600" b="0" strike="noStrike" spc="-1" dirty="0">
              <a:solidFill>
                <a:srgbClr val="000000"/>
              </a:solidFill>
              <a:uFill>
                <a:solidFill>
                  <a:srgbClr val="FFFFFF"/>
                </a:solidFill>
              </a:uFill>
              <a:latin typeface="Arial"/>
            </a:endParaRPr>
          </a:p>
          <a:p>
            <a:pPr>
              <a:lnSpc>
                <a:spcPct val="100000"/>
              </a:lnSpc>
            </a:pPr>
            <a:endParaRPr lang="en-CA" sz="3600" b="0" strike="noStrike" spc="-1" dirty="0">
              <a:solidFill>
                <a:srgbClr val="000000"/>
              </a:solidFill>
              <a:uFill>
                <a:solidFill>
                  <a:srgbClr val="FFFFFF"/>
                </a:solidFill>
              </a:uFill>
              <a:latin typeface="Arial"/>
            </a:endParaRPr>
          </a:p>
        </p:txBody>
      </p:sp>
      <p:pic>
        <p:nvPicPr>
          <p:cNvPr id="347" name="Picture 346"/>
          <p:cNvPicPr/>
          <p:nvPr/>
        </p:nvPicPr>
        <p:blipFill>
          <a:blip r:embed="rId4"/>
          <a:stretch/>
        </p:blipFill>
        <p:spPr>
          <a:xfrm>
            <a:off x="376920" y="316440"/>
            <a:ext cx="1494000" cy="1122480"/>
          </a:xfrm>
          <a:prstGeom prst="rect">
            <a:avLst/>
          </a:prstGeom>
          <a:ln>
            <a:noFill/>
          </a:ln>
        </p:spPr>
      </p:pic>
      <p:pic>
        <p:nvPicPr>
          <p:cNvPr id="348" name="Picture 347"/>
          <p:cNvPicPr/>
          <p:nvPr/>
        </p:nvPicPr>
        <p:blipFill>
          <a:blip r:embed="rId5"/>
          <a:srcRect r="85972"/>
          <a:stretch/>
        </p:blipFill>
        <p:spPr>
          <a:xfrm>
            <a:off x="215640" y="1727280"/>
            <a:ext cx="1582920" cy="2016000"/>
          </a:xfrm>
          <a:prstGeom prst="rect">
            <a:avLst/>
          </a:prstGeom>
          <a:ln>
            <a:noFill/>
          </a:ln>
        </p:spPr>
      </p:pic>
      <p:pic>
        <p:nvPicPr>
          <p:cNvPr id="349" name="Picture 348"/>
          <p:cNvPicPr/>
          <p:nvPr/>
        </p:nvPicPr>
        <p:blipFill>
          <a:blip r:embed="rId6"/>
          <a:stretch/>
        </p:blipFill>
        <p:spPr>
          <a:xfrm>
            <a:off x="2088000" y="1656000"/>
            <a:ext cx="2231280" cy="2461320"/>
          </a:xfrm>
          <a:prstGeom prst="rect">
            <a:avLst/>
          </a:prstGeom>
          <a:ln>
            <a:noFill/>
          </a:ln>
        </p:spPr>
      </p:pic>
      <p:sp>
        <p:nvSpPr>
          <p:cNvPr id="350" name="Line 3"/>
          <p:cNvSpPr/>
          <p:nvPr/>
        </p:nvSpPr>
        <p:spPr>
          <a:xfrm>
            <a:off x="215640" y="1727280"/>
            <a:ext cx="360" cy="2017080"/>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51" name="CustomShape 4"/>
          <p:cNvSpPr/>
          <p:nvPr/>
        </p:nvSpPr>
        <p:spPr>
          <a:xfrm>
            <a:off x="144000" y="3816000"/>
            <a:ext cx="1727280" cy="122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CA" sz="1800" b="0" strike="noStrike" spc="-1">
                <a:solidFill>
                  <a:srgbClr val="000000"/>
                </a:solidFill>
                <a:uFill>
                  <a:solidFill>
                    <a:srgbClr val="FFFFFF"/>
                  </a:solidFill>
                </a:uFill>
                <a:latin typeface="Arial"/>
                <a:ea typeface="DejaVu Sans"/>
              </a:rPr>
              <a:t>The Peterborough Historical Society</a:t>
            </a:r>
            <a:endParaRPr lang="en-CA" sz="1800" b="0" strike="noStrike" spc="-1">
              <a:solidFill>
                <a:srgbClr val="000000"/>
              </a:solidFill>
              <a:uFill>
                <a:solidFill>
                  <a:srgbClr val="FFFFFF"/>
                </a:solidFill>
              </a:uFill>
              <a:latin typeface="Arial"/>
            </a:endParaRPr>
          </a:p>
        </p:txBody>
      </p:sp>
      <p:pic>
        <p:nvPicPr>
          <p:cNvPr id="352" name="Picture 351"/>
          <p:cNvPicPr/>
          <p:nvPr/>
        </p:nvPicPr>
        <p:blipFill>
          <a:blip r:embed="rId7"/>
          <a:stretch/>
        </p:blipFill>
        <p:spPr>
          <a:xfrm>
            <a:off x="9470520" y="1694520"/>
            <a:ext cx="2408760" cy="2408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0" y="0"/>
            <a:ext cx="12527280" cy="712728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54" name="CustomShape 2"/>
          <p:cNvSpPr/>
          <p:nvPr/>
        </p:nvSpPr>
        <p:spPr>
          <a:xfrm>
            <a:off x="-792000" y="1512000"/>
            <a:ext cx="12339000" cy="505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r>
              <a:rPr lang="en-CA" sz="3600" b="1" strike="noStrike" spc="-1">
                <a:solidFill>
                  <a:srgbClr val="000000"/>
                </a:solidFill>
                <a:uFill>
                  <a:solidFill>
                    <a:srgbClr val="FFFFFF"/>
                  </a:solidFill>
                </a:uFill>
                <a:latin typeface="Arial"/>
                <a:ea typeface="DejaVu Sans"/>
              </a:rPr>
              <a:t>			</a:t>
            </a:r>
            <a:endParaRPr lang="en-CA" sz="3600" b="0" strike="noStrike" spc="-1">
              <a:solidFill>
                <a:srgbClr val="000000"/>
              </a:solidFill>
              <a:uFill>
                <a:solidFill>
                  <a:srgbClr val="FFFFFF"/>
                </a:solidFill>
              </a:uFill>
              <a:latin typeface="Arial"/>
            </a:endParaRPr>
          </a:p>
          <a:p>
            <a:pPr>
              <a:lnSpc>
                <a:spcPct val="100000"/>
              </a:lnSpc>
            </a:pPr>
            <a:endParaRPr lang="en-CA" sz="3600" b="0" strike="noStrike" spc="-1">
              <a:solidFill>
                <a:srgbClr val="000000"/>
              </a:solidFill>
              <a:uFill>
                <a:solidFill>
                  <a:srgbClr val="FFFFFF"/>
                </a:solidFill>
              </a:uFill>
              <a:latin typeface="Arial"/>
            </a:endParaRPr>
          </a:p>
          <a:p>
            <a:pPr>
              <a:lnSpc>
                <a:spcPct val="100000"/>
              </a:lnSpc>
            </a:pPr>
            <a:endParaRPr lang="en-CA" sz="3600" b="0" strike="noStrike" spc="-1">
              <a:solidFill>
                <a:srgbClr val="000000"/>
              </a:solidFill>
              <a:uFill>
                <a:solidFill>
                  <a:srgbClr val="FFFFFF"/>
                </a:solidFill>
              </a:uFill>
              <a:latin typeface="Arial"/>
            </a:endParaRPr>
          </a:p>
        </p:txBody>
      </p:sp>
      <p:sp>
        <p:nvSpPr>
          <p:cNvPr id="355" name="CustomShape 3"/>
          <p:cNvSpPr/>
          <p:nvPr/>
        </p:nvSpPr>
        <p:spPr>
          <a:xfrm>
            <a:off x="161280" y="1607400"/>
            <a:ext cx="5759640" cy="65381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ts val="44"/>
              </a:lnSpc>
            </a:pPr>
            <a:r>
              <a:rPr lang="en-CA" sz="1800" b="1" strike="noStrike" spc="-1" dirty="0">
                <a:solidFill>
                  <a:srgbClr val="000000"/>
                </a:solidFill>
                <a:uFill>
                  <a:solidFill>
                    <a:srgbClr val="FFFFFF"/>
                  </a:solidFill>
                </a:uFill>
                <a:latin typeface="Arial"/>
                <a:ea typeface="Helvetica-Normal"/>
              </a:rPr>
              <a:t>Electric City Culture </a:t>
            </a:r>
            <a:r>
              <a:rPr lang="en-CA" sz="1800" b="1" strike="noStrike" spc="-1" dirty="0" smtClean="0">
                <a:solidFill>
                  <a:srgbClr val="000000"/>
                </a:solidFill>
                <a:uFill>
                  <a:solidFill>
                    <a:srgbClr val="FFFFFF"/>
                  </a:solidFill>
                </a:uFill>
                <a:latin typeface="Arial"/>
                <a:ea typeface="Helvetica-Normal"/>
              </a:rPr>
              <a:t>Council</a:t>
            </a:r>
            <a:endParaRPr lang="en-CA" spc="-1" dirty="0">
              <a:solidFill>
                <a:srgbClr val="000000"/>
              </a:solidFill>
              <a:uFill>
                <a:solidFill>
                  <a:srgbClr val="FFFFFF"/>
                </a:solidFill>
              </a:uFill>
              <a:latin typeface="Arial"/>
            </a:endParaRPr>
          </a:p>
          <a:p>
            <a:pPr algn="ctr">
              <a:lnSpc>
                <a:spcPts val="44"/>
              </a:lnSpc>
            </a:pPr>
            <a:endParaRPr lang="en-CA" sz="1800" b="1" strike="noStrike" spc="-1" dirty="0">
              <a:solidFill>
                <a:srgbClr val="000000"/>
              </a:solidFill>
              <a:uFill>
                <a:solidFill>
                  <a:srgbClr val="FFFFFF"/>
                </a:solidFill>
              </a:uFill>
              <a:latin typeface="Arial"/>
              <a:ea typeface="Helvetica-Normal"/>
            </a:endParaRPr>
          </a:p>
          <a:p>
            <a:pPr algn="ctr">
              <a:lnSpc>
                <a:spcPts val="44"/>
              </a:lnSpc>
            </a:pPr>
            <a:endParaRPr lang="en-CA" sz="1800" b="1" strike="noStrike" spc="-1" dirty="0" smtClean="0">
              <a:solidFill>
                <a:srgbClr val="000000"/>
              </a:solidFill>
              <a:uFill>
                <a:solidFill>
                  <a:srgbClr val="FFFFFF"/>
                </a:solidFill>
              </a:uFill>
              <a:latin typeface="Arial"/>
              <a:ea typeface="Helvetica-Normal"/>
            </a:endParaRPr>
          </a:p>
          <a:p>
            <a:pPr algn="ctr">
              <a:lnSpc>
                <a:spcPct val="150000"/>
              </a:lnSpc>
            </a:pPr>
            <a:r>
              <a:rPr lang="en-CA" sz="1800" b="1" strike="noStrike" spc="-1" dirty="0" smtClean="0">
                <a:solidFill>
                  <a:srgbClr val="000000"/>
                </a:solidFill>
                <a:uFill>
                  <a:solidFill>
                    <a:srgbClr val="FFFFFF"/>
                  </a:solidFill>
                </a:uFill>
                <a:latin typeface="Arial"/>
                <a:ea typeface="Helvetica-Normal"/>
              </a:rPr>
              <a:t>Board of Directors 2017</a:t>
            </a:r>
          </a:p>
          <a:p>
            <a:pPr algn="ctr">
              <a:lnSpc>
                <a:spcPct val="150000"/>
              </a:lnSpc>
            </a:pPr>
            <a:r>
              <a:rPr lang="en-CA" sz="1800" b="1" strike="noStrike" spc="-1" dirty="0" smtClean="0">
                <a:solidFill>
                  <a:srgbClr val="000000"/>
                </a:solidFill>
                <a:uFill>
                  <a:solidFill>
                    <a:srgbClr val="FFFFFF"/>
                  </a:solidFill>
                </a:uFill>
                <a:latin typeface="Arial"/>
                <a:ea typeface="Helvetica-Normal"/>
              </a:rPr>
              <a:t>Bill </a:t>
            </a:r>
            <a:r>
              <a:rPr lang="en-CA" sz="1800" b="1" strike="noStrike" spc="-1" dirty="0">
                <a:solidFill>
                  <a:srgbClr val="000000"/>
                </a:solidFill>
                <a:uFill>
                  <a:solidFill>
                    <a:srgbClr val="FFFFFF"/>
                  </a:solidFill>
                </a:uFill>
                <a:latin typeface="Arial"/>
                <a:ea typeface="Helvetica-Normal"/>
              </a:rPr>
              <a:t>Kimball</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President</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Randy Read</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Vice President</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Yvonne Lai</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Secretary-Treasurer</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Michael Gallant</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Sue McGregor-Hunter</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Dave Tough</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Nadine Changfoot</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Jonathon Lockyer</a:t>
            </a:r>
            <a:endParaRPr lang="en-CA" sz="1800" b="0" strike="noStrike" spc="-1" dirty="0">
              <a:solidFill>
                <a:srgbClr val="000000"/>
              </a:solidFill>
              <a:uFill>
                <a:solidFill>
                  <a:srgbClr val="FFFFFF"/>
                </a:solidFill>
              </a:uFill>
              <a:latin typeface="Arial"/>
            </a:endParaRPr>
          </a:p>
          <a:p>
            <a:pPr>
              <a:lnSpc>
                <a:spcPct val="150000"/>
              </a:lnSpc>
            </a:pPr>
            <a:endParaRPr lang="en-CA" sz="1800" b="0" strike="noStrike" spc="-1" dirty="0">
              <a:solidFill>
                <a:srgbClr val="000000"/>
              </a:solidFill>
              <a:uFill>
                <a:solidFill>
                  <a:srgbClr val="FFFFFF"/>
                </a:solidFill>
              </a:uFill>
              <a:latin typeface="Arial"/>
            </a:endParaRPr>
          </a:p>
          <a:p>
            <a:pPr>
              <a:lnSpc>
                <a:spcPct val="150000"/>
              </a:lnSpc>
            </a:pPr>
            <a:endParaRPr lang="en-CA" sz="1800" b="0" strike="noStrike" spc="-1" dirty="0">
              <a:solidFill>
                <a:srgbClr val="000000"/>
              </a:solidFill>
              <a:uFill>
                <a:solidFill>
                  <a:srgbClr val="FFFFFF"/>
                </a:solidFill>
              </a:uFill>
              <a:latin typeface="Arial"/>
            </a:endParaRPr>
          </a:p>
          <a:p>
            <a:pPr>
              <a:lnSpc>
                <a:spcPct val="150000"/>
              </a:lnSpc>
            </a:pPr>
            <a:endParaRPr lang="en-CA" sz="1800" b="0" strike="noStrike" spc="-1" dirty="0">
              <a:solidFill>
                <a:srgbClr val="000000"/>
              </a:solidFill>
              <a:uFill>
                <a:solidFill>
                  <a:srgbClr val="FFFFFF"/>
                </a:solidFill>
              </a:uFill>
              <a:latin typeface="Arial"/>
            </a:endParaRPr>
          </a:p>
        </p:txBody>
      </p:sp>
      <p:pic>
        <p:nvPicPr>
          <p:cNvPr id="356" name="Picture 355"/>
          <p:cNvPicPr/>
          <p:nvPr/>
        </p:nvPicPr>
        <p:blipFill>
          <a:blip r:embed="rId2"/>
          <a:stretch/>
        </p:blipFill>
        <p:spPr>
          <a:xfrm>
            <a:off x="161280" y="216000"/>
            <a:ext cx="1494360" cy="1122840"/>
          </a:xfrm>
          <a:prstGeom prst="rect">
            <a:avLst/>
          </a:prstGeom>
          <a:ln>
            <a:noFill/>
          </a:ln>
        </p:spPr>
      </p:pic>
      <p:sp>
        <p:nvSpPr>
          <p:cNvPr id="357" name="CustomShape 4"/>
          <p:cNvSpPr/>
          <p:nvPr/>
        </p:nvSpPr>
        <p:spPr>
          <a:xfrm>
            <a:off x="6913680" y="493695"/>
            <a:ext cx="3815640" cy="369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endParaRPr lang="en-CA" sz="1800" b="0" strike="noStrike" spc="-1" dirty="0">
              <a:solidFill>
                <a:srgbClr val="000000"/>
              </a:solidFill>
              <a:uFill>
                <a:solidFill>
                  <a:srgbClr val="FFFFFF"/>
                </a:solidFill>
              </a:uFill>
              <a:latin typeface="Arial"/>
            </a:endParaRPr>
          </a:p>
          <a:p>
            <a:pPr algn="ctr">
              <a:lnSpc>
                <a:spcPct val="150000"/>
              </a:lnSpc>
            </a:pP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Staff:</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Su Ditta</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Executive Director</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Eva Fisher</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Program Coordinator</a:t>
            </a:r>
            <a:endParaRPr lang="en-CA" sz="1800" b="0" strike="noStrike" spc="-1" dirty="0">
              <a:solidFill>
                <a:srgbClr val="000000"/>
              </a:solidFill>
              <a:uFill>
                <a:solidFill>
                  <a:srgbClr val="FFFFFF"/>
                </a:solidFill>
              </a:uFill>
              <a:latin typeface="Arial"/>
            </a:endParaRPr>
          </a:p>
          <a:p>
            <a:pPr algn="ctr">
              <a:lnSpc>
                <a:spcPct val="150000"/>
              </a:lnSpc>
            </a:pPr>
            <a:r>
              <a:rPr lang="en-CA" sz="1800" b="1" strike="noStrike" spc="-1" dirty="0">
                <a:solidFill>
                  <a:srgbClr val="000000"/>
                </a:solidFill>
                <a:uFill>
                  <a:solidFill>
                    <a:srgbClr val="FFFFFF"/>
                  </a:solidFill>
                </a:uFill>
                <a:latin typeface="Arial"/>
                <a:ea typeface="Helvetica-Normal"/>
              </a:rPr>
              <a:t>Sue Newman</a:t>
            </a:r>
            <a:endParaRPr lang="en-CA" sz="1800" b="0" strike="noStrike" spc="-1" dirty="0">
              <a:solidFill>
                <a:srgbClr val="000000"/>
              </a:solidFill>
              <a:uFill>
                <a:solidFill>
                  <a:srgbClr val="FFFFFF"/>
                </a:solidFill>
              </a:uFill>
              <a:latin typeface="Arial"/>
            </a:endParaRPr>
          </a:p>
          <a:p>
            <a:pPr algn="ctr">
              <a:lnSpc>
                <a:spcPct val="150000"/>
              </a:lnSpc>
            </a:pPr>
            <a:r>
              <a:rPr lang="en-CA" sz="1800" b="0" i="1" strike="noStrike" spc="-1" dirty="0">
                <a:solidFill>
                  <a:srgbClr val="000000"/>
                </a:solidFill>
                <a:uFill>
                  <a:solidFill>
                    <a:srgbClr val="FFFFFF"/>
                  </a:solidFill>
                </a:uFill>
                <a:latin typeface="Arial"/>
                <a:ea typeface="Helvetica-Normal"/>
              </a:rPr>
              <a:t>Bookkeeper</a:t>
            </a:r>
            <a:endParaRPr lang="en-CA" sz="1800" b="0" strike="noStrike" spc="-1" dirty="0">
              <a:solidFill>
                <a:srgbClr val="000000"/>
              </a:solidFill>
              <a:uFill>
                <a:solidFill>
                  <a:srgbClr val="FFFFFF"/>
                </a:solidFill>
              </a:uFill>
              <a:latin typeface="Arial"/>
            </a:endParaRPr>
          </a:p>
          <a:p>
            <a:pPr algn="ctr">
              <a:lnSpc>
                <a:spcPct val="150000"/>
              </a:lnSpc>
            </a:pPr>
            <a:endParaRPr lang="en-CA" sz="1800" b="0" strike="noStrike" spc="-1" dirty="0">
              <a:solidFill>
                <a:srgbClr val="000000"/>
              </a:solidFill>
              <a:uFill>
                <a:solidFill>
                  <a:srgbClr val="FFFFFF"/>
                </a:solidFill>
              </a:uFill>
              <a:latin typeface="Arial"/>
            </a:endParaRPr>
          </a:p>
        </p:txBody>
      </p:sp>
      <p:sp>
        <p:nvSpPr>
          <p:cNvPr id="358" name="CustomShape 5"/>
          <p:cNvSpPr/>
          <p:nvPr/>
        </p:nvSpPr>
        <p:spPr>
          <a:xfrm>
            <a:off x="0" y="216000"/>
            <a:ext cx="12527280" cy="102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CA" sz="6000" b="1" strike="noStrike" spc="-1" dirty="0">
                <a:solidFill>
                  <a:srgbClr val="800000"/>
                </a:solidFill>
                <a:uFill>
                  <a:solidFill>
                    <a:srgbClr val="FFFFFF"/>
                  </a:solidFill>
                </a:uFill>
                <a:latin typeface="Arial"/>
              </a:rPr>
              <a:t>Thank you SO much!</a:t>
            </a:r>
            <a:endParaRPr lang="en-CA" sz="6000" b="0" strike="noStrike" spc="-1" dirty="0">
              <a:solidFill>
                <a:srgbClr val="000000"/>
              </a:solidFill>
              <a:uFill>
                <a:solidFill>
                  <a:srgbClr val="FFFFFF"/>
                </a:solidFill>
              </a:uFill>
              <a:latin typeface="Arial"/>
            </a:endParaRPr>
          </a:p>
        </p:txBody>
      </p:sp>
      <p:cxnSp>
        <p:nvCxnSpPr>
          <p:cNvPr id="8" name="Straight Connector 7"/>
          <p:cNvCxnSpPr/>
          <p:nvPr/>
        </p:nvCxnSpPr>
        <p:spPr>
          <a:xfrm>
            <a:off x="6096000" y="1405054"/>
            <a:ext cx="0" cy="5365466"/>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ustomShape 1"/>
          <p:cNvSpPr/>
          <p:nvPr/>
        </p:nvSpPr>
        <p:spPr>
          <a:xfrm>
            <a:off x="1080" y="-86400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60" name="CustomShape 2"/>
          <p:cNvSpPr/>
          <p:nvPr/>
        </p:nvSpPr>
        <p:spPr>
          <a:xfrm>
            <a:off x="-792000" y="648000"/>
            <a:ext cx="12339000" cy="5919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en-CA" sz="6000" b="1" strike="noStrike" spc="-1">
                <a:solidFill>
                  <a:srgbClr val="000000"/>
                </a:solidFill>
                <a:uFill>
                  <a:solidFill>
                    <a:srgbClr val="FFFFFF"/>
                  </a:solidFill>
                </a:uFill>
                <a:latin typeface="Arial"/>
                <a:ea typeface="DejaVu Sans"/>
              </a:rPr>
              <a:t>				</a:t>
            </a:r>
            <a:r>
              <a:rPr lang="en-CA" sz="4000" b="1" strike="noStrike" spc="-1">
                <a:solidFill>
                  <a:srgbClr val="000000"/>
                </a:solidFill>
                <a:uFill>
                  <a:solidFill>
                    <a:srgbClr val="FFFFFF"/>
                  </a:solidFill>
                </a:uFill>
                <a:latin typeface="Arial"/>
                <a:ea typeface="DejaVu Sans"/>
              </a:rPr>
              <a:t>Thanks to our Volunteers,</a:t>
            </a:r>
            <a:endParaRPr lang="en-CA" sz="4000" b="0" strike="noStrike" spc="-1">
              <a:solidFill>
                <a:srgbClr val="000000"/>
              </a:solidFill>
              <a:uFill>
                <a:solidFill>
                  <a:srgbClr val="FFFFFF"/>
                </a:solidFill>
              </a:uFill>
              <a:latin typeface="Arial"/>
            </a:endParaRPr>
          </a:p>
          <a:p>
            <a:pPr>
              <a:lnSpc>
                <a:spcPct val="100000"/>
              </a:lnSpc>
            </a:pPr>
            <a:r>
              <a:rPr lang="en-CA" sz="4000" b="1" strike="noStrike" spc="-1">
                <a:solidFill>
                  <a:srgbClr val="000000"/>
                </a:solidFill>
                <a:uFill>
                  <a:solidFill>
                    <a:srgbClr val="FFFFFF"/>
                  </a:solidFill>
                </a:uFill>
                <a:latin typeface="Arial"/>
                <a:ea typeface="DejaVu Sans"/>
              </a:rPr>
              <a:t>				We couldn’t do it without you!</a:t>
            </a:r>
            <a:endParaRPr lang="en-CA" sz="4000" b="0" strike="noStrike" spc="-1">
              <a:solidFill>
                <a:srgbClr val="000000"/>
              </a:solidFill>
              <a:uFill>
                <a:solidFill>
                  <a:srgbClr val="FFFFFF"/>
                </a:solidFill>
              </a:uFill>
              <a:latin typeface="Arial"/>
            </a:endParaRPr>
          </a:p>
          <a:p>
            <a:pPr>
              <a:lnSpc>
                <a:spcPct val="200000"/>
              </a:lnSpc>
            </a:pPr>
            <a:endParaRPr lang="en-CA" sz="4000" b="0" strike="noStrike" spc="-1">
              <a:solidFill>
                <a:srgbClr val="000000"/>
              </a:solidFill>
              <a:uFill>
                <a:solidFill>
                  <a:srgbClr val="FFFFFF"/>
                </a:solidFill>
              </a:uFill>
              <a:latin typeface="Arial"/>
            </a:endParaRPr>
          </a:p>
          <a:p>
            <a:pPr>
              <a:lnSpc>
                <a:spcPct val="100000"/>
              </a:lnSpc>
            </a:pPr>
            <a:endParaRPr lang="en-CA" sz="4000" b="0" strike="noStrike" spc="-1">
              <a:solidFill>
                <a:srgbClr val="000000"/>
              </a:solidFill>
              <a:uFill>
                <a:solidFill>
                  <a:srgbClr val="FFFFFF"/>
                </a:solidFill>
              </a:uFill>
              <a:latin typeface="Arial"/>
            </a:endParaRPr>
          </a:p>
          <a:p>
            <a:pPr>
              <a:lnSpc>
                <a:spcPct val="100000"/>
              </a:lnSpc>
            </a:pPr>
            <a:endParaRPr lang="en-CA" sz="4000" b="0" strike="noStrike" spc="-1">
              <a:solidFill>
                <a:srgbClr val="000000"/>
              </a:solidFill>
              <a:uFill>
                <a:solidFill>
                  <a:srgbClr val="FFFFFF"/>
                </a:solidFill>
              </a:uFill>
              <a:latin typeface="Arial"/>
            </a:endParaRPr>
          </a:p>
          <a:p>
            <a:pPr>
              <a:lnSpc>
                <a:spcPct val="100000"/>
              </a:lnSpc>
            </a:pPr>
            <a:endParaRPr lang="en-CA" sz="4000" b="0" strike="noStrike" spc="-1">
              <a:solidFill>
                <a:srgbClr val="000000"/>
              </a:solidFill>
              <a:uFill>
                <a:solidFill>
                  <a:srgbClr val="FFFFFF"/>
                </a:solidFill>
              </a:uFill>
              <a:latin typeface="Arial"/>
            </a:endParaRPr>
          </a:p>
        </p:txBody>
      </p:sp>
      <p:sp>
        <p:nvSpPr>
          <p:cNvPr id="361" name="Line 3"/>
          <p:cNvSpPr/>
          <p:nvPr/>
        </p:nvSpPr>
        <p:spPr>
          <a:xfrm>
            <a:off x="1008000" y="2376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362" name="Picture 361"/>
          <p:cNvPicPr/>
          <p:nvPr/>
        </p:nvPicPr>
        <p:blipFill>
          <a:blip r:embed="rId2"/>
          <a:srcRect t="8655" b="28355"/>
          <a:stretch/>
        </p:blipFill>
        <p:spPr>
          <a:xfrm>
            <a:off x="720" y="2317680"/>
            <a:ext cx="12311280" cy="5169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0" y="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64" name="CustomShape 2"/>
          <p:cNvSpPr/>
          <p:nvPr/>
        </p:nvSpPr>
        <p:spPr>
          <a:xfrm>
            <a:off x="-792000" y="671513"/>
            <a:ext cx="12339000" cy="5896327"/>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r>
              <a:rPr lang="en-CA" sz="6000" b="1" strike="noStrike" spc="-1" dirty="0">
                <a:solidFill>
                  <a:srgbClr val="000000"/>
                </a:solidFill>
                <a:uFill>
                  <a:solidFill>
                    <a:srgbClr val="FFFFFF"/>
                  </a:solidFill>
                </a:uFill>
                <a:latin typeface="Arial"/>
                <a:ea typeface="DejaVu Sans"/>
              </a:rPr>
              <a:t>		</a:t>
            </a:r>
            <a:r>
              <a:rPr lang="en-CA" sz="4000" b="1" strike="noStrike" spc="-1" dirty="0" smtClean="0">
                <a:solidFill>
                  <a:srgbClr val="000000"/>
                </a:solidFill>
                <a:uFill>
                  <a:solidFill>
                    <a:srgbClr val="FFFFFF"/>
                  </a:solidFill>
                </a:uFill>
                <a:latin typeface="Arial"/>
                <a:ea typeface="DejaVu Sans"/>
              </a:rPr>
              <a:t>Thanks </a:t>
            </a:r>
            <a:r>
              <a:rPr lang="en-CA" sz="4000" b="1" strike="noStrike" spc="-1" dirty="0">
                <a:solidFill>
                  <a:srgbClr val="000000"/>
                </a:solidFill>
                <a:uFill>
                  <a:solidFill>
                    <a:srgbClr val="FFFFFF"/>
                  </a:solidFill>
                </a:uFill>
                <a:latin typeface="Arial"/>
                <a:ea typeface="DejaVu Sans"/>
              </a:rPr>
              <a:t>to our Funders</a:t>
            </a: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p:txBody>
      </p:sp>
      <p:sp>
        <p:nvSpPr>
          <p:cNvPr id="365" name="Line 3"/>
          <p:cNvSpPr/>
          <p:nvPr/>
        </p:nvSpPr>
        <p:spPr>
          <a:xfrm>
            <a:off x="1008000" y="2376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366" name="Picture 365"/>
          <p:cNvPicPr/>
          <p:nvPr/>
        </p:nvPicPr>
        <p:blipFill>
          <a:blip r:embed="rId2"/>
          <a:stretch/>
        </p:blipFill>
        <p:spPr>
          <a:xfrm>
            <a:off x="306360" y="2703240"/>
            <a:ext cx="11428920" cy="190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720" y="72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68" name="CustomShape 2"/>
          <p:cNvSpPr/>
          <p:nvPr/>
        </p:nvSpPr>
        <p:spPr>
          <a:xfrm>
            <a:off x="-2619000" y="154688"/>
            <a:ext cx="12339000" cy="505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200000"/>
              </a:lnSpc>
            </a:pPr>
            <a:r>
              <a:rPr lang="en-CA" sz="6000" b="1" strike="noStrike" spc="-1">
                <a:solidFill>
                  <a:srgbClr val="000000"/>
                </a:solidFill>
                <a:uFill>
                  <a:solidFill>
                    <a:srgbClr val="FFFFFF"/>
                  </a:solidFill>
                </a:uFill>
                <a:latin typeface="Arial"/>
                <a:ea typeface="DejaVu Sans"/>
              </a:rPr>
              <a:t>				</a:t>
            </a:r>
            <a:r>
              <a:rPr lang="en-CA" sz="4000" b="1" strike="noStrike" spc="-1">
                <a:solidFill>
                  <a:srgbClr val="000000"/>
                </a:solidFill>
                <a:uFill>
                  <a:solidFill>
                    <a:srgbClr val="FFFFFF"/>
                  </a:solidFill>
                </a:uFill>
                <a:latin typeface="Arial"/>
                <a:ea typeface="DejaVu Sans"/>
              </a:rPr>
              <a:t>Thanks to you, our Members!</a:t>
            </a:r>
            <a:endParaRPr lang="en-CA" sz="4000" b="0" strike="noStrike" spc="-1">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p:txBody>
      </p:sp>
      <p:sp>
        <p:nvSpPr>
          <p:cNvPr id="369" name="Line 3"/>
          <p:cNvSpPr/>
          <p:nvPr/>
        </p:nvSpPr>
        <p:spPr>
          <a:xfrm>
            <a:off x="1008000" y="182493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pic>
        <p:nvPicPr>
          <p:cNvPr id="370" name="Picture 369"/>
          <p:cNvPicPr/>
          <p:nvPr/>
        </p:nvPicPr>
        <p:blipFill>
          <a:blip r:embed="rId2"/>
          <a:srcRect t="25686" b="14464"/>
          <a:stretch/>
        </p:blipFill>
        <p:spPr>
          <a:xfrm>
            <a:off x="720" y="2177888"/>
            <a:ext cx="12383280" cy="4939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720" y="72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68" name="CustomShape 2"/>
          <p:cNvSpPr/>
          <p:nvPr/>
        </p:nvSpPr>
        <p:spPr>
          <a:xfrm>
            <a:off x="1008000" y="1411988"/>
            <a:ext cx="8712000" cy="505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50000"/>
              </a:lnSpc>
            </a:pPr>
            <a:r>
              <a:rPr lang="en-CA" sz="4000" b="1" strike="noStrike" spc="-1" dirty="0" smtClean="0">
                <a:solidFill>
                  <a:srgbClr val="000000"/>
                </a:solidFill>
                <a:uFill>
                  <a:solidFill>
                    <a:srgbClr val="FFFFFF"/>
                  </a:solidFill>
                </a:uFill>
                <a:latin typeface="Arial"/>
                <a:ea typeface="DejaVu Sans"/>
              </a:rPr>
              <a:t>Thanks </a:t>
            </a:r>
            <a:r>
              <a:rPr lang="en-CA" sz="4000" b="1" strike="noStrike" spc="-1" dirty="0">
                <a:solidFill>
                  <a:srgbClr val="000000"/>
                </a:solidFill>
                <a:uFill>
                  <a:solidFill>
                    <a:srgbClr val="FFFFFF"/>
                  </a:solidFill>
                </a:uFill>
                <a:latin typeface="Arial"/>
                <a:ea typeface="DejaVu Sans"/>
              </a:rPr>
              <a:t>to </a:t>
            </a:r>
            <a:r>
              <a:rPr lang="en-CA" sz="4000" b="1" strike="noStrike" spc="-1" dirty="0" smtClean="0">
                <a:solidFill>
                  <a:srgbClr val="000000"/>
                </a:solidFill>
                <a:uFill>
                  <a:solidFill>
                    <a:srgbClr val="FFFFFF"/>
                  </a:solidFill>
                </a:uFill>
                <a:latin typeface="Arial"/>
                <a:ea typeface="DejaVu Sans"/>
              </a:rPr>
              <a:t>Michael Gallant, Lett Architects and Dayle Finlay</a:t>
            </a: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p:txBody>
      </p:sp>
      <p:sp>
        <p:nvSpPr>
          <p:cNvPr id="369" name="Line 3"/>
          <p:cNvSpPr/>
          <p:nvPr/>
        </p:nvSpPr>
        <p:spPr>
          <a:xfrm>
            <a:off x="1008000" y="3429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31671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0" y="0"/>
            <a:ext cx="12192120" cy="61200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372" name="TextShape 2"/>
          <p:cNvSpPr txBox="1"/>
          <p:nvPr/>
        </p:nvSpPr>
        <p:spPr>
          <a:xfrm>
            <a:off x="351975" y="0"/>
            <a:ext cx="11088000" cy="5847480"/>
          </a:xfrm>
          <a:prstGeom prst="rect">
            <a:avLst/>
          </a:prstGeom>
          <a:solidFill>
            <a:schemeClr val="bg1"/>
          </a:solidFill>
          <a:ln>
            <a:noFill/>
          </a:ln>
        </p:spPr>
        <p:txBody>
          <a:bodyPr lIns="90000" tIns="45000" rIns="90000" bIns="45000"/>
          <a:lstStyle/>
          <a:p>
            <a:pPr algn="ctr">
              <a:lnSpc>
                <a:spcPct val="150000"/>
              </a:lnSpc>
            </a:pPr>
            <a:r>
              <a:rPr lang="en-CA" sz="4800" b="1" strike="noStrike" spc="-1" dirty="0">
                <a:solidFill>
                  <a:srgbClr val="CC0000"/>
                </a:solidFill>
                <a:uFill>
                  <a:solidFill>
                    <a:srgbClr val="FFFFFF"/>
                  </a:solidFill>
                </a:uFill>
                <a:latin typeface="Helvetica" charset="0"/>
                <a:ea typeface="Helvetica" charset="0"/>
                <a:cs typeface="Helvetica" charset="0"/>
              </a:rPr>
              <a:t>THANKS TO TONIGHT’S STARS</a:t>
            </a:r>
            <a:endParaRPr lang="en-CA" sz="4800" b="1" strike="noStrike" spc="-1" dirty="0">
              <a:solidFill>
                <a:srgbClr val="FF0000"/>
              </a:solidFill>
              <a:uFill>
                <a:solidFill>
                  <a:srgbClr val="FFFFFF"/>
                </a:solidFill>
              </a:uFill>
              <a:latin typeface="Helvetica" charset="0"/>
              <a:ea typeface="Helvetica" charset="0"/>
              <a:cs typeface="Helvetica" charset="0"/>
            </a:endParaRPr>
          </a:p>
          <a:p>
            <a:r>
              <a:rPr lang="en-CA" sz="2200" b="1" strike="noStrike" spc="-1" dirty="0">
                <a:solidFill>
                  <a:srgbClr val="000000"/>
                </a:solidFill>
                <a:uFill>
                  <a:solidFill>
                    <a:srgbClr val="FFFFFF"/>
                  </a:solidFill>
                </a:uFill>
                <a:latin typeface="Helvetica" charset="0"/>
                <a:ea typeface="Helvetica" charset="0"/>
                <a:cs typeface="Helvetica" charset="0"/>
              </a:rPr>
              <a:t>Unity Singers </a:t>
            </a:r>
            <a:r>
              <a:rPr lang="en-CA" sz="2200" b="0" strike="noStrike" spc="-1" dirty="0">
                <a:solidFill>
                  <a:srgbClr val="000000"/>
                </a:solidFill>
                <a:uFill>
                  <a:solidFill>
                    <a:srgbClr val="FFFFFF"/>
                  </a:solidFill>
                </a:uFill>
                <a:latin typeface="Helvetica" charset="0"/>
                <a:ea typeface="Helvetica" charset="0"/>
                <a:cs typeface="Helvetica" charset="0"/>
              </a:rPr>
              <a:t>(Joeann Argue, Heather Shpuniarsky, Barb Rivett, Brenda Maracle-O’Toole)</a:t>
            </a:r>
          </a:p>
          <a:p>
            <a:r>
              <a:rPr lang="en-CA" sz="2200" b="1" strike="noStrike" spc="-1" dirty="0">
                <a:solidFill>
                  <a:srgbClr val="000000"/>
                </a:solidFill>
                <a:uFill>
                  <a:solidFill>
                    <a:srgbClr val="FFFFFF"/>
                  </a:solidFill>
                </a:uFill>
                <a:latin typeface="Helvetica" charset="0"/>
                <a:ea typeface="Helvetica" charset="0"/>
                <a:cs typeface="Helvetica" charset="0"/>
              </a:rPr>
              <a:t>Niambi </a:t>
            </a:r>
            <a:r>
              <a:rPr lang="en-CA" sz="2200" b="1" strike="noStrike" spc="-1" dirty="0" smtClean="0">
                <a:solidFill>
                  <a:srgbClr val="000000"/>
                </a:solidFill>
                <a:uFill>
                  <a:solidFill>
                    <a:srgbClr val="FFFFFF"/>
                  </a:solidFill>
                </a:uFill>
                <a:latin typeface="Helvetica" charset="0"/>
                <a:ea typeface="Helvetica" charset="0"/>
                <a:cs typeface="Helvetica" charset="0"/>
              </a:rPr>
              <a:t>Leigh</a:t>
            </a:r>
            <a:endParaRPr lang="en-CA" sz="2200" b="1" strike="noStrike" spc="-1" dirty="0">
              <a:solidFill>
                <a:srgbClr val="000000"/>
              </a:solidFill>
              <a:uFill>
                <a:solidFill>
                  <a:srgbClr val="FFFFFF"/>
                </a:solidFill>
              </a:uFill>
              <a:latin typeface="Helvetica" charset="0"/>
              <a:ea typeface="Helvetica" charset="0"/>
              <a:cs typeface="Helvetica" charset="0"/>
            </a:endParaRPr>
          </a:p>
          <a:p>
            <a:r>
              <a:rPr lang="en-CA" sz="2200" b="1" strike="noStrike" spc="-1" dirty="0">
                <a:solidFill>
                  <a:srgbClr val="000000"/>
                </a:solidFill>
                <a:uFill>
                  <a:solidFill>
                    <a:srgbClr val="FFFFFF"/>
                  </a:solidFill>
                </a:uFill>
                <a:latin typeface="Helvetica" charset="0"/>
                <a:ea typeface="Helvetica" charset="0"/>
                <a:cs typeface="Helvetica" charset="0"/>
              </a:rPr>
              <a:t>Benj Rowland</a:t>
            </a:r>
          </a:p>
          <a:p>
            <a:r>
              <a:rPr lang="en-CA" sz="2200" b="1" strike="noStrike" spc="-1" dirty="0">
                <a:solidFill>
                  <a:srgbClr val="000000"/>
                </a:solidFill>
                <a:uFill>
                  <a:solidFill>
                    <a:srgbClr val="FFFFFF"/>
                  </a:solidFill>
                </a:uFill>
                <a:latin typeface="Helvetica" charset="0"/>
                <a:ea typeface="Helvetica" charset="0"/>
                <a:cs typeface="Helvetica" charset="0"/>
              </a:rPr>
              <a:t>Meagan Christou</a:t>
            </a:r>
          </a:p>
          <a:p>
            <a:r>
              <a:rPr lang="en-CA" sz="2200" b="1" strike="noStrike" spc="-1" dirty="0">
                <a:solidFill>
                  <a:srgbClr val="000000"/>
                </a:solidFill>
                <a:uFill>
                  <a:solidFill>
                    <a:srgbClr val="FFFFFF"/>
                  </a:solidFill>
                </a:uFill>
                <a:latin typeface="Helvetica" charset="0"/>
                <a:ea typeface="Helvetica" charset="0"/>
                <a:cs typeface="Helvetica" charset="0"/>
              </a:rPr>
              <a:t>Kerri Kennedy</a:t>
            </a:r>
          </a:p>
          <a:p>
            <a:r>
              <a:rPr lang="en-CA" sz="2200" b="1" strike="noStrike" spc="-1" dirty="0">
                <a:solidFill>
                  <a:srgbClr val="000000"/>
                </a:solidFill>
                <a:uFill>
                  <a:solidFill>
                    <a:srgbClr val="FFFFFF"/>
                  </a:solidFill>
                </a:uFill>
                <a:latin typeface="Helvetica" charset="0"/>
                <a:ea typeface="Helvetica" charset="0"/>
                <a:cs typeface="Helvetica" charset="0"/>
              </a:rPr>
              <a:t>Cara Mumford</a:t>
            </a:r>
          </a:p>
          <a:p>
            <a:r>
              <a:rPr lang="en-CA" sz="2200" b="1" strike="noStrike" spc="-1" dirty="0">
                <a:solidFill>
                  <a:srgbClr val="000000"/>
                </a:solidFill>
                <a:uFill>
                  <a:solidFill>
                    <a:srgbClr val="FFFFFF"/>
                  </a:solidFill>
                </a:uFill>
                <a:latin typeface="Helvetica" charset="0"/>
                <a:ea typeface="Helvetica" charset="0"/>
                <a:cs typeface="Helvetica" charset="0"/>
              </a:rPr>
              <a:t>Joeann Argue</a:t>
            </a:r>
          </a:p>
          <a:p>
            <a:r>
              <a:rPr lang="en-CA" sz="2200" b="1" strike="noStrike" spc="-1" dirty="0">
                <a:solidFill>
                  <a:srgbClr val="000000"/>
                </a:solidFill>
                <a:uFill>
                  <a:solidFill>
                    <a:srgbClr val="FFFFFF"/>
                  </a:solidFill>
                </a:uFill>
                <a:latin typeface="Helvetica" charset="0"/>
                <a:ea typeface="Helvetica" charset="0"/>
                <a:cs typeface="Helvetica" charset="0"/>
              </a:rPr>
              <a:t>Christy </a:t>
            </a:r>
            <a:r>
              <a:rPr lang="en-CA" sz="2200" b="1" strike="noStrike" spc="-1" dirty="0" smtClean="0">
                <a:solidFill>
                  <a:srgbClr val="000000"/>
                </a:solidFill>
                <a:uFill>
                  <a:solidFill>
                    <a:srgbClr val="FFFFFF"/>
                  </a:solidFill>
                </a:uFill>
                <a:latin typeface="Helvetica" charset="0"/>
                <a:ea typeface="Helvetica" charset="0"/>
                <a:cs typeface="Helvetica" charset="0"/>
              </a:rPr>
              <a:t>Haldane</a:t>
            </a:r>
            <a:endParaRPr lang="en-CA" sz="2200" b="1" strike="noStrike" spc="-1" dirty="0">
              <a:solidFill>
                <a:srgbClr val="000000"/>
              </a:solidFill>
              <a:uFill>
                <a:solidFill>
                  <a:srgbClr val="FFFFFF"/>
                </a:solidFill>
              </a:uFill>
              <a:latin typeface="Helvetica" charset="0"/>
              <a:ea typeface="Helvetica" charset="0"/>
              <a:cs typeface="Helvetica" charset="0"/>
            </a:endParaRPr>
          </a:p>
          <a:p>
            <a:r>
              <a:rPr lang="en-CA" sz="2200" b="1" strike="noStrike" spc="-1" dirty="0">
                <a:solidFill>
                  <a:srgbClr val="000000"/>
                </a:solidFill>
                <a:uFill>
                  <a:solidFill>
                    <a:srgbClr val="FFFFFF"/>
                  </a:solidFill>
                </a:uFill>
                <a:latin typeface="Helvetica" charset="0"/>
                <a:ea typeface="Helvetica" charset="0"/>
                <a:cs typeface="Helvetica" charset="0"/>
              </a:rPr>
              <a:t>Brigitta MacLeod</a:t>
            </a:r>
          </a:p>
          <a:p>
            <a:r>
              <a:rPr lang="en-CA" sz="2200" b="1" strike="noStrike" spc="-1" dirty="0">
                <a:solidFill>
                  <a:srgbClr val="000000"/>
                </a:solidFill>
                <a:uFill>
                  <a:solidFill>
                    <a:srgbClr val="FFFFFF"/>
                  </a:solidFill>
                </a:uFill>
                <a:latin typeface="Helvetica" charset="0"/>
                <a:ea typeface="Helvetica" charset="0"/>
                <a:cs typeface="Helvetica" charset="0"/>
              </a:rPr>
              <a:t>Anna Eidt</a:t>
            </a:r>
          </a:p>
          <a:p>
            <a:r>
              <a:rPr lang="en-CA" sz="2200" b="1" strike="noStrike" spc="-1" dirty="0">
                <a:solidFill>
                  <a:srgbClr val="000000"/>
                </a:solidFill>
                <a:uFill>
                  <a:solidFill>
                    <a:srgbClr val="FFFFFF"/>
                  </a:solidFill>
                </a:uFill>
                <a:latin typeface="Helvetica" charset="0"/>
                <a:ea typeface="Helvetica" charset="0"/>
                <a:cs typeface="Helvetica" charset="0"/>
              </a:rPr>
              <a:t>Erin </a:t>
            </a:r>
            <a:r>
              <a:rPr lang="en-CA" sz="2200" b="1" strike="noStrike" spc="-1" dirty="0" smtClean="0">
                <a:solidFill>
                  <a:srgbClr val="000000"/>
                </a:solidFill>
                <a:uFill>
                  <a:solidFill>
                    <a:srgbClr val="FFFFFF"/>
                  </a:solidFill>
                </a:uFill>
                <a:latin typeface="Helvetica" charset="0"/>
                <a:ea typeface="Helvetica" charset="0"/>
                <a:cs typeface="Helvetica" charset="0"/>
              </a:rPr>
              <a:t>Watson</a:t>
            </a:r>
          </a:p>
          <a:p>
            <a:r>
              <a:rPr lang="en-CA" sz="2200" b="1" spc="-1" dirty="0" smtClean="0">
                <a:solidFill>
                  <a:srgbClr val="000000"/>
                </a:solidFill>
                <a:uFill>
                  <a:solidFill>
                    <a:srgbClr val="FFFFFF"/>
                  </a:solidFill>
                </a:uFill>
                <a:latin typeface="Helvetica" charset="0"/>
                <a:ea typeface="Helvetica" charset="0"/>
                <a:cs typeface="Helvetica" charset="0"/>
              </a:rPr>
              <a:t>Wendy Trusler</a:t>
            </a:r>
          </a:p>
          <a:p>
            <a:r>
              <a:rPr lang="en-CA" sz="2200" b="1" strike="noStrike" spc="-1" dirty="0" smtClean="0">
                <a:solidFill>
                  <a:srgbClr val="000000"/>
                </a:solidFill>
                <a:uFill>
                  <a:solidFill>
                    <a:srgbClr val="FFFFFF"/>
                  </a:solidFill>
                </a:uFill>
                <a:latin typeface="Helvetica" charset="0"/>
                <a:ea typeface="Helvetica" charset="0"/>
                <a:cs typeface="Helvetica" charset="0"/>
              </a:rPr>
              <a:t>Black Honey</a:t>
            </a:r>
            <a:endParaRPr lang="en-CA" sz="2200" b="1" strike="noStrike" spc="-1" dirty="0">
              <a:solidFill>
                <a:srgbClr val="000000"/>
              </a:solidFill>
              <a:uFill>
                <a:solidFill>
                  <a:srgbClr val="FFFFFF"/>
                </a:solidFill>
              </a:uFill>
              <a:latin typeface="Helvetica" charset="0"/>
              <a:ea typeface="Helvetica" charset="0"/>
              <a:cs typeface="Helvetica" charset="0"/>
            </a:endParaRPr>
          </a:p>
        </p:txBody>
      </p:sp>
      <p:sp>
        <p:nvSpPr>
          <p:cNvPr id="2" name="5-Point Star 1"/>
          <p:cNvSpPr/>
          <p:nvPr/>
        </p:nvSpPr>
        <p:spPr>
          <a:xfrm>
            <a:off x="6419102" y="2114551"/>
            <a:ext cx="1900238" cy="1900238"/>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752010" y="1757364"/>
            <a:ext cx="2257425" cy="225742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538243" y="3726315"/>
            <a:ext cx="2257425" cy="2257425"/>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720" y="720"/>
            <a:ext cx="12190680" cy="6118560"/>
          </a:xfrm>
          <a:prstGeom prst="rect">
            <a:avLst/>
          </a:prstGeom>
          <a:solidFill>
            <a:srgbClr val="FFFFFF"/>
          </a:solidFill>
          <a:ln>
            <a:solidFill>
              <a:srgbClr val="3465A4"/>
            </a:solidFill>
          </a:ln>
        </p:spPr>
        <p:style>
          <a:lnRef idx="0">
            <a:scrgbClr r="0" g="0" b="0"/>
          </a:lnRef>
          <a:fillRef idx="0">
            <a:scrgbClr r="0" g="0" b="0"/>
          </a:fillRef>
          <a:effectRef idx="0">
            <a:scrgbClr r="0" g="0" b="0"/>
          </a:effectRef>
          <a:fontRef idx="minor"/>
        </p:style>
      </p:sp>
      <p:sp>
        <p:nvSpPr>
          <p:cNvPr id="368" name="CustomShape 2"/>
          <p:cNvSpPr/>
          <p:nvPr/>
        </p:nvSpPr>
        <p:spPr>
          <a:xfrm>
            <a:off x="1008000" y="532080"/>
            <a:ext cx="8712000" cy="505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50000"/>
              </a:lnSpc>
            </a:pPr>
            <a:r>
              <a:rPr lang="en-CA" sz="4000" b="1" strike="noStrike" spc="-1" dirty="0" smtClean="0">
                <a:solidFill>
                  <a:srgbClr val="000000"/>
                </a:solidFill>
                <a:uFill>
                  <a:solidFill>
                    <a:srgbClr val="FFFFFF"/>
                  </a:solidFill>
                </a:uFill>
                <a:latin typeface="Arial"/>
                <a:ea typeface="DejaVu Sans"/>
              </a:rPr>
              <a:t>Thanks </a:t>
            </a:r>
            <a:r>
              <a:rPr lang="en-CA" sz="4000" b="1" strike="noStrike" spc="-1" dirty="0">
                <a:solidFill>
                  <a:srgbClr val="000000"/>
                </a:solidFill>
                <a:uFill>
                  <a:solidFill>
                    <a:srgbClr val="FFFFFF"/>
                  </a:solidFill>
                </a:uFill>
                <a:latin typeface="Arial"/>
                <a:ea typeface="DejaVu Sans"/>
              </a:rPr>
              <a:t>to </a:t>
            </a:r>
            <a:r>
              <a:rPr lang="en-CA" sz="4000" b="1" strike="noStrike" spc="-1" dirty="0" smtClean="0">
                <a:solidFill>
                  <a:srgbClr val="000000"/>
                </a:solidFill>
                <a:uFill>
                  <a:solidFill>
                    <a:srgbClr val="FFFFFF"/>
                  </a:solidFill>
                </a:uFill>
                <a:latin typeface="Arial"/>
                <a:ea typeface="DejaVu Sans"/>
              </a:rPr>
              <a:t>Public Energy, the Peterborough Symphony Orchestra and New Stages for…</a:t>
            </a: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a:p>
            <a:pPr>
              <a:lnSpc>
                <a:spcPct val="100000"/>
              </a:lnSpc>
            </a:pPr>
            <a:endParaRPr lang="en-CA" sz="4000" b="0" strike="noStrike" spc="-1" dirty="0">
              <a:solidFill>
                <a:srgbClr val="000000"/>
              </a:solidFill>
              <a:uFill>
                <a:solidFill>
                  <a:srgbClr val="FFFFFF"/>
                </a:solidFill>
              </a:uFill>
              <a:latin typeface="Arial"/>
            </a:endParaRPr>
          </a:p>
        </p:txBody>
      </p:sp>
      <p:sp>
        <p:nvSpPr>
          <p:cNvPr id="369" name="Line 3"/>
          <p:cNvSpPr/>
          <p:nvPr/>
        </p:nvSpPr>
        <p:spPr>
          <a:xfrm>
            <a:off x="1008000" y="3429000"/>
            <a:ext cx="8712000" cy="360"/>
          </a:xfrm>
          <a:prstGeom prst="line">
            <a:avLst/>
          </a:prstGeom>
          <a:ln w="57240">
            <a:solidFill>
              <a:srgbClr val="CC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7513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372"/>
          <p:cNvPicPr/>
          <p:nvPr/>
        </p:nvPicPr>
        <p:blipFill>
          <a:blip r:embed="rId2"/>
          <a:stretch/>
        </p:blipFill>
        <p:spPr>
          <a:xfrm>
            <a:off x="0" y="-864000"/>
            <a:ext cx="12192120" cy="9562320"/>
          </a:xfrm>
          <a:prstGeom prst="rect">
            <a:avLst/>
          </a:prstGeom>
          <a:ln>
            <a:noFill/>
          </a:ln>
        </p:spPr>
      </p:pic>
      <p:pic>
        <p:nvPicPr>
          <p:cNvPr id="374" name="Picture 373"/>
          <p:cNvPicPr/>
          <p:nvPr/>
        </p:nvPicPr>
        <p:blipFill>
          <a:blip r:embed="rId3"/>
          <a:stretch/>
        </p:blipFill>
        <p:spPr>
          <a:xfrm>
            <a:off x="7344000" y="-1008000"/>
            <a:ext cx="5714640" cy="4343040"/>
          </a:xfrm>
          <a:prstGeom prst="rect">
            <a:avLst/>
          </a:prstGeom>
          <a:ln>
            <a:noFill/>
          </a:ln>
        </p:spPr>
      </p:pic>
      <p:sp>
        <p:nvSpPr>
          <p:cNvPr id="375" name="TextShape 1"/>
          <p:cNvSpPr txBox="1"/>
          <p:nvPr/>
        </p:nvSpPr>
        <p:spPr>
          <a:xfrm rot="20698800">
            <a:off x="154080" y="261720"/>
            <a:ext cx="10584000" cy="2586600"/>
          </a:xfrm>
          <a:prstGeom prst="rect">
            <a:avLst/>
          </a:prstGeom>
          <a:noFill/>
          <a:ln>
            <a:noFill/>
          </a:ln>
        </p:spPr>
        <p:txBody>
          <a:bodyPr lIns="90000" tIns="45000" rIns="90000" bIns="45000"/>
          <a:lstStyle/>
          <a:p>
            <a:r>
              <a:rPr lang="en-CA" sz="8800" b="1" strike="noStrike" spc="-1">
                <a:solidFill>
                  <a:srgbClr val="FFFFFF"/>
                </a:solidFill>
                <a:uFill>
                  <a:solidFill>
                    <a:srgbClr val="FFFFFF"/>
                  </a:solidFill>
                </a:uFill>
                <a:latin typeface="Arial"/>
              </a:rPr>
              <a:t>DOOR PRIZES</a:t>
            </a:r>
          </a:p>
        </p:txBody>
      </p:sp>
      <p:sp>
        <p:nvSpPr>
          <p:cNvPr id="376" name="TextShape 2"/>
          <p:cNvSpPr txBox="1"/>
          <p:nvPr/>
        </p:nvSpPr>
        <p:spPr>
          <a:xfrm>
            <a:off x="6624000" y="5487119"/>
            <a:ext cx="5568120" cy="1756643"/>
          </a:xfrm>
          <a:prstGeom prst="rect">
            <a:avLst/>
          </a:prstGeom>
          <a:solidFill>
            <a:srgbClr val="FFFFFF">
              <a:alpha val="50000"/>
            </a:srgbClr>
          </a:solidFill>
          <a:ln>
            <a:noFill/>
          </a:ln>
        </p:spPr>
        <p:txBody>
          <a:bodyPr lIns="90000" tIns="45000" rIns="90000" bIns="45000"/>
          <a:lstStyle/>
          <a:p>
            <a:pPr algn="ctr">
              <a:lnSpc>
                <a:spcPct val="150000"/>
              </a:lnSpc>
            </a:pPr>
            <a:r>
              <a:rPr lang="en-CA" sz="1800" b="1" strike="noStrike" spc="-1" dirty="0">
                <a:solidFill>
                  <a:srgbClr val="000000"/>
                </a:solidFill>
                <a:uFill>
                  <a:solidFill>
                    <a:srgbClr val="FFFFFF"/>
                  </a:solidFill>
                </a:uFill>
                <a:latin typeface="Arial"/>
              </a:rPr>
              <a:t>YOU MIGHT HAVE WON A PRIZE!!!</a:t>
            </a:r>
          </a:p>
          <a:p>
            <a:pPr algn="ctr">
              <a:lnSpc>
                <a:spcPct val="150000"/>
              </a:lnSpc>
            </a:pPr>
            <a:r>
              <a:rPr lang="en-CA" sz="1800" b="1" strike="noStrike" spc="-1" dirty="0">
                <a:solidFill>
                  <a:srgbClr val="000000"/>
                </a:solidFill>
                <a:uFill>
                  <a:solidFill>
                    <a:srgbClr val="FFFFFF"/>
                  </a:solidFill>
                </a:uFill>
                <a:latin typeface="Arial"/>
              </a:rPr>
              <a:t>LOOK UNDER YOUR CHAIR AND BRING YOUR TICKET TO EVA AT THE BAR AND COLLECT YOUR PRIZE!!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Picture 376"/>
          <p:cNvPicPr/>
          <p:nvPr/>
        </p:nvPicPr>
        <p:blipFill>
          <a:blip r:embed="rId2"/>
          <a:stretch/>
        </p:blipFill>
        <p:spPr>
          <a:xfrm>
            <a:off x="0" y="-9360"/>
            <a:ext cx="12192120" cy="6868440"/>
          </a:xfrm>
          <a:prstGeom prst="rect">
            <a:avLst/>
          </a:prstGeom>
          <a:ln>
            <a:noFill/>
          </a:ln>
        </p:spPr>
      </p:pic>
      <p:sp>
        <p:nvSpPr>
          <p:cNvPr id="378" name="TextShape 1"/>
          <p:cNvSpPr txBox="1"/>
          <p:nvPr/>
        </p:nvSpPr>
        <p:spPr>
          <a:xfrm>
            <a:off x="360" y="1728000"/>
            <a:ext cx="12456000" cy="1225800"/>
          </a:xfrm>
          <a:prstGeom prst="rect">
            <a:avLst/>
          </a:prstGeom>
          <a:noFill/>
          <a:ln>
            <a:noFill/>
          </a:ln>
        </p:spPr>
        <p:txBody>
          <a:bodyPr lIns="90000" tIns="45000" rIns="90000" bIns="45000"/>
          <a:lstStyle/>
          <a:p>
            <a:pPr algn="ctr"/>
            <a:r>
              <a:rPr lang="en-CA" sz="8000" b="1" strike="noStrike" spc="-1">
                <a:solidFill>
                  <a:srgbClr val="FF0000"/>
                </a:solidFill>
                <a:uFill>
                  <a:solidFill>
                    <a:srgbClr val="FFFFFF"/>
                  </a:solidFill>
                </a:uFill>
                <a:latin typeface="Arial"/>
              </a:rPr>
              <a:t>Happy Holidays!</a:t>
            </a:r>
          </a:p>
        </p:txBody>
      </p:sp>
      <p:sp>
        <p:nvSpPr>
          <p:cNvPr id="379" name="TextShape 2"/>
          <p:cNvSpPr txBox="1"/>
          <p:nvPr/>
        </p:nvSpPr>
        <p:spPr>
          <a:xfrm>
            <a:off x="648000" y="3136680"/>
            <a:ext cx="11544120" cy="2119320"/>
          </a:xfrm>
          <a:prstGeom prst="rect">
            <a:avLst/>
          </a:prstGeom>
          <a:noFill/>
          <a:ln>
            <a:noFill/>
          </a:ln>
        </p:spPr>
        <p:txBody>
          <a:bodyPr lIns="90000" tIns="45000" rIns="90000" bIns="45000"/>
          <a:lstStyle/>
          <a:p>
            <a:pPr algn="ctr">
              <a:lnSpc>
                <a:spcPct val="150000"/>
              </a:lnSpc>
            </a:pPr>
            <a:r>
              <a:rPr lang="en-CA" sz="2600" b="1" strike="noStrike" spc="-1">
                <a:solidFill>
                  <a:srgbClr val="FFFFFF"/>
                </a:solidFill>
                <a:uFill>
                  <a:solidFill>
                    <a:srgbClr val="FFFFFF"/>
                  </a:solidFill>
                </a:uFill>
                <a:latin typeface="Arial"/>
              </a:rPr>
              <a:t>HAPPY HOLIDAYS TO ALL OF YOU FROM EVERYONE AT EC3!!</a:t>
            </a:r>
          </a:p>
          <a:p>
            <a:pPr algn="ctr">
              <a:lnSpc>
                <a:spcPct val="150000"/>
              </a:lnSpc>
            </a:pPr>
            <a:r>
              <a:rPr lang="en-CA" sz="2600" b="1" strike="noStrike" spc="-1">
                <a:solidFill>
                  <a:srgbClr val="FFFFFF"/>
                </a:solidFill>
                <a:uFill>
                  <a:solidFill>
                    <a:srgbClr val="FFFFFF"/>
                  </a:solidFill>
                </a:uFill>
                <a:latin typeface="Arial"/>
              </a:rPr>
              <a:t>MAY 2018 BRING YOU HEALTH, HAPPINESS AND ALL THE CULTURE YOU CAN HANDLE!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487</TotalTime>
  <Words>3162</Words>
  <Application>Microsoft Macintosh PowerPoint</Application>
  <PresentationFormat>Widescreen</PresentationFormat>
  <Paragraphs>376</Paragraphs>
  <Slides>100</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100</vt:i4>
      </vt:variant>
    </vt:vector>
  </HeadingPairs>
  <TitlesOfParts>
    <vt:vector size="115" baseType="lpstr">
      <vt:lpstr>Arial</vt:lpstr>
      <vt:lpstr>Arial</vt:lpstr>
      <vt:lpstr>Calibri</vt:lpstr>
      <vt:lpstr>DejaVu Sans</vt:lpstr>
      <vt:lpstr>Gill Sans MT</vt:lpstr>
      <vt:lpstr>Helvetica</vt:lpstr>
      <vt:lpstr>Helvetica-Normal</vt:lpstr>
      <vt:lpstr>Helvetica;Arial</vt:lpstr>
      <vt:lpstr>Microsoft YaHei</vt:lpstr>
      <vt:lpstr>StarSymbol</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electriccitycc@gmail.com</dc:creator>
  <dc:description/>
  <cp:lastModifiedBy>electriccitycc@gmail.com</cp:lastModifiedBy>
  <cp:revision>45</cp:revision>
  <dcterms:created xsi:type="dcterms:W3CDTF">2017-11-30T20:21:00Z</dcterms:created>
  <dcterms:modified xsi:type="dcterms:W3CDTF">2018-01-15T18:27:14Z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15.0032</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vt:i4>
  </property>
</Properties>
</file>