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81"/>
  </p:notesMasterIdLst>
  <p:sldIdLst>
    <p:sldId id="333" r:id="rId6"/>
    <p:sldId id="258" r:id="rId7"/>
    <p:sldId id="260" r:id="rId8"/>
    <p:sldId id="261" r:id="rId9"/>
    <p:sldId id="262" r:id="rId10"/>
    <p:sldId id="335" r:id="rId11"/>
    <p:sldId id="263" r:id="rId12"/>
    <p:sldId id="336" r:id="rId13"/>
    <p:sldId id="264" r:id="rId14"/>
    <p:sldId id="338" r:id="rId15"/>
    <p:sldId id="265" r:id="rId16"/>
    <p:sldId id="337" r:id="rId17"/>
    <p:sldId id="259" r:id="rId18"/>
    <p:sldId id="348" r:id="rId19"/>
    <p:sldId id="349" r:id="rId20"/>
    <p:sldId id="334" r:id="rId21"/>
    <p:sldId id="350" r:id="rId22"/>
    <p:sldId id="351" r:id="rId23"/>
    <p:sldId id="296" r:id="rId24"/>
    <p:sldId id="268" r:id="rId25"/>
    <p:sldId id="271" r:id="rId26"/>
    <p:sldId id="269" r:id="rId27"/>
    <p:sldId id="352" r:id="rId28"/>
    <p:sldId id="272" r:id="rId29"/>
    <p:sldId id="353" r:id="rId30"/>
    <p:sldId id="354" r:id="rId31"/>
    <p:sldId id="274" r:id="rId32"/>
    <p:sldId id="275" r:id="rId33"/>
    <p:sldId id="276" r:id="rId34"/>
    <p:sldId id="279" r:id="rId35"/>
    <p:sldId id="280" r:id="rId36"/>
    <p:sldId id="355" r:id="rId37"/>
    <p:sldId id="356" r:id="rId38"/>
    <p:sldId id="357" r:id="rId39"/>
    <p:sldId id="311" r:id="rId40"/>
    <p:sldId id="282" r:id="rId41"/>
    <p:sldId id="285" r:id="rId42"/>
    <p:sldId id="368" r:id="rId43"/>
    <p:sldId id="369" r:id="rId44"/>
    <p:sldId id="358" r:id="rId45"/>
    <p:sldId id="370" r:id="rId46"/>
    <p:sldId id="359" r:id="rId47"/>
    <p:sldId id="360" r:id="rId48"/>
    <p:sldId id="361" r:id="rId49"/>
    <p:sldId id="295" r:id="rId50"/>
    <p:sldId id="297" r:id="rId51"/>
    <p:sldId id="298" r:id="rId52"/>
    <p:sldId id="299" r:id="rId53"/>
    <p:sldId id="363" r:id="rId54"/>
    <p:sldId id="300" r:id="rId55"/>
    <p:sldId id="301" r:id="rId56"/>
    <p:sldId id="302" r:id="rId57"/>
    <p:sldId id="304" r:id="rId58"/>
    <p:sldId id="305" r:id="rId59"/>
    <p:sldId id="364" r:id="rId60"/>
    <p:sldId id="367" r:id="rId61"/>
    <p:sldId id="307" r:id="rId62"/>
    <p:sldId id="314" r:id="rId63"/>
    <p:sldId id="347" r:id="rId64"/>
    <p:sldId id="316" r:id="rId65"/>
    <p:sldId id="317" r:id="rId66"/>
    <p:sldId id="365" r:id="rId67"/>
    <p:sldId id="366" r:id="rId68"/>
    <p:sldId id="346" r:id="rId69"/>
    <p:sldId id="320" r:id="rId70"/>
    <p:sldId id="321" r:id="rId71"/>
    <p:sldId id="322" r:id="rId72"/>
    <p:sldId id="323" r:id="rId73"/>
    <p:sldId id="324" r:id="rId74"/>
    <p:sldId id="325" r:id="rId75"/>
    <p:sldId id="328" r:id="rId76"/>
    <p:sldId id="329" r:id="rId77"/>
    <p:sldId id="330" r:id="rId78"/>
    <p:sldId id="331" r:id="rId79"/>
    <p:sldId id="332" r:id="rId8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087"/>
    <p:restoredTop sz="94643"/>
  </p:normalViewPr>
  <p:slideViewPr>
    <p:cSldViewPr snapToGrid="0" snapToObjects="1">
      <p:cViewPr varScale="1">
        <p:scale>
          <a:sx n="87" d="100"/>
          <a:sy n="87" d="100"/>
        </p:scale>
        <p:origin x="224" y="8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533520" y="764280"/>
            <a:ext cx="6704640" cy="3771360"/>
          </a:xfrm>
          <a:prstGeom prst="rect">
            <a:avLst/>
          </a:prstGeom>
        </p:spPr>
        <p:txBody>
          <a:bodyPr lIns="0" tIns="0" rIns="0" bIns="0" anchor="ctr"/>
          <a:lstStyle/>
          <a:p>
            <a:pPr algn="ctr"/>
            <a:r>
              <a:rPr lang="en-US" sz="4400" b="0" strike="noStrike" spc="-1">
                <a:latin typeface="Arial"/>
              </a:rPr>
              <a:t>Click to move the slide</a:t>
            </a:r>
          </a:p>
        </p:txBody>
      </p:sp>
      <p:sp>
        <p:nvSpPr>
          <p:cNvPr id="253" name="PlaceHolder 2"/>
          <p:cNvSpPr>
            <a:spLocks noGrp="1"/>
          </p:cNvSpPr>
          <p:nvPr>
            <p:ph type="body"/>
          </p:nvPr>
        </p:nvSpPr>
        <p:spPr>
          <a:xfrm>
            <a:off x="777240" y="4777560"/>
            <a:ext cx="6217560" cy="4525920"/>
          </a:xfrm>
          <a:prstGeom prst="rect">
            <a:avLst/>
          </a:prstGeom>
        </p:spPr>
        <p:txBody>
          <a:bodyPr lIns="0" tIns="0" rIns="0" bIns="0"/>
          <a:lstStyle/>
          <a:p>
            <a:r>
              <a:rPr lang="en-US" sz="2000" b="0" strike="noStrike" spc="-1">
                <a:latin typeface="Arial"/>
              </a:rPr>
              <a:t>Click to edit the notes format</a:t>
            </a:r>
          </a:p>
        </p:txBody>
      </p:sp>
      <p:sp>
        <p:nvSpPr>
          <p:cNvPr id="254" name="PlaceHolder 3"/>
          <p:cNvSpPr>
            <a:spLocks noGrp="1"/>
          </p:cNvSpPr>
          <p:nvPr>
            <p:ph type="hdr"/>
          </p:nvPr>
        </p:nvSpPr>
        <p:spPr>
          <a:xfrm>
            <a:off x="0" y="0"/>
            <a:ext cx="3372840" cy="502560"/>
          </a:xfrm>
          <a:prstGeom prst="rect">
            <a:avLst/>
          </a:prstGeom>
        </p:spPr>
        <p:txBody>
          <a:bodyPr lIns="0" tIns="0" rIns="0" bIns="0"/>
          <a:lstStyle/>
          <a:p>
            <a:r>
              <a:rPr lang="en-US" sz="1400" b="0" strike="noStrike" spc="-1">
                <a:latin typeface="Times New Roman"/>
              </a:rPr>
              <a:t> </a:t>
            </a:r>
          </a:p>
        </p:txBody>
      </p:sp>
      <p:sp>
        <p:nvSpPr>
          <p:cNvPr id="255" name="PlaceHolder 4"/>
          <p:cNvSpPr>
            <a:spLocks noGrp="1"/>
          </p:cNvSpPr>
          <p:nvPr>
            <p:ph type="dt"/>
          </p:nvPr>
        </p:nvSpPr>
        <p:spPr>
          <a:xfrm>
            <a:off x="4399200" y="0"/>
            <a:ext cx="3372840" cy="502560"/>
          </a:xfrm>
          <a:prstGeom prst="rect">
            <a:avLst/>
          </a:prstGeom>
        </p:spPr>
        <p:txBody>
          <a:bodyPr lIns="0" tIns="0" rIns="0" bIns="0"/>
          <a:lstStyle/>
          <a:p>
            <a:pPr algn="r"/>
            <a:r>
              <a:rPr lang="en-US" sz="1400" b="0" strike="noStrike" spc="-1">
                <a:latin typeface="Times New Roman"/>
              </a:rPr>
              <a:t> </a:t>
            </a:r>
          </a:p>
        </p:txBody>
      </p:sp>
      <p:sp>
        <p:nvSpPr>
          <p:cNvPr id="256" name="PlaceHolder 5"/>
          <p:cNvSpPr>
            <a:spLocks noGrp="1"/>
          </p:cNvSpPr>
          <p:nvPr>
            <p:ph type="ftr"/>
          </p:nvPr>
        </p:nvSpPr>
        <p:spPr>
          <a:xfrm>
            <a:off x="0" y="9555480"/>
            <a:ext cx="3372840" cy="502560"/>
          </a:xfrm>
          <a:prstGeom prst="rect">
            <a:avLst/>
          </a:prstGeom>
        </p:spPr>
        <p:txBody>
          <a:bodyPr lIns="0" tIns="0" rIns="0" bIns="0" anchor="b"/>
          <a:lstStyle/>
          <a:p>
            <a:r>
              <a:rPr lang="en-US" sz="1400" b="0" strike="noStrike" spc="-1">
                <a:latin typeface="Times New Roman"/>
              </a:rPr>
              <a:t> </a:t>
            </a:r>
          </a:p>
        </p:txBody>
      </p:sp>
      <p:sp>
        <p:nvSpPr>
          <p:cNvPr id="257" name="PlaceHolder 6"/>
          <p:cNvSpPr>
            <a:spLocks noGrp="1"/>
          </p:cNvSpPr>
          <p:nvPr>
            <p:ph type="sldNum"/>
          </p:nvPr>
        </p:nvSpPr>
        <p:spPr>
          <a:xfrm>
            <a:off x="4399200" y="9555480"/>
            <a:ext cx="3372840" cy="502560"/>
          </a:xfrm>
          <a:prstGeom prst="rect">
            <a:avLst/>
          </a:prstGeom>
        </p:spPr>
        <p:txBody>
          <a:bodyPr lIns="0" tIns="0" rIns="0" bIns="0" anchor="b"/>
          <a:lstStyle/>
          <a:p>
            <a:pPr algn="r"/>
            <a:fld id="{7A4FF9B6-953D-423E-98D8-1A2406567BF5}"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0"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6"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
        <p:nvSpPr>
          <p:cNvPr id="547" name="CustomShape 3"/>
          <p:cNvSpPr/>
          <p:nvPr/>
        </p:nvSpPr>
        <p:spPr>
          <a:xfrm>
            <a:off x="1015920" y="2130480"/>
            <a:ext cx="5348160" cy="1550880"/>
          </a:xfrm>
          <a:prstGeom prst="rect">
            <a:avLst/>
          </a:prstGeom>
          <a:noFill/>
          <a:ln w="9360">
            <a:noFill/>
          </a:ln>
        </p:spPr>
        <p:style>
          <a:lnRef idx="0">
            <a:scrgbClr r="0" g="0" b="0"/>
          </a:lnRef>
          <a:fillRef idx="0">
            <a:scrgbClr r="0" g="0" b="0"/>
          </a:fillRef>
          <a:effectRef idx="0">
            <a:scrgbClr r="0" g="0" b="0"/>
          </a:effectRef>
          <a:fontRef idx="minor"/>
        </p:style>
        <p:txBody>
          <a:bodyPr lIns="85320" tIns="42840" rIns="85320" bIns="42840"/>
          <a:lstStyle/>
          <a:p>
            <a:pPr>
              <a:lnSpc>
                <a:spcPct val="100000"/>
              </a:lnSpc>
            </a:pPr>
            <a:r>
              <a:rPr lang="en-US" sz="1700" b="0" strike="noStrike" spc="-1">
                <a:solidFill>
                  <a:srgbClr val="000000"/>
                </a:solidFill>
                <a:latin typeface="Arial"/>
                <a:ea typeface="+mn-ea"/>
              </a:rPr>
              <a:t>Each year EC3 canvasses our existing board, undertakes a needs assessment and forecast, and  completes a skills and demographics analysis to determine what kind of new board members are needed. Both public calls and strategic recruitment help us build a short list of potential new members.</a:t>
            </a:r>
            <a:endParaRPr lang="en-US" sz="1700" b="0" strike="noStrike" spc="-1">
              <a:latin typeface="Arial"/>
            </a:endParaRPr>
          </a:p>
        </p:txBody>
      </p:sp>
    </p:spTree>
    <p:extLst>
      <p:ext uri="{BB962C8B-B14F-4D97-AF65-F5344CB8AC3E}">
        <p14:creationId xmlns:p14="http://schemas.microsoft.com/office/powerpoint/2010/main" val="272362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51"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5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87"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90224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p:cNvSpPr>
          <p:nvPr>
            <p:ph type="body"/>
          </p:nvPr>
        </p:nvSpPr>
        <p:spPr>
          <a:xfrm>
            <a:off x="731880" y="4619520"/>
            <a:ext cx="5846400" cy="3776400"/>
          </a:xfrm>
          <a:prstGeom prst="rect">
            <a:avLst/>
          </a:prstGeom>
        </p:spPr>
        <p:txBody>
          <a:bodyPr lIns="0" tIns="0" rIns="0" bIns="0"/>
          <a:lstStyle/>
          <a:p>
            <a:pPr marL="216000" indent="-214560">
              <a:lnSpc>
                <a:spcPct val="100000"/>
              </a:lnSpc>
            </a:pPr>
            <a:r>
              <a:rPr lang="en-US" sz="2000" b="0" strike="noStrike" spc="-1">
                <a:solidFill>
                  <a:srgbClr val="000000"/>
                </a:solidFill>
                <a:latin typeface="Arial"/>
              </a:rPr>
              <a:t>Adjust header</a:t>
            </a:r>
            <a:endParaRPr lang="en-US" sz="2000" b="0" strike="noStrike" spc="-1">
              <a:latin typeface="Arial"/>
            </a:endParaRPr>
          </a:p>
        </p:txBody>
      </p:sp>
      <p:sp>
        <p:nvSpPr>
          <p:cNvPr id="555"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59"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5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191540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5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75534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5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77159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5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7086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0"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47067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6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67"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69"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69"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919461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71"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75"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PlaceHolder 1"/>
          <p:cNvSpPr>
            <a:spLocks noGrp="1"/>
          </p:cNvSpPr>
          <p:nvPr>
            <p:ph type="body"/>
          </p:nvPr>
        </p:nvSpPr>
        <p:spPr>
          <a:xfrm>
            <a:off x="731880" y="4619520"/>
            <a:ext cx="5846400" cy="3776400"/>
          </a:xfrm>
          <a:prstGeom prst="rect">
            <a:avLst/>
          </a:prstGeom>
        </p:spPr>
        <p:txBody>
          <a:bodyPr lIns="0" tIns="0" rIns="0" bIns="0"/>
          <a:lstStyle/>
          <a:p>
            <a:pPr marL="216000" indent="-214560">
              <a:lnSpc>
                <a:spcPct val="100000"/>
              </a:lnSpc>
            </a:pPr>
            <a:r>
              <a:rPr lang="en-US" sz="2000" b="0" strike="noStrike" spc="-1" dirty="0">
                <a:solidFill>
                  <a:srgbClr val="000000"/>
                </a:solidFill>
                <a:latin typeface="Arial"/>
              </a:rPr>
              <a:t>Downtown Peterborough: George Street</a:t>
            </a:r>
            <a:endParaRPr lang="en-US" sz="2000" b="0" strike="noStrike" spc="-1" dirty="0">
              <a:latin typeface="Arial"/>
            </a:endParaRPr>
          </a:p>
        </p:txBody>
      </p:sp>
      <p:sp>
        <p:nvSpPr>
          <p:cNvPr id="579"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PlaceHolder 1"/>
          <p:cNvSpPr>
            <a:spLocks noGrp="1"/>
          </p:cNvSpPr>
          <p:nvPr>
            <p:ph type="body"/>
          </p:nvPr>
        </p:nvSpPr>
        <p:spPr>
          <a:xfrm>
            <a:off x="731880" y="4619520"/>
            <a:ext cx="5846400" cy="3776400"/>
          </a:xfrm>
          <a:prstGeom prst="rect">
            <a:avLst/>
          </a:prstGeom>
        </p:spPr>
        <p:txBody>
          <a:bodyPr lIns="0" tIns="0" rIns="0" bIns="0"/>
          <a:lstStyle/>
          <a:p>
            <a:pPr marL="216000" indent="-214560">
              <a:lnSpc>
                <a:spcPct val="100000"/>
              </a:lnSpc>
            </a:pPr>
            <a:r>
              <a:rPr lang="en-US" sz="2000" b="0" strike="noStrike" spc="-1">
                <a:solidFill>
                  <a:srgbClr val="000000"/>
                </a:solidFill>
                <a:latin typeface="Arial"/>
              </a:rPr>
              <a:t>Fix header</a:t>
            </a:r>
            <a:endParaRPr lang="en-US" sz="2000" b="0" strike="noStrike" spc="-1">
              <a:latin typeface="Arial"/>
            </a:endParaRPr>
          </a:p>
        </p:txBody>
      </p:sp>
      <p:sp>
        <p:nvSpPr>
          <p:cNvPr id="591"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9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PlaceHolder 1"/>
          <p:cNvSpPr>
            <a:spLocks noGrp="1"/>
          </p:cNvSpPr>
          <p:nvPr>
            <p:ph type="body"/>
          </p:nvPr>
        </p:nvSpPr>
        <p:spPr>
          <a:xfrm>
            <a:off x="731880" y="4619520"/>
            <a:ext cx="5846400" cy="3776400"/>
          </a:xfrm>
          <a:prstGeom prst="rect">
            <a:avLst/>
          </a:prstGeom>
        </p:spPr>
        <p:txBody>
          <a:bodyPr lIns="0" tIns="0" rIns="0" bIns="0"/>
          <a:lstStyle/>
          <a:p>
            <a:pPr marL="216000" indent="-214560">
              <a:lnSpc>
                <a:spcPct val="100000"/>
              </a:lnSpc>
            </a:pPr>
            <a:r>
              <a:rPr lang="en-US" sz="2000" b="0" strike="noStrike" spc="-1">
                <a:solidFill>
                  <a:srgbClr val="000000"/>
                </a:solidFill>
                <a:latin typeface="Arial"/>
              </a:rPr>
              <a:t>Fix header</a:t>
            </a:r>
            <a:endParaRPr lang="en-US" sz="2000" b="0" strike="noStrike" spc="-1">
              <a:latin typeface="Arial"/>
            </a:endParaRPr>
          </a:p>
        </p:txBody>
      </p:sp>
      <p:sp>
        <p:nvSpPr>
          <p:cNvPr id="591"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2444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2"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99"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601"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60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605"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607"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PlaceHolder 1"/>
          <p:cNvSpPr>
            <a:spLocks noGrp="1"/>
          </p:cNvSpPr>
          <p:nvPr>
            <p:ph type="body"/>
          </p:nvPr>
        </p:nvSpPr>
        <p:spPr>
          <a:xfrm>
            <a:off x="731880" y="4619520"/>
            <a:ext cx="5846400" cy="3776400"/>
          </a:xfrm>
          <a:prstGeom prst="rect">
            <a:avLst/>
          </a:prstGeom>
        </p:spPr>
        <p:txBody>
          <a:bodyPr lIns="0" tIns="0" rIns="0" bIns="0"/>
          <a:lstStyle/>
          <a:p>
            <a:pPr marL="216000" indent="-214560">
              <a:lnSpc>
                <a:spcPct val="100000"/>
              </a:lnSpc>
            </a:pPr>
            <a:r>
              <a:rPr lang="en-US" sz="2000" b="0" strike="noStrike" spc="-1">
                <a:solidFill>
                  <a:srgbClr val="000000"/>
                </a:solidFill>
                <a:latin typeface="Arial"/>
              </a:rPr>
              <a:t>Logo/header</a:t>
            </a:r>
            <a:endParaRPr lang="en-US" sz="2000" b="0" strike="noStrike" spc="-1">
              <a:latin typeface="Arial"/>
            </a:endParaRPr>
          </a:p>
        </p:txBody>
      </p:sp>
      <p:sp>
        <p:nvSpPr>
          <p:cNvPr id="613"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2"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9793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4"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4"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45797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65"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42405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6"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
        <p:nvSpPr>
          <p:cNvPr id="547" name="CustomShape 3"/>
          <p:cNvSpPr/>
          <p:nvPr/>
        </p:nvSpPr>
        <p:spPr>
          <a:xfrm>
            <a:off x="1015920" y="2130480"/>
            <a:ext cx="5348160" cy="1550880"/>
          </a:xfrm>
          <a:prstGeom prst="rect">
            <a:avLst/>
          </a:prstGeom>
          <a:noFill/>
          <a:ln w="9360">
            <a:noFill/>
          </a:ln>
        </p:spPr>
        <p:style>
          <a:lnRef idx="0">
            <a:scrgbClr r="0" g="0" b="0"/>
          </a:lnRef>
          <a:fillRef idx="0">
            <a:scrgbClr r="0" g="0" b="0"/>
          </a:fillRef>
          <a:effectRef idx="0">
            <a:scrgbClr r="0" g="0" b="0"/>
          </a:effectRef>
          <a:fontRef idx="minor"/>
        </p:style>
        <p:txBody>
          <a:bodyPr lIns="85320" tIns="42840" rIns="85320" bIns="42840"/>
          <a:lstStyle/>
          <a:p>
            <a:pPr>
              <a:lnSpc>
                <a:spcPct val="100000"/>
              </a:lnSpc>
            </a:pPr>
            <a:r>
              <a:rPr lang="en-US" sz="1700" b="0" strike="noStrike" spc="-1">
                <a:solidFill>
                  <a:srgbClr val="000000"/>
                </a:solidFill>
                <a:latin typeface="Arial"/>
                <a:ea typeface="+mn-ea"/>
              </a:rPr>
              <a:t>Each year EC3 canvasses our existing board, undertakes a needs assessment and forecast, and  completes a skills and demographics analysis to determine what kind of new board members are needed. Both public calls and strategic recruitment help us build a short list of potential new members.</a:t>
            </a:r>
            <a:endParaRPr lang="en-US" sz="17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p:cNvSpPr>
          <p:nvPr>
            <p:ph type="body"/>
          </p:nvPr>
        </p:nvSpPr>
        <p:spPr>
          <a:xfrm>
            <a:off x="731880" y="4619520"/>
            <a:ext cx="5846400" cy="3776400"/>
          </a:xfrm>
          <a:prstGeom prst="rect">
            <a:avLst/>
          </a:prstGeom>
        </p:spPr>
        <p:txBody>
          <a:bodyPr lIns="0" tIns="0" rIns="0" bIns="0"/>
          <a:lstStyle/>
          <a:p>
            <a:endParaRPr lang="en-US" sz="2000" b="0" strike="noStrike" spc="-1">
              <a:latin typeface="Arial"/>
            </a:endParaRPr>
          </a:p>
        </p:txBody>
      </p:sp>
      <p:sp>
        <p:nvSpPr>
          <p:cNvPr id="546" name="CustomShape 2"/>
          <p:cNvSpPr/>
          <p:nvPr/>
        </p:nvSpPr>
        <p:spPr>
          <a:xfrm>
            <a:off x="4143240" y="9118440"/>
            <a:ext cx="3165120" cy="477720"/>
          </a:xfrm>
          <a:prstGeom prst="rect">
            <a:avLst/>
          </a:prstGeom>
          <a:noFill/>
          <a:ln>
            <a:noFill/>
          </a:ln>
        </p:spPr>
        <p:style>
          <a:lnRef idx="0">
            <a:scrgbClr r="0" g="0" b="0"/>
          </a:lnRef>
          <a:fillRef idx="0">
            <a:scrgbClr r="0" g="0" b="0"/>
          </a:fillRef>
          <a:effectRef idx="0">
            <a:scrgbClr r="0" g="0" b="0"/>
          </a:effectRef>
          <a:fontRef idx="minor"/>
        </p:style>
      </p:sp>
      <p:sp>
        <p:nvSpPr>
          <p:cNvPr id="547" name="CustomShape 3"/>
          <p:cNvSpPr/>
          <p:nvPr/>
        </p:nvSpPr>
        <p:spPr>
          <a:xfrm>
            <a:off x="1015920" y="2130480"/>
            <a:ext cx="5348160" cy="1550880"/>
          </a:xfrm>
          <a:prstGeom prst="rect">
            <a:avLst/>
          </a:prstGeom>
          <a:noFill/>
          <a:ln w="9360">
            <a:noFill/>
          </a:ln>
        </p:spPr>
        <p:style>
          <a:lnRef idx="0">
            <a:scrgbClr r="0" g="0" b="0"/>
          </a:lnRef>
          <a:fillRef idx="0">
            <a:scrgbClr r="0" g="0" b="0"/>
          </a:fillRef>
          <a:effectRef idx="0">
            <a:scrgbClr r="0" g="0" b="0"/>
          </a:effectRef>
          <a:fontRef idx="minor"/>
        </p:style>
        <p:txBody>
          <a:bodyPr lIns="85320" tIns="42840" rIns="85320" bIns="42840"/>
          <a:lstStyle/>
          <a:p>
            <a:pPr>
              <a:lnSpc>
                <a:spcPct val="100000"/>
              </a:lnSpc>
            </a:pPr>
            <a:r>
              <a:rPr lang="en-US" sz="1700" b="0" strike="noStrike" spc="-1">
                <a:solidFill>
                  <a:srgbClr val="000000"/>
                </a:solidFill>
                <a:latin typeface="Arial"/>
                <a:ea typeface="+mn-ea"/>
              </a:rPr>
              <a:t>Each year EC3 canvasses our existing board, undertakes a needs assessment and forecast, and  completes a skills and demographics analysis to determine what kind of new board members are needed. Both public calls and strategic recruitment help us build a short list of potential new members.</a:t>
            </a:r>
            <a:endParaRPr lang="en-US" sz="1700" b="0" strike="noStrike" spc="-1">
              <a:latin typeface="Arial"/>
            </a:endParaRPr>
          </a:p>
        </p:txBody>
      </p:sp>
    </p:spTree>
    <p:extLst>
      <p:ext uri="{BB962C8B-B14F-4D97-AF65-F5344CB8AC3E}">
        <p14:creationId xmlns:p14="http://schemas.microsoft.com/office/powerpoint/2010/main" val="164466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2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3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49"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5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5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6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6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7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7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7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7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7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8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8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8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8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91"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9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9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0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1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1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1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2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2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2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3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3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3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3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4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4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5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5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5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6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6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6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6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75"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7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7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8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8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9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9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9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9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0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20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0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0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0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0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0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ustomShape 1"/>
          <p:cNvSpPr/>
          <p:nvPr/>
        </p:nvSpPr>
        <p:spPr>
          <a:xfrm>
            <a:off x="0" y="2019600"/>
            <a:ext cx="12188520" cy="4102200"/>
          </a:xfrm>
          <a:prstGeom prst="rect">
            <a:avLst/>
          </a:prstGeom>
          <a:gradFill rotWithShape="0">
            <a:gsLst>
              <a:gs pos="0">
                <a:srgbClr val="EEECE1"/>
              </a:gs>
              <a:gs pos="50000">
                <a:srgbClr val="EEECE1"/>
              </a:gs>
              <a:gs pos="100000">
                <a:srgbClr val="EEECE1"/>
              </a:gs>
            </a:gsLst>
            <a:lin ang="5400000"/>
          </a:gradFill>
          <a:ln w="25560">
            <a:noFill/>
          </a:ln>
        </p:spPr>
        <p:style>
          <a:lnRef idx="0">
            <a:scrgbClr r="0" g="0" b="0"/>
          </a:lnRef>
          <a:fillRef idx="0">
            <a:scrgbClr r="0" g="0" b="0"/>
          </a:fillRef>
          <a:effectRef idx="0">
            <a:scrgbClr r="0" g="0" b="0"/>
          </a:effectRef>
          <a:fontRef idx="minor"/>
        </p:style>
      </p:sp>
      <p:pic>
        <p:nvPicPr>
          <p:cNvPr id="7" name="Picture 6"/>
          <p:cNvPicPr/>
          <p:nvPr/>
        </p:nvPicPr>
        <p:blipFill>
          <a:blip r:embed="rId14"/>
          <a:srcRect t="1526" b="-1526"/>
          <a:stretch/>
        </p:blipFill>
        <p:spPr>
          <a:xfrm>
            <a:off x="0" y="6126480"/>
            <a:ext cx="12188520" cy="739440"/>
          </a:xfrm>
          <a:prstGeom prst="rect">
            <a:avLst/>
          </a:prstGeom>
          <a:ln>
            <a:noFill/>
          </a:ln>
        </p:spPr>
      </p:pic>
      <p:sp>
        <p:nvSpPr>
          <p:cNvPr id="2" name="Line 2"/>
          <p:cNvSpPr/>
          <p:nvPr/>
        </p:nvSpPr>
        <p:spPr>
          <a:xfrm>
            <a:off x="0" y="6128280"/>
            <a:ext cx="12191760" cy="360"/>
          </a:xfrm>
          <a:prstGeom prst="line">
            <a:avLst/>
          </a:prstGeom>
          <a:ln w="12600">
            <a:solidFill>
              <a:srgbClr val="000001"/>
            </a:solidFill>
            <a:round/>
          </a:ln>
        </p:spPr>
        <p:style>
          <a:lnRef idx="0">
            <a:scrgbClr r="0" g="0" b="0"/>
          </a:lnRef>
          <a:fillRef idx="0">
            <a:scrgbClr r="0" g="0" b="0"/>
          </a:fillRef>
          <a:effectRef idx="0">
            <a:scrgbClr r="0" g="0" b="0"/>
          </a:effectRef>
          <a:fontRef idx="minor"/>
        </p:style>
      </p:sp>
      <p:sp>
        <p:nvSpPr>
          <p:cNvPr id="3" name="Line 3"/>
          <p:cNvSpPr/>
          <p:nvPr/>
        </p:nvSpPr>
        <p:spPr>
          <a:xfrm>
            <a:off x="2417760" y="3528360"/>
            <a:ext cx="8636760" cy="360"/>
          </a:xfrm>
          <a:prstGeom prst="line">
            <a:avLst/>
          </a:prstGeom>
          <a:ln w="31680">
            <a:solidFill>
              <a:srgbClr val="4F81BD"/>
            </a:solidFill>
            <a:round/>
          </a:ln>
        </p:spPr>
        <p:style>
          <a:lnRef idx="0">
            <a:scrgbClr r="0" g="0" b="0"/>
          </a:lnRef>
          <a:fillRef idx="0">
            <a:scrgbClr r="0" g="0" b="0"/>
          </a:fillRef>
          <a:effectRef idx="0">
            <a:scrgbClr r="0" g="0" b="0"/>
          </a:effectRef>
          <a:fontRef idx="minor"/>
        </p:style>
      </p:sp>
      <p:sp>
        <p:nvSpPr>
          <p:cNvPr id="4"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1"/>
          <p:cNvSpPr/>
          <p:nvPr/>
        </p:nvSpPr>
        <p:spPr>
          <a:xfrm>
            <a:off x="0" y="2019240"/>
            <a:ext cx="12183840" cy="4098600"/>
          </a:xfrm>
          <a:prstGeom prst="rect">
            <a:avLst/>
          </a:prstGeom>
          <a:gradFill rotWithShape="0">
            <a:gsLst>
              <a:gs pos="0">
                <a:srgbClr val="EEECE1"/>
              </a:gs>
              <a:gs pos="50000">
                <a:srgbClr val="EEECE1"/>
              </a:gs>
              <a:gs pos="100000">
                <a:srgbClr val="EEECE1"/>
              </a:gs>
            </a:gsLst>
            <a:lin ang="5400000"/>
          </a:gradFill>
          <a:ln w="25560">
            <a:noFill/>
          </a:ln>
        </p:spPr>
        <p:style>
          <a:lnRef idx="0">
            <a:scrgbClr r="0" g="0" b="0"/>
          </a:lnRef>
          <a:fillRef idx="0">
            <a:scrgbClr r="0" g="0" b="0"/>
          </a:fillRef>
          <a:effectRef idx="0">
            <a:scrgbClr r="0" g="0" b="0"/>
          </a:effectRef>
          <a:fontRef idx="minor"/>
        </p:style>
      </p:sp>
      <p:pic>
        <p:nvPicPr>
          <p:cNvPr id="43" name="Picture 6"/>
          <p:cNvPicPr/>
          <p:nvPr/>
        </p:nvPicPr>
        <p:blipFill>
          <a:blip r:embed="rId14"/>
          <a:srcRect t="1526" b="-1526"/>
          <a:stretch/>
        </p:blipFill>
        <p:spPr>
          <a:xfrm>
            <a:off x="0" y="6126120"/>
            <a:ext cx="12183840" cy="736560"/>
          </a:xfrm>
          <a:prstGeom prst="rect">
            <a:avLst/>
          </a:prstGeom>
          <a:ln w="9360">
            <a:noFill/>
          </a:ln>
        </p:spPr>
      </p:pic>
      <p:sp>
        <p:nvSpPr>
          <p:cNvPr id="44" name="Line 2"/>
          <p:cNvSpPr/>
          <p:nvPr/>
        </p:nvSpPr>
        <p:spPr>
          <a:xfrm>
            <a:off x="0" y="6127560"/>
            <a:ext cx="12191760" cy="1440"/>
          </a:xfrm>
          <a:prstGeom prst="line">
            <a:avLst/>
          </a:prstGeom>
          <a:ln w="12600">
            <a:solidFill>
              <a:srgbClr val="000001"/>
            </a:solidFill>
            <a:round/>
          </a:ln>
        </p:spPr>
        <p:style>
          <a:lnRef idx="0">
            <a:scrgbClr r="0" g="0" b="0"/>
          </a:lnRef>
          <a:fillRef idx="0">
            <a:scrgbClr r="0" g="0" b="0"/>
          </a:fillRef>
          <a:effectRef idx="0">
            <a:scrgbClr r="0" g="0" b="0"/>
          </a:effectRef>
          <a:fontRef idx="minor"/>
        </p:style>
      </p:sp>
      <p:sp>
        <p:nvSpPr>
          <p:cNvPr id="45" name="Line 3"/>
          <p:cNvSpPr/>
          <p:nvPr/>
        </p:nvSpPr>
        <p:spPr>
          <a:xfrm>
            <a:off x="2417760" y="3528720"/>
            <a:ext cx="8635680" cy="360"/>
          </a:xfrm>
          <a:prstGeom prst="line">
            <a:avLst/>
          </a:prstGeom>
          <a:ln w="31680">
            <a:solidFill>
              <a:srgbClr val="4F81BD"/>
            </a:solidFill>
            <a:round/>
          </a:ln>
        </p:spPr>
        <p:style>
          <a:lnRef idx="0">
            <a:scrgbClr r="0" g="0" b="0"/>
          </a:lnRef>
          <a:fillRef idx="0">
            <a:scrgbClr r="0" g="0" b="0"/>
          </a:fillRef>
          <a:effectRef idx="0">
            <a:scrgbClr r="0" g="0" b="0"/>
          </a:effectRef>
          <a:fontRef idx="minor"/>
        </p:style>
      </p:sp>
      <p:sp>
        <p:nvSpPr>
          <p:cNvPr id="46"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47"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CustomShape 1"/>
          <p:cNvSpPr/>
          <p:nvPr/>
        </p:nvSpPr>
        <p:spPr>
          <a:xfrm>
            <a:off x="0" y="2019600"/>
            <a:ext cx="12188520" cy="4102200"/>
          </a:xfrm>
          <a:prstGeom prst="rect">
            <a:avLst/>
          </a:prstGeom>
          <a:gradFill rotWithShape="0">
            <a:gsLst>
              <a:gs pos="0">
                <a:srgbClr val="EEECE1"/>
              </a:gs>
              <a:gs pos="50000">
                <a:srgbClr val="EEECE1"/>
              </a:gs>
              <a:gs pos="100000">
                <a:srgbClr val="EEECE1"/>
              </a:gs>
            </a:gsLst>
            <a:lin ang="5400000"/>
          </a:gradFill>
          <a:ln w="25560">
            <a:noFill/>
          </a:ln>
        </p:spPr>
        <p:style>
          <a:lnRef idx="0">
            <a:scrgbClr r="0" g="0" b="0"/>
          </a:lnRef>
          <a:fillRef idx="0">
            <a:scrgbClr r="0" g="0" b="0"/>
          </a:fillRef>
          <a:effectRef idx="0">
            <a:scrgbClr r="0" g="0" b="0"/>
          </a:effectRef>
          <a:fontRef idx="minor"/>
        </p:style>
      </p:sp>
      <p:pic>
        <p:nvPicPr>
          <p:cNvPr id="85" name="Picture 6"/>
          <p:cNvPicPr/>
          <p:nvPr/>
        </p:nvPicPr>
        <p:blipFill>
          <a:blip r:embed="rId14"/>
          <a:srcRect t="1526" b="-1526"/>
          <a:stretch/>
        </p:blipFill>
        <p:spPr>
          <a:xfrm>
            <a:off x="0" y="6126480"/>
            <a:ext cx="12188520" cy="739440"/>
          </a:xfrm>
          <a:prstGeom prst="rect">
            <a:avLst/>
          </a:prstGeom>
          <a:ln>
            <a:noFill/>
          </a:ln>
        </p:spPr>
      </p:pic>
      <p:sp>
        <p:nvSpPr>
          <p:cNvPr id="86" name="Line 2"/>
          <p:cNvSpPr/>
          <p:nvPr/>
        </p:nvSpPr>
        <p:spPr>
          <a:xfrm>
            <a:off x="0" y="6128280"/>
            <a:ext cx="12191760" cy="360"/>
          </a:xfrm>
          <a:prstGeom prst="line">
            <a:avLst/>
          </a:prstGeom>
          <a:ln w="12600">
            <a:solidFill>
              <a:srgbClr val="000001"/>
            </a:solidFill>
            <a:round/>
          </a:ln>
        </p:spPr>
        <p:style>
          <a:lnRef idx="0">
            <a:scrgbClr r="0" g="0" b="0"/>
          </a:lnRef>
          <a:fillRef idx="0">
            <a:scrgbClr r="0" g="0" b="0"/>
          </a:fillRef>
          <a:effectRef idx="0">
            <a:scrgbClr r="0" g="0" b="0"/>
          </a:effectRef>
          <a:fontRef idx="minor"/>
        </p:style>
      </p:sp>
      <p:sp>
        <p:nvSpPr>
          <p:cNvPr id="87" name="Line 3"/>
          <p:cNvSpPr/>
          <p:nvPr/>
        </p:nvSpPr>
        <p:spPr>
          <a:xfrm>
            <a:off x="2417760" y="3528360"/>
            <a:ext cx="8636760" cy="360"/>
          </a:xfrm>
          <a:prstGeom prst="line">
            <a:avLst/>
          </a:prstGeom>
          <a:ln w="31680">
            <a:solidFill>
              <a:srgbClr val="4F81BD"/>
            </a:solidFill>
            <a:round/>
          </a:ln>
        </p:spPr>
        <p:style>
          <a:lnRef idx="0">
            <a:scrgbClr r="0" g="0" b="0"/>
          </a:lnRef>
          <a:fillRef idx="0">
            <a:scrgbClr r="0" g="0" b="0"/>
          </a:fillRef>
          <a:effectRef idx="0">
            <a:scrgbClr r="0" g="0" b="0"/>
          </a:effectRef>
          <a:fontRef idx="minor"/>
        </p:style>
      </p:sp>
      <p:sp>
        <p:nvSpPr>
          <p:cNvPr id="88"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89"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CustomShape 1"/>
          <p:cNvSpPr/>
          <p:nvPr/>
        </p:nvSpPr>
        <p:spPr>
          <a:xfrm>
            <a:off x="0" y="2019600"/>
            <a:ext cx="12188880" cy="4102560"/>
          </a:xfrm>
          <a:prstGeom prst="rect">
            <a:avLst/>
          </a:prstGeom>
          <a:gradFill rotWithShape="0">
            <a:gsLst>
              <a:gs pos="0">
                <a:srgbClr val="EEECE1"/>
              </a:gs>
              <a:gs pos="50000">
                <a:srgbClr val="EEECE1"/>
              </a:gs>
              <a:gs pos="100000">
                <a:srgbClr val="EEECE1"/>
              </a:gs>
            </a:gsLst>
            <a:lin ang="5400000"/>
          </a:gradFill>
          <a:ln w="25560">
            <a:noFill/>
          </a:ln>
        </p:spPr>
        <p:style>
          <a:lnRef idx="0">
            <a:scrgbClr r="0" g="0" b="0"/>
          </a:lnRef>
          <a:fillRef idx="0">
            <a:scrgbClr r="0" g="0" b="0"/>
          </a:fillRef>
          <a:effectRef idx="0">
            <a:scrgbClr r="0" g="0" b="0"/>
          </a:effectRef>
          <a:fontRef idx="minor"/>
        </p:style>
      </p:sp>
      <p:pic>
        <p:nvPicPr>
          <p:cNvPr id="127" name="Picture 6"/>
          <p:cNvPicPr/>
          <p:nvPr/>
        </p:nvPicPr>
        <p:blipFill>
          <a:blip r:embed="rId14"/>
          <a:srcRect t="1526" b="-1526"/>
          <a:stretch/>
        </p:blipFill>
        <p:spPr>
          <a:xfrm>
            <a:off x="0" y="6126480"/>
            <a:ext cx="12188880" cy="739800"/>
          </a:xfrm>
          <a:prstGeom prst="rect">
            <a:avLst/>
          </a:prstGeom>
          <a:ln>
            <a:noFill/>
          </a:ln>
        </p:spPr>
      </p:pic>
      <p:sp>
        <p:nvSpPr>
          <p:cNvPr id="128" name="Line 2"/>
          <p:cNvSpPr/>
          <p:nvPr/>
        </p:nvSpPr>
        <p:spPr>
          <a:xfrm>
            <a:off x="0" y="6128280"/>
            <a:ext cx="12191760" cy="360"/>
          </a:xfrm>
          <a:prstGeom prst="line">
            <a:avLst/>
          </a:prstGeom>
          <a:ln w="12600">
            <a:solidFill>
              <a:srgbClr val="000001"/>
            </a:solidFill>
            <a:round/>
          </a:ln>
        </p:spPr>
        <p:style>
          <a:lnRef idx="0">
            <a:scrgbClr r="0" g="0" b="0"/>
          </a:lnRef>
          <a:fillRef idx="0">
            <a:scrgbClr r="0" g="0" b="0"/>
          </a:fillRef>
          <a:effectRef idx="0">
            <a:scrgbClr r="0" g="0" b="0"/>
          </a:effectRef>
          <a:fontRef idx="minor"/>
        </p:style>
      </p:sp>
      <p:sp>
        <p:nvSpPr>
          <p:cNvPr id="129" name="Line 3"/>
          <p:cNvSpPr/>
          <p:nvPr/>
        </p:nvSpPr>
        <p:spPr>
          <a:xfrm>
            <a:off x="2417760" y="3528360"/>
            <a:ext cx="8636760" cy="360"/>
          </a:xfrm>
          <a:prstGeom prst="line">
            <a:avLst/>
          </a:prstGeom>
          <a:ln w="31680">
            <a:solidFill>
              <a:srgbClr val="4F81BD"/>
            </a:solidFill>
            <a:round/>
          </a:ln>
        </p:spPr>
        <p:style>
          <a:lnRef idx="0">
            <a:scrgbClr r="0" g="0" b="0"/>
          </a:lnRef>
          <a:fillRef idx="0">
            <a:scrgbClr r="0" g="0" b="0"/>
          </a:fillRef>
          <a:effectRef idx="0">
            <a:scrgbClr r="0" g="0" b="0"/>
          </a:effectRef>
          <a:fontRef idx="minor"/>
        </p:style>
      </p:sp>
      <p:sp>
        <p:nvSpPr>
          <p:cNvPr id="130"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31"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CustomShape 1"/>
          <p:cNvSpPr/>
          <p:nvPr/>
        </p:nvSpPr>
        <p:spPr>
          <a:xfrm>
            <a:off x="0" y="2019240"/>
            <a:ext cx="12183840" cy="4098600"/>
          </a:xfrm>
          <a:prstGeom prst="rect">
            <a:avLst/>
          </a:prstGeom>
          <a:gradFill rotWithShape="0">
            <a:gsLst>
              <a:gs pos="0">
                <a:srgbClr val="EEECE1"/>
              </a:gs>
              <a:gs pos="50000">
                <a:srgbClr val="EEECE1"/>
              </a:gs>
              <a:gs pos="100000">
                <a:srgbClr val="EEECE1"/>
              </a:gs>
            </a:gsLst>
            <a:lin ang="5400000"/>
          </a:gradFill>
          <a:ln w="25560">
            <a:noFill/>
          </a:ln>
        </p:spPr>
        <p:style>
          <a:lnRef idx="0">
            <a:scrgbClr r="0" g="0" b="0"/>
          </a:lnRef>
          <a:fillRef idx="0">
            <a:scrgbClr r="0" g="0" b="0"/>
          </a:fillRef>
          <a:effectRef idx="0">
            <a:scrgbClr r="0" g="0" b="0"/>
          </a:effectRef>
          <a:fontRef idx="minor"/>
        </p:style>
      </p:sp>
      <p:pic>
        <p:nvPicPr>
          <p:cNvPr id="169" name="Picture 6"/>
          <p:cNvPicPr/>
          <p:nvPr/>
        </p:nvPicPr>
        <p:blipFill>
          <a:blip r:embed="rId14"/>
          <a:srcRect t="1526" b="-1526"/>
          <a:stretch/>
        </p:blipFill>
        <p:spPr>
          <a:xfrm>
            <a:off x="0" y="6126120"/>
            <a:ext cx="12183840" cy="736560"/>
          </a:xfrm>
          <a:prstGeom prst="rect">
            <a:avLst/>
          </a:prstGeom>
          <a:ln w="9360">
            <a:noFill/>
          </a:ln>
        </p:spPr>
      </p:pic>
      <p:sp>
        <p:nvSpPr>
          <p:cNvPr id="170" name="Line 2"/>
          <p:cNvSpPr/>
          <p:nvPr/>
        </p:nvSpPr>
        <p:spPr>
          <a:xfrm>
            <a:off x="0" y="6127560"/>
            <a:ext cx="12191760" cy="1440"/>
          </a:xfrm>
          <a:prstGeom prst="line">
            <a:avLst/>
          </a:prstGeom>
          <a:ln w="12600">
            <a:solidFill>
              <a:srgbClr val="000001"/>
            </a:solidFill>
            <a:round/>
          </a:ln>
        </p:spPr>
        <p:style>
          <a:lnRef idx="0">
            <a:scrgbClr r="0" g="0" b="0"/>
          </a:lnRef>
          <a:fillRef idx="0">
            <a:scrgbClr r="0" g="0" b="0"/>
          </a:fillRef>
          <a:effectRef idx="0">
            <a:scrgbClr r="0" g="0" b="0"/>
          </a:effectRef>
          <a:fontRef idx="minor"/>
        </p:style>
      </p:sp>
      <p:sp>
        <p:nvSpPr>
          <p:cNvPr id="171" name="Line 3"/>
          <p:cNvSpPr/>
          <p:nvPr/>
        </p:nvSpPr>
        <p:spPr>
          <a:xfrm>
            <a:off x="2417760" y="3528720"/>
            <a:ext cx="8635680" cy="360"/>
          </a:xfrm>
          <a:prstGeom prst="line">
            <a:avLst/>
          </a:prstGeom>
          <a:ln w="31680">
            <a:solidFill>
              <a:srgbClr val="4F81BD"/>
            </a:solidFill>
            <a:round/>
          </a:ln>
        </p:spPr>
        <p:style>
          <a:lnRef idx="0">
            <a:scrgbClr r="0" g="0" b="0"/>
          </a:lnRef>
          <a:fillRef idx="0">
            <a:scrgbClr r="0" g="0" b="0"/>
          </a:fillRef>
          <a:effectRef idx="0">
            <a:scrgbClr r="0" g="0" b="0"/>
          </a:effectRef>
          <a:fontRef idx="minor"/>
        </p:style>
      </p:sp>
      <p:sp>
        <p:nvSpPr>
          <p:cNvPr id="172"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73"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2.tiff"/><Relationship Id="rId5" Type="http://schemas.openxmlformats.org/officeDocument/2006/relationships/image" Target="../media/image5.tif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tiff"/></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3.xml"/><Relationship Id="rId5" Type="http://schemas.openxmlformats.org/officeDocument/2006/relationships/image" Target="../media/image37.jpg"/><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3.xml"/><Relationship Id="rId5" Type="http://schemas.openxmlformats.org/officeDocument/2006/relationships/image" Target="../media/image41.jpg"/><Relationship Id="rId4" Type="http://schemas.openxmlformats.org/officeDocument/2006/relationships/image" Target="../media/image40.jp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5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51.jpg"/></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tiff"/></Relationships>
</file>

<file path=ppt/slides/_rels/slide7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8.jpeg"/><Relationship Id="rId7" Type="http://schemas.openxmlformats.org/officeDocument/2006/relationships/image" Target="../media/image62.tif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 Id="rId9" Type="http://schemas.openxmlformats.org/officeDocument/2006/relationships/image" Target="../media/image5.tiff"/></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2417760" y="3531240"/>
            <a:ext cx="8633520" cy="974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00000"/>
              </a:lnSpc>
              <a:spcBef>
                <a:spcPts val="1001"/>
              </a:spcBef>
            </a:pPr>
            <a:r>
              <a:rPr lang="en-US" sz="1800" b="1" strike="noStrike" cap="all" spc="-1">
                <a:solidFill>
                  <a:srgbClr val="000000"/>
                </a:solidFill>
                <a:latin typeface="Arial"/>
                <a:ea typeface="DejaVu Sans"/>
              </a:rPr>
              <a:t>Annual General Meeting 2018</a:t>
            </a:r>
            <a:endParaRPr lang="en-US" sz="1800" b="0" strike="noStrike" spc="-1">
              <a:latin typeface="Arial"/>
            </a:endParaRPr>
          </a:p>
        </p:txBody>
      </p:sp>
      <p:pic>
        <p:nvPicPr>
          <p:cNvPr id="259" name="Picture 6"/>
          <p:cNvPicPr/>
          <p:nvPr/>
        </p:nvPicPr>
        <p:blipFill>
          <a:blip r:embed="rId2"/>
          <a:stretch/>
        </p:blipFill>
        <p:spPr>
          <a:xfrm>
            <a:off x="2404440" y="1413360"/>
            <a:ext cx="7600320" cy="2114640"/>
          </a:xfrm>
          <a:prstGeom prst="rect">
            <a:avLst/>
          </a:prstGeom>
          <a:ln>
            <a:noFill/>
          </a:ln>
        </p:spPr>
      </p:pic>
      <p:sp>
        <p:nvSpPr>
          <p:cNvPr id="260" name="Line 2"/>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261" name="Picture 260"/>
          <p:cNvPicPr/>
          <p:nvPr/>
        </p:nvPicPr>
        <p:blipFill>
          <a:blip r:embed="rId3"/>
          <a:stretch/>
        </p:blipFill>
        <p:spPr>
          <a:xfrm>
            <a:off x="54360" y="360"/>
            <a:ext cx="6856560" cy="6856560"/>
          </a:xfrm>
          <a:prstGeom prst="rect">
            <a:avLst/>
          </a:prstGeom>
          <a:ln>
            <a:noFill/>
          </a:ln>
        </p:spPr>
      </p:pic>
      <p:sp>
        <p:nvSpPr>
          <p:cNvPr id="262" name="CustomShape 3"/>
          <p:cNvSpPr/>
          <p:nvPr/>
        </p:nvSpPr>
        <p:spPr>
          <a:xfrm>
            <a:off x="6768000" y="0"/>
            <a:ext cx="5423040" cy="6856920"/>
          </a:xfrm>
          <a:prstGeom prst="rect">
            <a:avLst/>
          </a:prstGeom>
          <a:solidFill>
            <a:srgbClr val="FF0000"/>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z="4800" b="1" strike="noStrike" spc="-1" dirty="0">
                <a:solidFill>
                  <a:srgbClr val="FFFFFF"/>
                </a:solidFill>
                <a:latin typeface="Arial"/>
                <a:ea typeface="DejaVu Sans"/>
              </a:rPr>
              <a:t>Electric City</a:t>
            </a:r>
            <a:endParaRPr lang="en-US" sz="4800" b="0" strike="noStrike" spc="-1" dirty="0">
              <a:latin typeface="Arial"/>
            </a:endParaRPr>
          </a:p>
          <a:p>
            <a:pPr algn="ctr">
              <a:lnSpc>
                <a:spcPct val="100000"/>
              </a:lnSpc>
            </a:pPr>
            <a:r>
              <a:rPr lang="en-US" sz="4800" b="1" strike="noStrike" spc="-1" dirty="0">
                <a:solidFill>
                  <a:srgbClr val="FFFFFF"/>
                </a:solidFill>
                <a:latin typeface="Arial"/>
                <a:ea typeface="DejaVu Sans"/>
              </a:rPr>
              <a:t>Culture Council</a:t>
            </a:r>
            <a:endParaRPr lang="en-US" sz="4800" b="0" strike="noStrike" spc="-1" dirty="0">
              <a:latin typeface="Arial"/>
            </a:endParaRPr>
          </a:p>
          <a:p>
            <a:pPr algn="ctr">
              <a:lnSpc>
                <a:spcPct val="100000"/>
              </a:lnSpc>
            </a:pPr>
            <a:r>
              <a:rPr lang="en-US" sz="3600" b="1" strike="noStrike" spc="-1" dirty="0">
                <a:solidFill>
                  <a:srgbClr val="FFFFFF"/>
                </a:solidFill>
                <a:latin typeface="Arial"/>
                <a:ea typeface="DejaVu Sans"/>
              </a:rPr>
              <a:t>Annual General Report </a:t>
            </a:r>
          </a:p>
          <a:p>
            <a:pPr algn="ctr">
              <a:lnSpc>
                <a:spcPct val="100000"/>
              </a:lnSpc>
            </a:pPr>
            <a:r>
              <a:rPr lang="en-US" sz="3200" b="1" strike="noStrike" spc="-1" dirty="0">
                <a:solidFill>
                  <a:srgbClr val="FFFFFF"/>
                </a:solidFill>
                <a:latin typeface="Arial"/>
                <a:ea typeface="DejaVu Sans"/>
              </a:rPr>
              <a:t>2019</a:t>
            </a:r>
            <a:endParaRPr lang="en-US" sz="3200" b="0" strike="noStrike" spc="-1" dirty="0">
              <a:latin typeface="Arial"/>
            </a:endParaRPr>
          </a:p>
        </p:txBody>
      </p:sp>
    </p:spTree>
    <p:extLst>
      <p:ext uri="{BB962C8B-B14F-4D97-AF65-F5344CB8AC3E}">
        <p14:creationId xmlns:p14="http://schemas.microsoft.com/office/powerpoint/2010/main" val="225341447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86"/>
          <p:cNvPicPr/>
          <p:nvPr/>
        </p:nvPicPr>
        <p:blipFill>
          <a:blip r:embed="rId3"/>
          <a:stretch/>
        </p:blipFill>
        <p:spPr>
          <a:xfrm>
            <a:off x="-151920" y="0"/>
            <a:ext cx="12861000" cy="6125400"/>
          </a:xfrm>
          <a:prstGeom prst="rect">
            <a:avLst/>
          </a:prstGeom>
          <a:ln>
            <a:noFill/>
          </a:ln>
        </p:spPr>
      </p:pic>
      <p:sp>
        <p:nvSpPr>
          <p:cNvPr id="288" name="CustomShape 1"/>
          <p:cNvSpPr/>
          <p:nvPr/>
        </p:nvSpPr>
        <p:spPr>
          <a:xfrm>
            <a:off x="503280" y="3530520"/>
            <a:ext cx="11156760" cy="971280"/>
          </a:xfrm>
          <a:prstGeom prst="rect">
            <a:avLst/>
          </a:prstGeom>
          <a:noFill/>
          <a:ln>
            <a:noFill/>
          </a:ln>
        </p:spPr>
        <p:style>
          <a:lnRef idx="0">
            <a:scrgbClr r="0" g="0" b="0"/>
          </a:lnRef>
          <a:fillRef idx="0">
            <a:scrgbClr r="0" g="0" b="0"/>
          </a:fillRef>
          <a:effectRef idx="0">
            <a:scrgbClr r="0" g="0" b="0"/>
          </a:effectRef>
          <a:fontRef idx="minor"/>
        </p:style>
      </p:sp>
      <p:sp>
        <p:nvSpPr>
          <p:cNvPr id="289" name="CustomShape 2"/>
          <p:cNvSpPr/>
          <p:nvPr/>
        </p:nvSpPr>
        <p:spPr>
          <a:xfrm>
            <a:off x="194872" y="2087640"/>
            <a:ext cx="11750648" cy="479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HOW WE DO IT</a:t>
            </a:r>
            <a:endParaRPr lang="en-US" sz="2800" b="0" strike="noStrike" spc="-1" dirty="0">
              <a:latin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Advocacy</a:t>
            </a:r>
            <a:r>
              <a:rPr lang="en-US" sz="2800" b="0" strike="noStrike" spc="-1" dirty="0">
                <a:solidFill>
                  <a:srgbClr val="000000"/>
                </a:solidFill>
                <a:latin typeface="Arial"/>
                <a:ea typeface="Arial"/>
              </a:rPr>
              <a:t> </a:t>
            </a:r>
            <a:r>
              <a:rPr lang="en-US" sz="2800" b="1" strike="noStrike" spc="-1" dirty="0">
                <a:solidFill>
                  <a:srgbClr val="000000"/>
                </a:solidFill>
                <a:latin typeface="Arial"/>
                <a:ea typeface="Arial"/>
              </a:rPr>
              <a:t>Initiatives </a:t>
            </a:r>
            <a:r>
              <a:rPr lang="en-US" sz="2800" b="0" strike="noStrike" spc="-1" dirty="0">
                <a:solidFill>
                  <a:srgbClr val="000000"/>
                </a:solidFill>
                <a:latin typeface="Arial"/>
                <a:ea typeface="Arial"/>
              </a:rPr>
              <a:t>and </a:t>
            </a:r>
          </a:p>
          <a:p>
            <a:pPr marL="7200">
              <a:lnSpc>
                <a:spcPct val="150000"/>
              </a:lnSpc>
              <a:buClr>
                <a:srgbClr val="000000"/>
              </a:buClr>
              <a:buSzPct val="45000"/>
            </a:pPr>
            <a:r>
              <a:rPr lang="en-US" sz="2800" spc="-1" dirty="0">
                <a:solidFill>
                  <a:srgbClr val="000000"/>
                </a:solidFill>
                <a:latin typeface="Arial"/>
                <a:ea typeface="Arial"/>
              </a:rPr>
              <a:t>  </a:t>
            </a:r>
            <a:r>
              <a:rPr lang="en-US" sz="2800" b="1" strike="noStrike" spc="-1" dirty="0">
                <a:solidFill>
                  <a:srgbClr val="000000"/>
                </a:solidFill>
                <a:latin typeface="Arial"/>
                <a:ea typeface="Arial"/>
              </a:rPr>
              <a:t>Strategic Leadership</a:t>
            </a:r>
            <a:endParaRPr lang="en-US" sz="2800" b="1" strike="noStrike" spc="-1" dirty="0">
              <a:latin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Arts Awards, Mayor’s Lunch, Bursary Programs</a:t>
            </a:r>
            <a:endParaRPr lang="en-US" sz="2800" b="1" strike="noStrike" spc="-1" dirty="0">
              <a:latin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Electric City Culturecast </a:t>
            </a:r>
            <a:r>
              <a:rPr lang="en-US" sz="2800" b="0" strike="noStrike" spc="-1" dirty="0">
                <a:solidFill>
                  <a:srgbClr val="000000"/>
                </a:solidFill>
                <a:latin typeface="Arial"/>
                <a:ea typeface="Arial"/>
              </a:rPr>
              <a:t>on Trent Radio </a:t>
            </a:r>
          </a:p>
          <a:p>
            <a:pPr marL="7200">
              <a:lnSpc>
                <a:spcPct val="150000"/>
              </a:lnSpc>
              <a:buClr>
                <a:srgbClr val="000000"/>
              </a:buClr>
              <a:buSzPct val="45000"/>
            </a:pPr>
            <a:r>
              <a:rPr lang="en-US" sz="2800" spc="-1" dirty="0">
                <a:solidFill>
                  <a:srgbClr val="000000"/>
                </a:solidFill>
                <a:latin typeface="Arial"/>
                <a:ea typeface="Arial"/>
              </a:rPr>
              <a:t>  </a:t>
            </a:r>
            <a:r>
              <a:rPr lang="en-US" sz="2800" b="0" strike="noStrike" spc="-1" dirty="0">
                <a:solidFill>
                  <a:srgbClr val="000000"/>
                </a:solidFill>
                <a:latin typeface="Arial"/>
                <a:ea typeface="Arial"/>
              </a:rPr>
              <a:t>92.7 FM (every other week)</a:t>
            </a:r>
            <a:endParaRPr lang="en-US" sz="2800" b="0" strike="noStrike" spc="-1" dirty="0">
              <a:latin typeface="Arial"/>
            </a:endParaRPr>
          </a:p>
        </p:txBody>
      </p:sp>
      <p:pic>
        <p:nvPicPr>
          <p:cNvPr id="3" name="Picture 2">
            <a:extLst>
              <a:ext uri="{FF2B5EF4-FFF2-40B4-BE49-F238E27FC236}">
                <a16:creationId xmlns:a16="http://schemas.microsoft.com/office/drawing/2014/main" id="{C1B9AFA3-1A2A-BC43-8C97-DE19B8153EE1}"/>
              </a:ext>
            </a:extLst>
          </p:cNvPr>
          <p:cNvPicPr>
            <a:picLocks noChangeAspect="1"/>
          </p:cNvPicPr>
          <p:nvPr/>
        </p:nvPicPr>
        <p:blipFill>
          <a:blip r:embed="rId4"/>
          <a:stretch>
            <a:fillRect/>
          </a:stretch>
        </p:blipFill>
        <p:spPr>
          <a:xfrm>
            <a:off x="8627806" y="2875935"/>
            <a:ext cx="3626122" cy="3106510"/>
          </a:xfrm>
          <a:prstGeom prst="rect">
            <a:avLst/>
          </a:prstGeom>
        </p:spPr>
      </p:pic>
      <p:sp>
        <p:nvSpPr>
          <p:cNvPr id="6" name="Rectangle 5">
            <a:extLst>
              <a:ext uri="{FF2B5EF4-FFF2-40B4-BE49-F238E27FC236}">
                <a16:creationId xmlns:a16="http://schemas.microsoft.com/office/drawing/2014/main" id="{8D242805-7B83-D142-A434-78EE26518707}"/>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266834226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289"/>
          <p:cNvPicPr/>
          <p:nvPr/>
        </p:nvPicPr>
        <p:blipFill>
          <a:blip r:embed="rId3"/>
          <a:stretch/>
        </p:blipFill>
        <p:spPr>
          <a:xfrm>
            <a:off x="-151920" y="0"/>
            <a:ext cx="12861000" cy="6125400"/>
          </a:xfrm>
          <a:prstGeom prst="rect">
            <a:avLst/>
          </a:prstGeom>
          <a:ln>
            <a:noFill/>
          </a:ln>
        </p:spPr>
      </p:pic>
      <p:sp>
        <p:nvSpPr>
          <p:cNvPr id="291" name="CustomShape 1"/>
          <p:cNvSpPr/>
          <p:nvPr/>
        </p:nvSpPr>
        <p:spPr>
          <a:xfrm>
            <a:off x="503280" y="3530520"/>
            <a:ext cx="11156760" cy="971280"/>
          </a:xfrm>
          <a:prstGeom prst="rect">
            <a:avLst/>
          </a:prstGeom>
          <a:noFill/>
          <a:ln>
            <a:noFill/>
          </a:ln>
        </p:spPr>
        <p:style>
          <a:lnRef idx="0">
            <a:scrgbClr r="0" g="0" b="0"/>
          </a:lnRef>
          <a:fillRef idx="0">
            <a:scrgbClr r="0" g="0" b="0"/>
          </a:fillRef>
          <a:effectRef idx="0">
            <a:scrgbClr r="0" g="0" b="0"/>
          </a:effectRef>
          <a:fontRef idx="minor"/>
        </p:style>
      </p:sp>
      <p:sp>
        <p:nvSpPr>
          <p:cNvPr id="292" name="CustomShape 2"/>
          <p:cNvSpPr/>
          <p:nvPr/>
        </p:nvSpPr>
        <p:spPr>
          <a:xfrm>
            <a:off x="647640" y="2087639"/>
            <a:ext cx="11667600" cy="49768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HOW WE DO IT</a:t>
            </a:r>
            <a:endParaRPr lang="en-US" sz="2800" b="0" strike="noStrike" spc="-1" dirty="0">
              <a:latin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Residency Programs</a:t>
            </a:r>
          </a:p>
          <a:p>
            <a:pPr marL="216000" indent="-208800">
              <a:lnSpc>
                <a:spcPct val="150000"/>
              </a:lnSpc>
              <a:buClr>
                <a:srgbClr val="000000"/>
              </a:buClr>
              <a:buSzPct val="45000"/>
              <a:buFont typeface="Wingdings" charset="2"/>
              <a:buChar char=""/>
            </a:pPr>
            <a:r>
              <a:rPr lang="en-US" sz="2800" b="1" spc="-1" dirty="0">
                <a:solidFill>
                  <a:srgbClr val="000000"/>
                </a:solidFill>
                <a:latin typeface="Arial"/>
                <a:ea typeface="Arial"/>
              </a:rPr>
              <a:t>Poet Laureate  </a:t>
            </a:r>
            <a:endParaRPr lang="en-US" sz="2800" b="1" strike="noStrike" spc="-1" dirty="0">
              <a:solidFill>
                <a:srgbClr val="000000"/>
              </a:solidFill>
              <a:latin typeface="Arial"/>
              <a:ea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Commissioning Programs </a:t>
            </a: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Special Projects </a:t>
            </a:r>
            <a:r>
              <a:rPr lang="en-US" sz="2800" b="0" strike="noStrike" spc="-1" dirty="0">
                <a:solidFill>
                  <a:srgbClr val="000000"/>
                </a:solidFill>
                <a:latin typeface="Arial"/>
                <a:ea typeface="Arial"/>
              </a:rPr>
              <a:t>(Arts Programming)</a:t>
            </a:r>
            <a:endParaRPr lang="en-US" sz="2800" b="0" strike="noStrike" spc="-1" dirty="0">
              <a:latin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Cross Promotion </a:t>
            </a:r>
            <a:r>
              <a:rPr lang="en-US" sz="2800" b="0" strike="noStrike" spc="-1" dirty="0">
                <a:solidFill>
                  <a:srgbClr val="000000"/>
                </a:solidFill>
                <a:latin typeface="Arial"/>
                <a:ea typeface="Arial"/>
              </a:rPr>
              <a:t>and Communications</a:t>
            </a:r>
            <a:endParaRPr lang="en-US" sz="2800" b="0" strike="noStrike" spc="-1" dirty="0">
              <a:latin typeface="Arial"/>
            </a:endParaRPr>
          </a:p>
        </p:txBody>
      </p:sp>
      <p:pic>
        <p:nvPicPr>
          <p:cNvPr id="5" name="Picture 4">
            <a:extLst>
              <a:ext uri="{FF2B5EF4-FFF2-40B4-BE49-F238E27FC236}">
                <a16:creationId xmlns:a16="http://schemas.microsoft.com/office/drawing/2014/main" id="{6D0F77B8-AC99-B846-B679-25D9B7D943FF}"/>
              </a:ext>
            </a:extLst>
          </p:cNvPr>
          <p:cNvPicPr>
            <a:picLocks noChangeAspect="1"/>
          </p:cNvPicPr>
          <p:nvPr/>
        </p:nvPicPr>
        <p:blipFill>
          <a:blip r:embed="rId4"/>
          <a:stretch>
            <a:fillRect/>
          </a:stretch>
        </p:blipFill>
        <p:spPr>
          <a:xfrm>
            <a:off x="8613366" y="2305512"/>
            <a:ext cx="3428454" cy="3421296"/>
          </a:xfrm>
          <a:prstGeom prst="rect">
            <a:avLst/>
          </a:prstGeom>
        </p:spPr>
      </p:pic>
      <p:sp>
        <p:nvSpPr>
          <p:cNvPr id="6" name="Rectangle 5">
            <a:extLst>
              <a:ext uri="{FF2B5EF4-FFF2-40B4-BE49-F238E27FC236}">
                <a16:creationId xmlns:a16="http://schemas.microsoft.com/office/drawing/2014/main" id="{8182BF0B-2D54-BF43-B8ED-FB438A00F66F}"/>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289"/>
          <p:cNvPicPr/>
          <p:nvPr/>
        </p:nvPicPr>
        <p:blipFill>
          <a:blip r:embed="rId3"/>
          <a:stretch/>
        </p:blipFill>
        <p:spPr>
          <a:xfrm>
            <a:off x="-151920" y="0"/>
            <a:ext cx="12861000" cy="6125400"/>
          </a:xfrm>
          <a:prstGeom prst="rect">
            <a:avLst/>
          </a:prstGeom>
          <a:ln>
            <a:noFill/>
          </a:ln>
        </p:spPr>
      </p:pic>
      <p:sp>
        <p:nvSpPr>
          <p:cNvPr id="291" name="CustomShape 1"/>
          <p:cNvSpPr/>
          <p:nvPr/>
        </p:nvSpPr>
        <p:spPr>
          <a:xfrm>
            <a:off x="503280" y="3530520"/>
            <a:ext cx="11156760" cy="971280"/>
          </a:xfrm>
          <a:prstGeom prst="rect">
            <a:avLst/>
          </a:prstGeom>
          <a:noFill/>
          <a:ln>
            <a:noFill/>
          </a:ln>
        </p:spPr>
        <p:style>
          <a:lnRef idx="0">
            <a:scrgbClr r="0" g="0" b="0"/>
          </a:lnRef>
          <a:fillRef idx="0">
            <a:scrgbClr r="0" g="0" b="0"/>
          </a:fillRef>
          <a:effectRef idx="0">
            <a:scrgbClr r="0" g="0" b="0"/>
          </a:effectRef>
          <a:fontRef idx="minor"/>
        </p:style>
      </p:sp>
      <p:sp>
        <p:nvSpPr>
          <p:cNvPr id="292" name="CustomShape 2"/>
          <p:cNvSpPr/>
          <p:nvPr/>
        </p:nvSpPr>
        <p:spPr>
          <a:xfrm>
            <a:off x="647640" y="2087640"/>
            <a:ext cx="11297880" cy="479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HOW WE DO IT</a:t>
            </a:r>
            <a:endParaRPr lang="en-US" sz="2800" b="0" strike="noStrike" spc="-1" dirty="0">
              <a:latin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One on One Consultations </a:t>
            </a:r>
            <a:r>
              <a:rPr lang="en-US" sz="2800" b="0" strike="noStrike" spc="-1" dirty="0">
                <a:solidFill>
                  <a:srgbClr val="000000"/>
                </a:solidFill>
                <a:latin typeface="Arial"/>
                <a:ea typeface="Arial"/>
              </a:rPr>
              <a:t>&amp; </a:t>
            </a:r>
            <a:r>
              <a:rPr lang="en-US" sz="2800" b="1" strike="noStrike" spc="-1" dirty="0">
                <a:solidFill>
                  <a:srgbClr val="000000"/>
                </a:solidFill>
                <a:latin typeface="Arial"/>
                <a:ea typeface="Arial"/>
              </a:rPr>
              <a:t>Organizational </a:t>
            </a:r>
          </a:p>
          <a:p>
            <a:pPr marL="7200">
              <a:lnSpc>
                <a:spcPct val="150000"/>
              </a:lnSpc>
              <a:buClr>
                <a:srgbClr val="000000"/>
              </a:buClr>
              <a:buSzPct val="45000"/>
            </a:pPr>
            <a:r>
              <a:rPr lang="en-US" sz="2800" b="1" spc="-1" dirty="0">
                <a:solidFill>
                  <a:srgbClr val="000000"/>
                </a:solidFill>
                <a:latin typeface="Arial"/>
                <a:ea typeface="Arial"/>
              </a:rPr>
              <a:t>   </a:t>
            </a:r>
            <a:r>
              <a:rPr lang="en-US" sz="2800" b="1" strike="noStrike" spc="-1" dirty="0">
                <a:solidFill>
                  <a:srgbClr val="000000"/>
                </a:solidFill>
                <a:latin typeface="Arial"/>
                <a:ea typeface="Arial"/>
              </a:rPr>
              <a:t>Capacity Building </a:t>
            </a:r>
            <a:r>
              <a:rPr lang="en-US" sz="2800" b="0" strike="noStrike" spc="-1" dirty="0">
                <a:solidFill>
                  <a:srgbClr val="000000"/>
                </a:solidFill>
                <a:latin typeface="Arial"/>
                <a:ea typeface="Arial"/>
              </a:rPr>
              <a:t>Service (FUZE)</a:t>
            </a:r>
            <a:endParaRPr lang="en-US" sz="2800" b="0" strike="noStrike" spc="-1" dirty="0">
              <a:latin typeface="Arial"/>
            </a:endParaRPr>
          </a:p>
          <a:p>
            <a:pPr marL="216000" indent="-208800">
              <a:lnSpc>
                <a:spcPct val="150000"/>
              </a:lnSpc>
              <a:buClr>
                <a:srgbClr val="000000"/>
              </a:buClr>
              <a:buSzPct val="45000"/>
              <a:buFont typeface="Wingdings" charset="2"/>
              <a:buChar char=""/>
            </a:pPr>
            <a:r>
              <a:rPr lang="en-US" sz="2800" b="1" strike="noStrike" spc="-1" dirty="0">
                <a:solidFill>
                  <a:srgbClr val="000000"/>
                </a:solidFill>
                <a:latin typeface="Arial"/>
                <a:ea typeface="Arial"/>
              </a:rPr>
              <a:t>Research Development </a:t>
            </a:r>
            <a:r>
              <a:rPr lang="en-US" sz="2800" b="0" strike="noStrike" spc="-1" dirty="0">
                <a:solidFill>
                  <a:srgbClr val="000000"/>
                </a:solidFill>
                <a:latin typeface="Arial"/>
                <a:ea typeface="Arial"/>
              </a:rPr>
              <a:t>and </a:t>
            </a:r>
          </a:p>
          <a:p>
            <a:pPr marL="7200">
              <a:lnSpc>
                <a:spcPct val="150000"/>
              </a:lnSpc>
              <a:buClr>
                <a:srgbClr val="000000"/>
              </a:buClr>
              <a:buSzPct val="45000"/>
            </a:pPr>
            <a:r>
              <a:rPr lang="en-US" sz="2800" spc="-1" dirty="0">
                <a:solidFill>
                  <a:srgbClr val="000000"/>
                </a:solidFill>
                <a:latin typeface="Arial"/>
                <a:ea typeface="Arial"/>
              </a:rPr>
              <a:t>  </a:t>
            </a:r>
            <a:r>
              <a:rPr lang="en-US" sz="2800" b="1" strike="noStrike" spc="-1" dirty="0">
                <a:solidFill>
                  <a:srgbClr val="000000"/>
                </a:solidFill>
                <a:latin typeface="Arial"/>
                <a:ea typeface="Arial"/>
              </a:rPr>
              <a:t>Knowledge Sharing </a:t>
            </a:r>
            <a:r>
              <a:rPr lang="en-US" sz="2800" strike="noStrike" spc="-1" dirty="0">
                <a:solidFill>
                  <a:srgbClr val="000000"/>
                </a:solidFill>
                <a:latin typeface="Arial"/>
                <a:ea typeface="Arial"/>
              </a:rPr>
              <a:t>(CULTURE </a:t>
            </a:r>
            <a:r>
              <a:rPr lang="en-US" sz="2800" b="0" strike="noStrike" spc="-1" dirty="0">
                <a:solidFill>
                  <a:srgbClr val="000000"/>
                </a:solidFill>
                <a:latin typeface="Arial"/>
                <a:ea typeface="Arial"/>
              </a:rPr>
              <a:t>LAB)</a:t>
            </a:r>
            <a:endParaRPr lang="en-US" sz="2800" b="0" strike="noStrike" spc="-1" dirty="0">
              <a:latin typeface="Arial"/>
            </a:endParaRPr>
          </a:p>
        </p:txBody>
      </p:sp>
      <p:pic>
        <p:nvPicPr>
          <p:cNvPr id="5" name="Picture 4">
            <a:extLst>
              <a:ext uri="{FF2B5EF4-FFF2-40B4-BE49-F238E27FC236}">
                <a16:creationId xmlns:a16="http://schemas.microsoft.com/office/drawing/2014/main" id="{6D0F77B8-AC99-B846-B679-25D9B7D943FF}"/>
              </a:ext>
            </a:extLst>
          </p:cNvPr>
          <p:cNvPicPr>
            <a:picLocks noChangeAspect="1"/>
          </p:cNvPicPr>
          <p:nvPr/>
        </p:nvPicPr>
        <p:blipFill>
          <a:blip r:embed="rId4"/>
          <a:stretch>
            <a:fillRect/>
          </a:stretch>
        </p:blipFill>
        <p:spPr>
          <a:xfrm>
            <a:off x="8613366" y="2305512"/>
            <a:ext cx="3428454" cy="3421296"/>
          </a:xfrm>
          <a:prstGeom prst="rect">
            <a:avLst/>
          </a:prstGeom>
        </p:spPr>
      </p:pic>
      <p:sp>
        <p:nvSpPr>
          <p:cNvPr id="6" name="Rectangle 5">
            <a:extLst>
              <a:ext uri="{FF2B5EF4-FFF2-40B4-BE49-F238E27FC236}">
                <a16:creationId xmlns:a16="http://schemas.microsoft.com/office/drawing/2014/main" id="{E16161BF-7678-4140-8CFD-B0B49436227D}"/>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159928073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151920" y="5943600"/>
            <a:ext cx="13715640" cy="12805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69" name="Picture 268"/>
          <p:cNvPicPr/>
          <p:nvPr/>
        </p:nvPicPr>
        <p:blipFill>
          <a:blip r:embed="rId2"/>
          <a:stretch/>
        </p:blipFill>
        <p:spPr>
          <a:xfrm>
            <a:off x="-151920" y="0"/>
            <a:ext cx="12861000" cy="6125400"/>
          </a:xfrm>
          <a:prstGeom prst="rect">
            <a:avLst/>
          </a:prstGeom>
          <a:ln>
            <a:noFill/>
          </a:ln>
        </p:spPr>
      </p:pic>
      <p:pic>
        <p:nvPicPr>
          <p:cNvPr id="270" name="Picture 269"/>
          <p:cNvPicPr/>
          <p:nvPr/>
        </p:nvPicPr>
        <p:blipFill rotWithShape="1">
          <a:blip r:embed="rId3"/>
          <a:srcRect r="6631"/>
          <a:stretch/>
        </p:blipFill>
        <p:spPr>
          <a:xfrm>
            <a:off x="604388" y="2480385"/>
            <a:ext cx="4476405" cy="3885104"/>
          </a:xfrm>
          <a:prstGeom prst="rect">
            <a:avLst/>
          </a:prstGeom>
          <a:ln>
            <a:noFill/>
          </a:ln>
        </p:spPr>
      </p:pic>
      <p:pic>
        <p:nvPicPr>
          <p:cNvPr id="271" name="Picture 270"/>
          <p:cNvPicPr/>
          <p:nvPr/>
        </p:nvPicPr>
        <p:blipFill>
          <a:blip r:embed="rId4"/>
          <a:stretch/>
        </p:blipFill>
        <p:spPr>
          <a:xfrm>
            <a:off x="9353358" y="2537079"/>
            <a:ext cx="2564178" cy="3846956"/>
          </a:xfrm>
          <a:prstGeom prst="rect">
            <a:avLst/>
          </a:prstGeom>
          <a:ln>
            <a:noFill/>
          </a:ln>
        </p:spPr>
      </p:pic>
      <p:sp>
        <p:nvSpPr>
          <p:cNvPr id="273" name="CustomShape 2"/>
          <p:cNvSpPr/>
          <p:nvPr/>
        </p:nvSpPr>
        <p:spPr>
          <a:xfrm>
            <a:off x="604388" y="6365849"/>
            <a:ext cx="530316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latin typeface="Arial"/>
              </a:rPr>
              <a:t>Su Ditta</a:t>
            </a:r>
            <a:endParaRPr lang="en-US" sz="1800" b="0" strike="noStrike" spc="-1" dirty="0">
              <a:latin typeface="Arial"/>
            </a:endParaRPr>
          </a:p>
          <a:p>
            <a:pPr>
              <a:lnSpc>
                <a:spcPct val="100000"/>
              </a:lnSpc>
            </a:pPr>
            <a:r>
              <a:rPr lang="en-US" sz="1800" b="0" strike="noStrike" spc="-1" dirty="0">
                <a:latin typeface="Arial"/>
              </a:rPr>
              <a:t>Executive Director</a:t>
            </a:r>
          </a:p>
        </p:txBody>
      </p:sp>
      <p:sp>
        <p:nvSpPr>
          <p:cNvPr id="274" name="CustomShape 3"/>
          <p:cNvSpPr/>
          <p:nvPr/>
        </p:nvSpPr>
        <p:spPr>
          <a:xfrm>
            <a:off x="5786408" y="6443343"/>
            <a:ext cx="310860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latin typeface="Arial"/>
              </a:rPr>
              <a:t>Anne White</a:t>
            </a:r>
            <a:endParaRPr lang="en-US" sz="1800" b="0" strike="noStrike" spc="-1" dirty="0">
              <a:latin typeface="Arial"/>
            </a:endParaRPr>
          </a:p>
          <a:p>
            <a:pPr>
              <a:lnSpc>
                <a:spcPct val="100000"/>
              </a:lnSpc>
            </a:pPr>
            <a:r>
              <a:rPr lang="en-US" sz="1800" b="0" strike="noStrike" spc="-1" dirty="0">
                <a:latin typeface="Arial"/>
              </a:rPr>
              <a:t>Program Manager</a:t>
            </a:r>
          </a:p>
        </p:txBody>
      </p:sp>
      <p:sp>
        <p:nvSpPr>
          <p:cNvPr id="275" name="CustomShape 4"/>
          <p:cNvSpPr/>
          <p:nvPr/>
        </p:nvSpPr>
        <p:spPr>
          <a:xfrm>
            <a:off x="9353358" y="6443343"/>
            <a:ext cx="310860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latin typeface="Arial"/>
              </a:rPr>
              <a:t>Hannah Keating</a:t>
            </a:r>
          </a:p>
          <a:p>
            <a:pPr>
              <a:lnSpc>
                <a:spcPct val="100000"/>
              </a:lnSpc>
            </a:pPr>
            <a:r>
              <a:rPr lang="en-US" sz="1800" b="0" strike="noStrike" spc="-1" dirty="0">
                <a:latin typeface="Arial"/>
              </a:rPr>
              <a:t>Arts </a:t>
            </a:r>
            <a:r>
              <a:rPr lang="en-US" spc="-1" dirty="0">
                <a:latin typeface="Arial"/>
              </a:rPr>
              <a:t>Awards Lead</a:t>
            </a:r>
            <a:endParaRPr lang="en-US" sz="1800" b="0" strike="noStrike" spc="-1" dirty="0">
              <a:latin typeface="Arial"/>
            </a:endParaRPr>
          </a:p>
        </p:txBody>
      </p:sp>
      <p:pic>
        <p:nvPicPr>
          <p:cNvPr id="10" name="Picture 9">
            <a:extLst>
              <a:ext uri="{FF2B5EF4-FFF2-40B4-BE49-F238E27FC236}">
                <a16:creationId xmlns:a16="http://schemas.microsoft.com/office/drawing/2014/main" id="{3A5A7CC2-F055-5348-99C9-2CB49A292F71}"/>
              </a:ext>
            </a:extLst>
          </p:cNvPr>
          <p:cNvPicPr>
            <a:picLocks noChangeAspect="1"/>
          </p:cNvPicPr>
          <p:nvPr/>
        </p:nvPicPr>
        <p:blipFill>
          <a:blip r:embed="rId5"/>
          <a:stretch>
            <a:fillRect/>
          </a:stretch>
        </p:blipFill>
        <p:spPr>
          <a:xfrm>
            <a:off x="9916406" y="78530"/>
            <a:ext cx="1746667" cy="1743020"/>
          </a:xfrm>
          <a:prstGeom prst="rect">
            <a:avLst/>
          </a:prstGeom>
        </p:spPr>
      </p:pic>
      <p:sp>
        <p:nvSpPr>
          <p:cNvPr id="11" name="Rectangle 10">
            <a:extLst>
              <a:ext uri="{FF2B5EF4-FFF2-40B4-BE49-F238E27FC236}">
                <a16:creationId xmlns:a16="http://schemas.microsoft.com/office/drawing/2014/main" id="{7C0FD617-2BF8-C940-BFD0-E03D217AD92A}"/>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
        <p:nvSpPr>
          <p:cNvPr id="2" name="TextBox 1">
            <a:extLst>
              <a:ext uri="{FF2B5EF4-FFF2-40B4-BE49-F238E27FC236}">
                <a16:creationId xmlns:a16="http://schemas.microsoft.com/office/drawing/2014/main" id="{C950484D-B629-B345-846F-23B4DDA01584}"/>
              </a:ext>
            </a:extLst>
          </p:cNvPr>
          <p:cNvSpPr txBox="1"/>
          <p:nvPr/>
        </p:nvSpPr>
        <p:spPr>
          <a:xfrm>
            <a:off x="373891" y="1821550"/>
            <a:ext cx="11643120" cy="658835"/>
          </a:xfrm>
          <a:prstGeom prst="rect">
            <a:avLst/>
          </a:prstGeom>
          <a:noFill/>
        </p:spPr>
        <p:txBody>
          <a:bodyPr wrap="square" rtlCol="0">
            <a:spAutoFit/>
          </a:bodyPr>
          <a:lstStyle/>
          <a:p>
            <a:pPr algn="ctr">
              <a:lnSpc>
                <a:spcPct val="150000"/>
              </a:lnSpc>
            </a:pPr>
            <a:r>
              <a:rPr lang="en-US" sz="2800" b="1" spc="-1" dirty="0">
                <a:solidFill>
                  <a:srgbClr val="CC0000"/>
                </a:solidFill>
                <a:ea typeface="Arial"/>
              </a:rPr>
              <a:t>WHO MAKES IT HAPPEN?</a:t>
            </a:r>
            <a:endParaRPr lang="en-US" sz="2800" spc="-1" dirty="0"/>
          </a:p>
        </p:txBody>
      </p:sp>
      <p:pic>
        <p:nvPicPr>
          <p:cNvPr id="13" name="Picture 12">
            <a:extLst>
              <a:ext uri="{FF2B5EF4-FFF2-40B4-BE49-F238E27FC236}">
                <a16:creationId xmlns:a16="http://schemas.microsoft.com/office/drawing/2014/main" id="{499D2DE1-FBD8-954A-A878-ED09A9A6E252}"/>
              </a:ext>
            </a:extLst>
          </p:cNvPr>
          <p:cNvPicPr>
            <a:picLocks noChangeAspect="1"/>
          </p:cNvPicPr>
          <p:nvPr/>
        </p:nvPicPr>
        <p:blipFill rotWithShape="1">
          <a:blip r:embed="rId6"/>
          <a:srcRect l="9464" r="18359"/>
          <a:stretch/>
        </p:blipFill>
        <p:spPr>
          <a:xfrm>
            <a:off x="5780569" y="2517825"/>
            <a:ext cx="2930299" cy="3885464"/>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151920" y="5943600"/>
            <a:ext cx="13715640" cy="12805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69" name="Picture 268"/>
          <p:cNvPicPr/>
          <p:nvPr/>
        </p:nvPicPr>
        <p:blipFill>
          <a:blip r:embed="rId2"/>
          <a:stretch/>
        </p:blipFill>
        <p:spPr>
          <a:xfrm>
            <a:off x="-151920" y="0"/>
            <a:ext cx="12861000" cy="6125400"/>
          </a:xfrm>
          <a:prstGeom prst="rect">
            <a:avLst/>
          </a:prstGeom>
          <a:ln>
            <a:noFill/>
          </a:ln>
        </p:spPr>
      </p:pic>
      <p:sp>
        <p:nvSpPr>
          <p:cNvPr id="273" name="CustomShape 2"/>
          <p:cNvSpPr/>
          <p:nvPr/>
        </p:nvSpPr>
        <p:spPr>
          <a:xfrm>
            <a:off x="604388" y="6365849"/>
            <a:ext cx="530316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latin typeface="Arial"/>
              </a:rPr>
              <a:t>Susan Newman</a:t>
            </a:r>
            <a:endParaRPr lang="en-US" sz="1800" b="0" strike="noStrike" spc="-1" dirty="0">
              <a:latin typeface="Arial"/>
            </a:endParaRPr>
          </a:p>
          <a:p>
            <a:pPr>
              <a:lnSpc>
                <a:spcPct val="100000"/>
              </a:lnSpc>
            </a:pPr>
            <a:r>
              <a:rPr lang="en-US" sz="1800" b="0" strike="noStrike" spc="-1" dirty="0">
                <a:latin typeface="Arial"/>
              </a:rPr>
              <a:t>Director of Bookkeeping</a:t>
            </a:r>
          </a:p>
        </p:txBody>
      </p:sp>
      <p:sp>
        <p:nvSpPr>
          <p:cNvPr id="274" name="CustomShape 3"/>
          <p:cNvSpPr/>
          <p:nvPr/>
        </p:nvSpPr>
        <p:spPr>
          <a:xfrm>
            <a:off x="5786408" y="6443343"/>
            <a:ext cx="310860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latin typeface="Arial"/>
              </a:rPr>
              <a:t>Jeff Macklin</a:t>
            </a:r>
            <a:endParaRPr lang="en-US" sz="1800" b="0" strike="noStrike" spc="-1" dirty="0">
              <a:latin typeface="Arial"/>
            </a:endParaRPr>
          </a:p>
          <a:p>
            <a:pPr>
              <a:lnSpc>
                <a:spcPct val="100000"/>
              </a:lnSpc>
            </a:pPr>
            <a:r>
              <a:rPr lang="en-US" sz="1800" b="0" strike="noStrike" spc="-1" dirty="0">
                <a:latin typeface="Arial"/>
              </a:rPr>
              <a:t>Master of Imagery</a:t>
            </a:r>
          </a:p>
        </p:txBody>
      </p:sp>
      <p:pic>
        <p:nvPicPr>
          <p:cNvPr id="10" name="Picture 9">
            <a:extLst>
              <a:ext uri="{FF2B5EF4-FFF2-40B4-BE49-F238E27FC236}">
                <a16:creationId xmlns:a16="http://schemas.microsoft.com/office/drawing/2014/main" id="{3A5A7CC2-F055-5348-99C9-2CB49A292F71}"/>
              </a:ext>
            </a:extLst>
          </p:cNvPr>
          <p:cNvPicPr>
            <a:picLocks noChangeAspect="1"/>
          </p:cNvPicPr>
          <p:nvPr/>
        </p:nvPicPr>
        <p:blipFill>
          <a:blip r:embed="rId3"/>
          <a:stretch>
            <a:fillRect/>
          </a:stretch>
        </p:blipFill>
        <p:spPr>
          <a:xfrm>
            <a:off x="9916406" y="78530"/>
            <a:ext cx="1746667" cy="1743020"/>
          </a:xfrm>
          <a:prstGeom prst="rect">
            <a:avLst/>
          </a:prstGeom>
        </p:spPr>
      </p:pic>
      <p:sp>
        <p:nvSpPr>
          <p:cNvPr id="11" name="Rectangle 10">
            <a:extLst>
              <a:ext uri="{FF2B5EF4-FFF2-40B4-BE49-F238E27FC236}">
                <a16:creationId xmlns:a16="http://schemas.microsoft.com/office/drawing/2014/main" id="{7C0FD617-2BF8-C940-BFD0-E03D217AD92A}"/>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
        <p:nvSpPr>
          <p:cNvPr id="2" name="TextBox 1">
            <a:extLst>
              <a:ext uri="{FF2B5EF4-FFF2-40B4-BE49-F238E27FC236}">
                <a16:creationId xmlns:a16="http://schemas.microsoft.com/office/drawing/2014/main" id="{C950484D-B629-B345-846F-23B4DDA01584}"/>
              </a:ext>
            </a:extLst>
          </p:cNvPr>
          <p:cNvSpPr txBox="1"/>
          <p:nvPr/>
        </p:nvSpPr>
        <p:spPr>
          <a:xfrm>
            <a:off x="373891" y="1821550"/>
            <a:ext cx="11643120" cy="658835"/>
          </a:xfrm>
          <a:prstGeom prst="rect">
            <a:avLst/>
          </a:prstGeom>
          <a:noFill/>
        </p:spPr>
        <p:txBody>
          <a:bodyPr wrap="square" rtlCol="0">
            <a:spAutoFit/>
          </a:bodyPr>
          <a:lstStyle/>
          <a:p>
            <a:pPr algn="ctr">
              <a:lnSpc>
                <a:spcPct val="150000"/>
              </a:lnSpc>
            </a:pPr>
            <a:r>
              <a:rPr lang="en-US" sz="2800" b="1" spc="-1" dirty="0">
                <a:solidFill>
                  <a:srgbClr val="CC0000"/>
                </a:solidFill>
                <a:ea typeface="Arial"/>
              </a:rPr>
              <a:t>WHO MAKES IT HAPPEN?</a:t>
            </a:r>
            <a:endParaRPr lang="en-US" sz="2800" spc="-1" dirty="0"/>
          </a:p>
        </p:txBody>
      </p:sp>
      <p:pic>
        <p:nvPicPr>
          <p:cNvPr id="4" name="Picture 3">
            <a:extLst>
              <a:ext uri="{FF2B5EF4-FFF2-40B4-BE49-F238E27FC236}">
                <a16:creationId xmlns:a16="http://schemas.microsoft.com/office/drawing/2014/main" id="{6510F117-9089-7F4E-BD46-C4CBEB208FA5}"/>
              </a:ext>
            </a:extLst>
          </p:cNvPr>
          <p:cNvPicPr>
            <a:picLocks noChangeAspect="1"/>
          </p:cNvPicPr>
          <p:nvPr/>
        </p:nvPicPr>
        <p:blipFill rotWithShape="1">
          <a:blip r:embed="rId4">
            <a:extLst>
              <a:ext uri="{28A0092B-C50C-407E-A947-70E740481C1C}">
                <a14:useLocalDpi xmlns:a14="http://schemas.microsoft.com/office/drawing/2010/main" val="0"/>
              </a:ext>
            </a:extLst>
          </a:blip>
          <a:srcRect l="23078" t="10974" r="41656" b="37612"/>
          <a:stretch/>
        </p:blipFill>
        <p:spPr>
          <a:xfrm>
            <a:off x="654461" y="2537079"/>
            <a:ext cx="3949107" cy="3828770"/>
          </a:xfrm>
          <a:prstGeom prst="rect">
            <a:avLst/>
          </a:prstGeom>
        </p:spPr>
      </p:pic>
      <p:pic>
        <p:nvPicPr>
          <p:cNvPr id="8" name="Picture 7">
            <a:extLst>
              <a:ext uri="{FF2B5EF4-FFF2-40B4-BE49-F238E27FC236}">
                <a16:creationId xmlns:a16="http://schemas.microsoft.com/office/drawing/2014/main" id="{22383BA8-BDFE-CC43-A117-9882D15FC99F}"/>
              </a:ext>
            </a:extLst>
          </p:cNvPr>
          <p:cNvPicPr>
            <a:picLocks noChangeAspect="1"/>
          </p:cNvPicPr>
          <p:nvPr/>
        </p:nvPicPr>
        <p:blipFill rotWithShape="1">
          <a:blip r:embed="rId5">
            <a:extLst>
              <a:ext uri="{28A0092B-C50C-407E-A947-70E740481C1C}">
                <a14:useLocalDpi xmlns:a14="http://schemas.microsoft.com/office/drawing/2010/main" val="0"/>
              </a:ext>
            </a:extLst>
          </a:blip>
          <a:srcRect t="10442" b="24584"/>
          <a:stretch/>
        </p:blipFill>
        <p:spPr>
          <a:xfrm>
            <a:off x="5786408" y="2508367"/>
            <a:ext cx="5898873" cy="3832732"/>
          </a:xfrm>
          <a:prstGeom prst="rect">
            <a:avLst/>
          </a:prstGeom>
        </p:spPr>
      </p:pic>
    </p:spTree>
    <p:extLst>
      <p:ext uri="{BB962C8B-B14F-4D97-AF65-F5344CB8AC3E}">
        <p14:creationId xmlns:p14="http://schemas.microsoft.com/office/powerpoint/2010/main" val="94455538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151920" y="5943600"/>
            <a:ext cx="13715640" cy="12805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69" name="Picture 268"/>
          <p:cNvPicPr/>
          <p:nvPr/>
        </p:nvPicPr>
        <p:blipFill>
          <a:blip r:embed="rId2"/>
          <a:stretch/>
        </p:blipFill>
        <p:spPr>
          <a:xfrm>
            <a:off x="-151920" y="0"/>
            <a:ext cx="12861000" cy="6125400"/>
          </a:xfrm>
          <a:prstGeom prst="rect">
            <a:avLst/>
          </a:prstGeom>
          <a:ln>
            <a:noFill/>
          </a:ln>
        </p:spPr>
      </p:pic>
      <p:sp>
        <p:nvSpPr>
          <p:cNvPr id="273" name="CustomShape 2"/>
          <p:cNvSpPr/>
          <p:nvPr/>
        </p:nvSpPr>
        <p:spPr>
          <a:xfrm>
            <a:off x="604388" y="6365849"/>
            <a:ext cx="530316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latin typeface="Arial"/>
              </a:rPr>
              <a:t>Jem Woolidge</a:t>
            </a:r>
            <a:endParaRPr lang="en-US" sz="1800" b="0" strike="noStrike" spc="-1" dirty="0">
              <a:latin typeface="Arial"/>
            </a:endParaRPr>
          </a:p>
          <a:p>
            <a:pPr>
              <a:lnSpc>
                <a:spcPct val="100000"/>
              </a:lnSpc>
            </a:pPr>
            <a:r>
              <a:rPr lang="en-US" sz="1800" b="0" strike="noStrike" spc="-1" dirty="0">
                <a:latin typeface="Arial"/>
              </a:rPr>
              <a:t>Summer Student, Archive Wrangler</a:t>
            </a:r>
          </a:p>
        </p:txBody>
      </p:sp>
      <p:sp>
        <p:nvSpPr>
          <p:cNvPr id="275" name="CustomShape 4"/>
          <p:cNvSpPr/>
          <p:nvPr/>
        </p:nvSpPr>
        <p:spPr>
          <a:xfrm>
            <a:off x="6116053" y="6385730"/>
            <a:ext cx="6268523" cy="15612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latin typeface="Arial"/>
              </a:rPr>
              <a:t>Eva Fisher</a:t>
            </a:r>
          </a:p>
          <a:p>
            <a:pPr>
              <a:lnSpc>
                <a:spcPct val="100000"/>
              </a:lnSpc>
            </a:pPr>
            <a:r>
              <a:rPr lang="en-US" sz="1800" b="0" strike="noStrike" spc="-1" dirty="0">
                <a:latin typeface="Arial"/>
              </a:rPr>
              <a:t>Lapsed Program Manager, Beloved Occasional Volunteer</a:t>
            </a:r>
          </a:p>
        </p:txBody>
      </p:sp>
      <p:pic>
        <p:nvPicPr>
          <p:cNvPr id="10" name="Picture 9">
            <a:extLst>
              <a:ext uri="{FF2B5EF4-FFF2-40B4-BE49-F238E27FC236}">
                <a16:creationId xmlns:a16="http://schemas.microsoft.com/office/drawing/2014/main" id="{3A5A7CC2-F055-5348-99C9-2CB49A292F71}"/>
              </a:ext>
            </a:extLst>
          </p:cNvPr>
          <p:cNvPicPr>
            <a:picLocks noChangeAspect="1"/>
          </p:cNvPicPr>
          <p:nvPr/>
        </p:nvPicPr>
        <p:blipFill>
          <a:blip r:embed="rId3"/>
          <a:stretch>
            <a:fillRect/>
          </a:stretch>
        </p:blipFill>
        <p:spPr>
          <a:xfrm>
            <a:off x="9916406" y="78530"/>
            <a:ext cx="1746667" cy="1743020"/>
          </a:xfrm>
          <a:prstGeom prst="rect">
            <a:avLst/>
          </a:prstGeom>
        </p:spPr>
      </p:pic>
      <p:sp>
        <p:nvSpPr>
          <p:cNvPr id="11" name="Rectangle 10">
            <a:extLst>
              <a:ext uri="{FF2B5EF4-FFF2-40B4-BE49-F238E27FC236}">
                <a16:creationId xmlns:a16="http://schemas.microsoft.com/office/drawing/2014/main" id="{7C0FD617-2BF8-C940-BFD0-E03D217AD92A}"/>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
        <p:nvSpPr>
          <p:cNvPr id="2" name="TextBox 1">
            <a:extLst>
              <a:ext uri="{FF2B5EF4-FFF2-40B4-BE49-F238E27FC236}">
                <a16:creationId xmlns:a16="http://schemas.microsoft.com/office/drawing/2014/main" id="{C950484D-B629-B345-846F-23B4DDA01584}"/>
              </a:ext>
            </a:extLst>
          </p:cNvPr>
          <p:cNvSpPr txBox="1"/>
          <p:nvPr/>
        </p:nvSpPr>
        <p:spPr>
          <a:xfrm>
            <a:off x="373891" y="1821550"/>
            <a:ext cx="11643120" cy="658835"/>
          </a:xfrm>
          <a:prstGeom prst="rect">
            <a:avLst/>
          </a:prstGeom>
          <a:noFill/>
        </p:spPr>
        <p:txBody>
          <a:bodyPr wrap="square" rtlCol="0">
            <a:spAutoFit/>
          </a:bodyPr>
          <a:lstStyle/>
          <a:p>
            <a:pPr algn="ctr">
              <a:lnSpc>
                <a:spcPct val="150000"/>
              </a:lnSpc>
            </a:pPr>
            <a:r>
              <a:rPr lang="en-US" sz="2800" b="1" spc="-1" dirty="0">
                <a:solidFill>
                  <a:srgbClr val="CC0000"/>
                </a:solidFill>
                <a:ea typeface="Arial"/>
              </a:rPr>
              <a:t>WHO MAKES IT HAPPEN?</a:t>
            </a:r>
            <a:endParaRPr lang="en-US" sz="2800" spc="-1" dirty="0"/>
          </a:p>
        </p:txBody>
      </p:sp>
      <p:pic>
        <p:nvPicPr>
          <p:cNvPr id="6" name="Picture 5">
            <a:extLst>
              <a:ext uri="{FF2B5EF4-FFF2-40B4-BE49-F238E27FC236}">
                <a16:creationId xmlns:a16="http://schemas.microsoft.com/office/drawing/2014/main" id="{A62EE590-3F0A-264B-A655-82C75AFDE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053" y="2574178"/>
            <a:ext cx="2765298" cy="3770861"/>
          </a:xfrm>
          <a:prstGeom prst="rect">
            <a:avLst/>
          </a:prstGeom>
        </p:spPr>
      </p:pic>
      <p:pic>
        <p:nvPicPr>
          <p:cNvPr id="14" name="Picture 13">
            <a:extLst>
              <a:ext uri="{FF2B5EF4-FFF2-40B4-BE49-F238E27FC236}">
                <a16:creationId xmlns:a16="http://schemas.microsoft.com/office/drawing/2014/main" id="{5EC684D9-786D-0443-847E-CA75FB2E004A}"/>
              </a:ext>
            </a:extLst>
          </p:cNvPr>
          <p:cNvPicPr/>
          <p:nvPr/>
        </p:nvPicPr>
        <p:blipFill rotWithShape="1">
          <a:blip r:embed="rId5"/>
          <a:srcRect l="36710" t="4389" r="12003" b="21860"/>
          <a:stretch/>
        </p:blipFill>
        <p:spPr>
          <a:xfrm>
            <a:off x="655292" y="2545086"/>
            <a:ext cx="3543690" cy="3820763"/>
          </a:xfrm>
          <a:prstGeom prst="rect">
            <a:avLst/>
          </a:prstGeom>
          <a:ln>
            <a:noFill/>
          </a:ln>
        </p:spPr>
      </p:pic>
    </p:spTree>
    <p:extLst>
      <p:ext uri="{BB962C8B-B14F-4D97-AF65-F5344CB8AC3E}">
        <p14:creationId xmlns:p14="http://schemas.microsoft.com/office/powerpoint/2010/main" val="263423405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151920" y="5943600"/>
            <a:ext cx="13715640" cy="12805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69" name="Picture 268"/>
          <p:cNvPicPr/>
          <p:nvPr/>
        </p:nvPicPr>
        <p:blipFill>
          <a:blip r:embed="rId2"/>
          <a:stretch/>
        </p:blipFill>
        <p:spPr>
          <a:xfrm>
            <a:off x="-151920" y="0"/>
            <a:ext cx="12861000" cy="6125400"/>
          </a:xfrm>
          <a:prstGeom prst="rect">
            <a:avLst/>
          </a:prstGeom>
          <a:ln>
            <a:noFill/>
          </a:ln>
        </p:spPr>
      </p:pic>
      <p:sp>
        <p:nvSpPr>
          <p:cNvPr id="2" name="TextBox 1">
            <a:extLst>
              <a:ext uri="{FF2B5EF4-FFF2-40B4-BE49-F238E27FC236}">
                <a16:creationId xmlns:a16="http://schemas.microsoft.com/office/drawing/2014/main" id="{3CA73C43-1EE2-9C4C-9055-8BC1E57B601F}"/>
              </a:ext>
            </a:extLst>
          </p:cNvPr>
          <p:cNvSpPr txBox="1"/>
          <p:nvPr/>
        </p:nvSpPr>
        <p:spPr>
          <a:xfrm>
            <a:off x="2117158" y="2639415"/>
            <a:ext cx="4789715" cy="3477875"/>
          </a:xfrm>
          <a:prstGeom prst="rect">
            <a:avLst/>
          </a:prstGeom>
          <a:noFill/>
        </p:spPr>
        <p:txBody>
          <a:bodyPr wrap="square" rtlCol="0">
            <a:spAutoFit/>
          </a:bodyPr>
          <a:lstStyle/>
          <a:p>
            <a:pPr algn="ctr"/>
            <a:r>
              <a:rPr lang="en-US" sz="4400" b="1" dirty="0"/>
              <a:t>Special thanks to Bill Kimball, </a:t>
            </a:r>
          </a:p>
          <a:p>
            <a:pPr algn="ctr"/>
            <a:r>
              <a:rPr lang="en-US" sz="4400" dirty="0"/>
              <a:t>Electric City Culture Council Board President</a:t>
            </a:r>
          </a:p>
        </p:txBody>
      </p:sp>
      <p:pic>
        <p:nvPicPr>
          <p:cNvPr id="3" name="Picture 2">
            <a:extLst>
              <a:ext uri="{FF2B5EF4-FFF2-40B4-BE49-F238E27FC236}">
                <a16:creationId xmlns:a16="http://schemas.microsoft.com/office/drawing/2014/main" id="{A8469118-C1B2-F240-A7FE-F1787F3A985A}"/>
              </a:ext>
            </a:extLst>
          </p:cNvPr>
          <p:cNvPicPr>
            <a:picLocks noChangeAspect="1"/>
          </p:cNvPicPr>
          <p:nvPr/>
        </p:nvPicPr>
        <p:blipFill>
          <a:blip r:embed="rId3"/>
          <a:stretch>
            <a:fillRect/>
          </a:stretch>
        </p:blipFill>
        <p:spPr>
          <a:xfrm>
            <a:off x="7463068" y="2016153"/>
            <a:ext cx="3149600" cy="4724400"/>
          </a:xfrm>
          <a:prstGeom prst="rect">
            <a:avLst/>
          </a:prstGeom>
        </p:spPr>
      </p:pic>
      <p:sp>
        <p:nvSpPr>
          <p:cNvPr id="6" name="Rectangle 5">
            <a:extLst>
              <a:ext uri="{FF2B5EF4-FFF2-40B4-BE49-F238E27FC236}">
                <a16:creationId xmlns:a16="http://schemas.microsoft.com/office/drawing/2014/main" id="{F306F07F-AD49-9940-AB66-0A0C4E2B040E}"/>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16571477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151920" y="5943600"/>
            <a:ext cx="13715640" cy="12805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69" name="Picture 268"/>
          <p:cNvPicPr/>
          <p:nvPr/>
        </p:nvPicPr>
        <p:blipFill>
          <a:blip r:embed="rId2"/>
          <a:stretch/>
        </p:blipFill>
        <p:spPr>
          <a:xfrm>
            <a:off x="-151920" y="0"/>
            <a:ext cx="12861000" cy="6125400"/>
          </a:xfrm>
          <a:prstGeom prst="rect">
            <a:avLst/>
          </a:prstGeom>
          <a:ln>
            <a:noFill/>
          </a:ln>
        </p:spPr>
      </p:pic>
      <p:sp>
        <p:nvSpPr>
          <p:cNvPr id="2" name="TextBox 1">
            <a:extLst>
              <a:ext uri="{FF2B5EF4-FFF2-40B4-BE49-F238E27FC236}">
                <a16:creationId xmlns:a16="http://schemas.microsoft.com/office/drawing/2014/main" id="{3CA73C43-1EE2-9C4C-9055-8BC1E57B601F}"/>
              </a:ext>
            </a:extLst>
          </p:cNvPr>
          <p:cNvSpPr txBox="1"/>
          <p:nvPr/>
        </p:nvSpPr>
        <p:spPr>
          <a:xfrm>
            <a:off x="318052" y="2639415"/>
            <a:ext cx="7225476" cy="3847207"/>
          </a:xfrm>
          <a:prstGeom prst="rect">
            <a:avLst/>
          </a:prstGeom>
          <a:noFill/>
        </p:spPr>
        <p:txBody>
          <a:bodyPr wrap="square" rtlCol="0">
            <a:spAutoFit/>
          </a:bodyPr>
          <a:lstStyle/>
          <a:p>
            <a:pPr algn="ctr"/>
            <a:r>
              <a:rPr lang="en-US" sz="4400" b="1" dirty="0"/>
              <a:t>Endless thanks to EC3’s remarkable Board 2019 Members:</a:t>
            </a:r>
          </a:p>
          <a:p>
            <a:pPr algn="ctr"/>
            <a:endParaRPr lang="en-US" sz="1600" b="1" dirty="0"/>
          </a:p>
          <a:p>
            <a:pPr algn="ctr"/>
            <a:r>
              <a:rPr lang="en-US" sz="2400" b="1" dirty="0">
                <a:solidFill>
                  <a:srgbClr val="C00000"/>
                </a:solidFill>
              </a:rPr>
              <a:t>Kate Story (VP), Nadine Changfoot (Sec./Treasurer), Randy Read, </a:t>
            </a:r>
          </a:p>
          <a:p>
            <a:pPr algn="ctr"/>
            <a:r>
              <a:rPr lang="en-US" sz="2400" b="1" dirty="0">
                <a:solidFill>
                  <a:srgbClr val="C00000"/>
                </a:solidFill>
              </a:rPr>
              <a:t>Sue McGregor-Hunter, Elisha Rubacha, </a:t>
            </a:r>
          </a:p>
          <a:p>
            <a:pPr algn="ctr"/>
            <a:r>
              <a:rPr lang="en-US" sz="2400" b="1" dirty="0">
                <a:solidFill>
                  <a:srgbClr val="C00000"/>
                </a:solidFill>
              </a:rPr>
              <a:t>Alex Bierk, Mauricio Interiano</a:t>
            </a:r>
          </a:p>
        </p:txBody>
      </p:sp>
      <p:sp>
        <p:nvSpPr>
          <p:cNvPr id="6" name="Rectangle 5">
            <a:extLst>
              <a:ext uri="{FF2B5EF4-FFF2-40B4-BE49-F238E27FC236}">
                <a16:creationId xmlns:a16="http://schemas.microsoft.com/office/drawing/2014/main" id="{F306F07F-AD49-9940-AB66-0A0C4E2B040E}"/>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5" name="Picture 4">
            <a:extLst>
              <a:ext uri="{FF2B5EF4-FFF2-40B4-BE49-F238E27FC236}">
                <a16:creationId xmlns:a16="http://schemas.microsoft.com/office/drawing/2014/main" id="{0D90D3F5-E716-CD4C-A863-F16ED28C1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448" y="2440632"/>
            <a:ext cx="4505712" cy="4019802"/>
          </a:xfrm>
          <a:prstGeom prst="rect">
            <a:avLst/>
          </a:prstGeom>
        </p:spPr>
      </p:pic>
    </p:spTree>
    <p:extLst>
      <p:ext uri="{BB962C8B-B14F-4D97-AF65-F5344CB8AC3E}">
        <p14:creationId xmlns:p14="http://schemas.microsoft.com/office/powerpoint/2010/main" val="105038257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151920" y="5943600"/>
            <a:ext cx="13715640" cy="12805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69" name="Picture 268"/>
          <p:cNvPicPr/>
          <p:nvPr/>
        </p:nvPicPr>
        <p:blipFill>
          <a:blip r:embed="rId2"/>
          <a:stretch/>
        </p:blipFill>
        <p:spPr>
          <a:xfrm>
            <a:off x="-151920" y="0"/>
            <a:ext cx="12861000" cy="6125400"/>
          </a:xfrm>
          <a:prstGeom prst="rect">
            <a:avLst/>
          </a:prstGeom>
          <a:ln>
            <a:noFill/>
          </a:ln>
        </p:spPr>
      </p:pic>
      <p:sp>
        <p:nvSpPr>
          <p:cNvPr id="2" name="TextBox 1">
            <a:extLst>
              <a:ext uri="{FF2B5EF4-FFF2-40B4-BE49-F238E27FC236}">
                <a16:creationId xmlns:a16="http://schemas.microsoft.com/office/drawing/2014/main" id="{3CA73C43-1EE2-9C4C-9055-8BC1E57B601F}"/>
              </a:ext>
            </a:extLst>
          </p:cNvPr>
          <p:cNvSpPr txBox="1"/>
          <p:nvPr/>
        </p:nvSpPr>
        <p:spPr>
          <a:xfrm>
            <a:off x="318052" y="2639415"/>
            <a:ext cx="7225476" cy="3908762"/>
          </a:xfrm>
          <a:prstGeom prst="rect">
            <a:avLst/>
          </a:prstGeom>
          <a:noFill/>
        </p:spPr>
        <p:txBody>
          <a:bodyPr wrap="square" rtlCol="0">
            <a:spAutoFit/>
          </a:bodyPr>
          <a:lstStyle/>
          <a:p>
            <a:pPr algn="ctr"/>
            <a:r>
              <a:rPr lang="en-US" sz="4400" b="1" dirty="0"/>
              <a:t>It wouldn’t be possible without the support of:</a:t>
            </a:r>
          </a:p>
          <a:p>
            <a:pPr algn="ctr"/>
            <a:endParaRPr lang="en-US" sz="1600" b="1" dirty="0"/>
          </a:p>
          <a:p>
            <a:pPr algn="ctr"/>
            <a:r>
              <a:rPr lang="en-US" sz="2400" b="1" dirty="0">
                <a:solidFill>
                  <a:srgbClr val="C00000"/>
                </a:solidFill>
              </a:rPr>
              <a:t>Terry Guiel (DBIA), Michael Gallant (Lett Architects), Bill Lett (Lett Architects), Paul Bennett (Ashburnham Realty), Bill Lockington (LLF Lawyers), Andy Carroll, Dan English, Sarah Cullingham, Mark Seasons, and so many friends and volunteers!</a:t>
            </a:r>
          </a:p>
        </p:txBody>
      </p:sp>
      <p:sp>
        <p:nvSpPr>
          <p:cNvPr id="6" name="Rectangle 5">
            <a:extLst>
              <a:ext uri="{FF2B5EF4-FFF2-40B4-BE49-F238E27FC236}">
                <a16:creationId xmlns:a16="http://schemas.microsoft.com/office/drawing/2014/main" id="{F306F07F-AD49-9940-AB66-0A0C4E2B040E}"/>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5" name="Picture 4">
            <a:extLst>
              <a:ext uri="{FF2B5EF4-FFF2-40B4-BE49-F238E27FC236}">
                <a16:creationId xmlns:a16="http://schemas.microsoft.com/office/drawing/2014/main" id="{0D90D3F5-E716-CD4C-A863-F16ED28C1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448" y="2440632"/>
            <a:ext cx="4505712" cy="4019802"/>
          </a:xfrm>
          <a:prstGeom prst="rect">
            <a:avLst/>
          </a:prstGeom>
        </p:spPr>
      </p:pic>
    </p:spTree>
    <p:extLst>
      <p:ext uri="{BB962C8B-B14F-4D97-AF65-F5344CB8AC3E}">
        <p14:creationId xmlns:p14="http://schemas.microsoft.com/office/powerpoint/2010/main" val="244728309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388"/>
          <p:cNvPicPr/>
          <p:nvPr/>
        </p:nvPicPr>
        <p:blipFill>
          <a:blip r:embed="rId3"/>
          <a:stretch/>
        </p:blipFill>
        <p:spPr>
          <a:xfrm>
            <a:off x="-151920" y="0"/>
            <a:ext cx="12861000" cy="6125400"/>
          </a:xfrm>
          <a:prstGeom prst="rect">
            <a:avLst/>
          </a:prstGeom>
          <a:ln>
            <a:noFill/>
          </a:ln>
        </p:spPr>
      </p:pic>
      <p:sp>
        <p:nvSpPr>
          <p:cNvPr id="390" name="CustomShape 1"/>
          <p:cNvSpPr/>
          <p:nvPr/>
        </p:nvSpPr>
        <p:spPr>
          <a:xfrm>
            <a:off x="352440" y="2114640"/>
            <a:ext cx="5475240" cy="37270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a:solidFill>
                  <a:srgbClr val="000000"/>
                </a:solidFill>
                <a:latin typeface="Arial"/>
                <a:ea typeface="Arial"/>
              </a:rPr>
              <a:t>We hire artists to perform at many of our events and whenever possible hire artists to deliver services - design, bookkeeping or management and project planning and development services.</a:t>
            </a:r>
            <a:endParaRPr lang="en-US" sz="2800" b="0" strike="noStrike" spc="-1">
              <a:latin typeface="Arial"/>
            </a:endParaRPr>
          </a:p>
        </p:txBody>
      </p:sp>
      <p:sp>
        <p:nvSpPr>
          <p:cNvPr id="391" name="CustomShape 2"/>
          <p:cNvSpPr/>
          <p:nvPr/>
        </p:nvSpPr>
        <p:spPr>
          <a:xfrm>
            <a:off x="6422760" y="1994760"/>
            <a:ext cx="1893600" cy="1895400"/>
          </a:xfrm>
          <a:prstGeom prst="star5">
            <a:avLst>
              <a:gd name="adj" fmla="val 19098"/>
              <a:gd name="hf" fmla="val 105146"/>
              <a:gd name="vf" fmla="val 110557"/>
            </a:avLst>
          </a:prstGeom>
          <a:solidFill>
            <a:srgbClr val="C00000"/>
          </a:solidFill>
          <a:ln w="25560">
            <a:noFill/>
          </a:ln>
        </p:spPr>
        <p:style>
          <a:lnRef idx="0">
            <a:scrgbClr r="0" g="0" b="0"/>
          </a:lnRef>
          <a:fillRef idx="0">
            <a:scrgbClr r="0" g="0" b="0"/>
          </a:fillRef>
          <a:effectRef idx="0">
            <a:scrgbClr r="0" g="0" b="0"/>
          </a:effectRef>
          <a:fontRef idx="minor"/>
        </p:style>
      </p:sp>
      <p:sp>
        <p:nvSpPr>
          <p:cNvPr id="392" name="CustomShape 3"/>
          <p:cNvSpPr/>
          <p:nvPr/>
        </p:nvSpPr>
        <p:spPr>
          <a:xfrm>
            <a:off x="8751960" y="1757520"/>
            <a:ext cx="2252520" cy="2252520"/>
          </a:xfrm>
          <a:prstGeom prst="star5">
            <a:avLst>
              <a:gd name="adj" fmla="val 19098"/>
              <a:gd name="hf" fmla="val 105146"/>
              <a:gd name="vf" fmla="val 110557"/>
            </a:avLst>
          </a:prstGeom>
          <a:solidFill>
            <a:srgbClr val="C00000"/>
          </a:solidFill>
          <a:ln w="25560">
            <a:noFill/>
          </a:ln>
        </p:spPr>
        <p:style>
          <a:lnRef idx="0">
            <a:scrgbClr r="0" g="0" b="0"/>
          </a:lnRef>
          <a:fillRef idx="0">
            <a:scrgbClr r="0" g="0" b="0"/>
          </a:fillRef>
          <a:effectRef idx="0">
            <a:scrgbClr r="0" g="0" b="0"/>
          </a:effectRef>
          <a:fontRef idx="minor"/>
        </p:style>
      </p:sp>
      <p:sp>
        <p:nvSpPr>
          <p:cNvPr id="393" name="CustomShape 4"/>
          <p:cNvSpPr/>
          <p:nvPr/>
        </p:nvSpPr>
        <p:spPr>
          <a:xfrm>
            <a:off x="4967280" y="3695040"/>
            <a:ext cx="2252520" cy="2252520"/>
          </a:xfrm>
          <a:prstGeom prst="star5">
            <a:avLst>
              <a:gd name="adj" fmla="val 19098"/>
              <a:gd name="hf" fmla="val 105146"/>
              <a:gd name="vf" fmla="val 110557"/>
            </a:avLst>
          </a:prstGeom>
          <a:solidFill>
            <a:srgbClr val="C00000"/>
          </a:solidFill>
          <a:ln w="25560">
            <a:noFill/>
          </a:ln>
        </p:spPr>
        <p:style>
          <a:lnRef idx="0">
            <a:scrgbClr r="0" g="0" b="0"/>
          </a:lnRef>
          <a:fillRef idx="0">
            <a:scrgbClr r="0" g="0" b="0"/>
          </a:fillRef>
          <a:effectRef idx="0">
            <a:scrgbClr r="0" g="0" b="0"/>
          </a:effectRef>
          <a:fontRef idx="minor"/>
        </p:style>
      </p:sp>
      <p:sp>
        <p:nvSpPr>
          <p:cNvPr id="7" name="Rectangle 6">
            <a:extLst>
              <a:ext uri="{FF2B5EF4-FFF2-40B4-BE49-F238E27FC236}">
                <a16:creationId xmlns:a16="http://schemas.microsoft.com/office/drawing/2014/main" id="{E71E37C6-0EA7-8748-A6C7-53C91BCBB12B}"/>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4172959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65"/>
          <p:cNvPicPr/>
          <p:nvPr/>
        </p:nvPicPr>
        <p:blipFill>
          <a:blip r:embed="rId2"/>
          <a:stretch/>
        </p:blipFill>
        <p:spPr>
          <a:xfrm>
            <a:off x="-151920" y="0"/>
            <a:ext cx="12861000" cy="6125400"/>
          </a:xfrm>
          <a:prstGeom prst="rect">
            <a:avLst/>
          </a:prstGeom>
          <a:ln>
            <a:noFill/>
          </a:ln>
        </p:spPr>
      </p:pic>
      <p:sp>
        <p:nvSpPr>
          <p:cNvPr id="267" name="CustomShape 1"/>
          <p:cNvSpPr/>
          <p:nvPr/>
        </p:nvSpPr>
        <p:spPr>
          <a:xfrm>
            <a:off x="40181" y="1948721"/>
            <a:ext cx="8457527" cy="38974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WHO WE ARE</a:t>
            </a:r>
            <a:endParaRPr lang="en-US" sz="2800" b="0" strike="noStrike" spc="-1" dirty="0">
              <a:latin typeface="Arial"/>
            </a:endParaRPr>
          </a:p>
          <a:p>
            <a:pPr algn="ctr">
              <a:lnSpc>
                <a:spcPct val="150000"/>
              </a:lnSpc>
            </a:pPr>
            <a:r>
              <a:rPr lang="en-US" sz="2800" b="0" strike="noStrike" spc="-1" dirty="0">
                <a:solidFill>
                  <a:srgbClr val="000000"/>
                </a:solidFill>
                <a:latin typeface="Arial"/>
                <a:ea typeface="Arial"/>
              </a:rPr>
              <a:t>The Electric City Culture Council (EC3) is an arms- length, not-for-profit service organization dedicated to supporting and advancing the arts, culture and heritage (ACH) sector in Peterborough and the surrounding area.  </a:t>
            </a:r>
            <a:endParaRPr lang="en-US" sz="2800" b="0" strike="noStrike" spc="-1" dirty="0">
              <a:latin typeface="Arial"/>
            </a:endParaRPr>
          </a:p>
        </p:txBody>
      </p:sp>
      <p:pic>
        <p:nvPicPr>
          <p:cNvPr id="4" name="Picture 3">
            <a:extLst>
              <a:ext uri="{FF2B5EF4-FFF2-40B4-BE49-F238E27FC236}">
                <a16:creationId xmlns:a16="http://schemas.microsoft.com/office/drawing/2014/main" id="{9B3654E1-E1CC-FC4C-9868-A1E2EFE4E33E}"/>
              </a:ext>
            </a:extLst>
          </p:cNvPr>
          <p:cNvPicPr>
            <a:picLocks noChangeAspect="1"/>
          </p:cNvPicPr>
          <p:nvPr/>
        </p:nvPicPr>
        <p:blipFill>
          <a:blip r:embed="rId3"/>
          <a:stretch>
            <a:fillRect/>
          </a:stretch>
        </p:blipFill>
        <p:spPr>
          <a:xfrm>
            <a:off x="8689809" y="2448000"/>
            <a:ext cx="3428454" cy="3421296"/>
          </a:xfrm>
          <a:prstGeom prst="rect">
            <a:avLst/>
          </a:prstGeom>
        </p:spPr>
      </p:pic>
      <p:sp>
        <p:nvSpPr>
          <p:cNvPr id="7" name="Rectangle 6">
            <a:extLst>
              <a:ext uri="{FF2B5EF4-FFF2-40B4-BE49-F238E27FC236}">
                <a16:creationId xmlns:a16="http://schemas.microsoft.com/office/drawing/2014/main" id="{EA3BCBFD-8E96-1446-8843-70B92956CA48}"/>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8B6E5C-CAB6-5149-A48F-90B6EFEEA173}"/>
              </a:ext>
            </a:extLst>
          </p:cNvPr>
          <p:cNvPicPr/>
          <p:nvPr/>
        </p:nvPicPr>
        <p:blipFill>
          <a:blip r:embed="rId2"/>
          <a:stretch/>
        </p:blipFill>
        <p:spPr>
          <a:xfrm>
            <a:off x="-169849" y="0"/>
            <a:ext cx="12861000" cy="6125400"/>
          </a:xfrm>
          <a:prstGeom prst="rect">
            <a:avLst/>
          </a:prstGeom>
          <a:ln>
            <a:noFill/>
          </a:ln>
        </p:spPr>
      </p:pic>
      <p:sp>
        <p:nvSpPr>
          <p:cNvPr id="301" name="CustomShape 1"/>
          <p:cNvSpPr/>
          <p:nvPr/>
        </p:nvSpPr>
        <p:spPr>
          <a:xfrm>
            <a:off x="2417760" y="3028013"/>
            <a:ext cx="8633520" cy="10643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US" sz="6600" b="1" strike="noStrike" spc="-1" dirty="0">
                <a:solidFill>
                  <a:srgbClr val="000000"/>
                </a:solidFill>
                <a:latin typeface="Arial"/>
                <a:ea typeface="Microsoft YaHei"/>
              </a:rPr>
              <a:t>Audit: 2018-2019</a:t>
            </a:r>
            <a:endParaRPr lang="en-US" sz="6600" b="0" strike="noStrike" spc="-1" dirty="0">
              <a:latin typeface="Arial"/>
            </a:endParaRPr>
          </a:p>
        </p:txBody>
      </p:sp>
      <p:sp>
        <p:nvSpPr>
          <p:cNvPr id="4" name="Rectangle 3">
            <a:extLst>
              <a:ext uri="{FF2B5EF4-FFF2-40B4-BE49-F238E27FC236}">
                <a16:creationId xmlns:a16="http://schemas.microsoft.com/office/drawing/2014/main" id="{D19ECC56-DE4B-244E-BE03-101B4C2D0D72}"/>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8BCA01-8EF5-F548-9232-294E55A38F3D}"/>
              </a:ext>
            </a:extLst>
          </p:cNvPr>
          <p:cNvSpPr/>
          <p:nvPr/>
        </p:nvSpPr>
        <p:spPr>
          <a:xfrm>
            <a:off x="-197224" y="-304800"/>
            <a:ext cx="12632704" cy="7345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ustomShape 1"/>
          <p:cNvSpPr/>
          <p:nvPr/>
        </p:nvSpPr>
        <p:spPr>
          <a:xfrm>
            <a:off x="-365760" y="6675120"/>
            <a:ext cx="12801240" cy="365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314" name="CustomShape 2"/>
          <p:cNvSpPr/>
          <p:nvPr/>
        </p:nvSpPr>
        <p:spPr>
          <a:xfrm>
            <a:off x="609480" y="273600"/>
            <a:ext cx="10971720" cy="1144080"/>
          </a:xfrm>
          <a:prstGeom prst="rect">
            <a:avLst/>
          </a:prstGeom>
          <a:noFill/>
          <a:ln>
            <a:noFill/>
          </a:ln>
        </p:spPr>
        <p:style>
          <a:lnRef idx="0">
            <a:scrgbClr r="0" g="0" b="0"/>
          </a:lnRef>
          <a:fillRef idx="0">
            <a:scrgbClr r="0" g="0" b="0"/>
          </a:fillRef>
          <a:effectRef idx="0">
            <a:scrgbClr r="0" g="0" b="0"/>
          </a:effectRef>
          <a:fontRef idx="minor"/>
        </p:style>
      </p:sp>
      <p:sp>
        <p:nvSpPr>
          <p:cNvPr id="315" name="CustomShape 3"/>
          <p:cNvSpPr/>
          <p:nvPr/>
        </p:nvSpPr>
        <p:spPr>
          <a:xfrm>
            <a:off x="609480" y="1604520"/>
            <a:ext cx="10971720" cy="3976560"/>
          </a:xfrm>
          <a:prstGeom prst="rect">
            <a:avLst/>
          </a:prstGeom>
          <a:noFill/>
          <a:ln>
            <a:noFill/>
          </a:ln>
        </p:spPr>
        <p:style>
          <a:lnRef idx="0">
            <a:scrgbClr r="0" g="0" b="0"/>
          </a:lnRef>
          <a:fillRef idx="0">
            <a:scrgbClr r="0" g="0" b="0"/>
          </a:fillRef>
          <a:effectRef idx="0">
            <a:scrgbClr r="0" g="0" b="0"/>
          </a:effectRef>
          <a:fontRef idx="minor"/>
        </p:style>
      </p:sp>
      <p:pic>
        <p:nvPicPr>
          <p:cNvPr id="5" name="Picture 4">
            <a:extLst>
              <a:ext uri="{FF2B5EF4-FFF2-40B4-BE49-F238E27FC236}">
                <a16:creationId xmlns:a16="http://schemas.microsoft.com/office/drawing/2014/main" id="{FB075CCC-8DE3-BA49-94E6-D4769D8BA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80" y="-61140"/>
            <a:ext cx="9279610" cy="685800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640080" y="-274320"/>
            <a:ext cx="13806720" cy="768024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305" name="CustomShape 2"/>
          <p:cNvSpPr/>
          <p:nvPr/>
        </p:nvSpPr>
        <p:spPr>
          <a:xfrm>
            <a:off x="609480" y="1604520"/>
            <a:ext cx="10971720" cy="3976560"/>
          </a:xfrm>
          <a:prstGeom prst="rect">
            <a:avLst/>
          </a:prstGeom>
          <a:noFill/>
          <a:ln>
            <a:noFill/>
          </a:ln>
        </p:spPr>
        <p:style>
          <a:lnRef idx="0">
            <a:scrgbClr r="0" g="0" b="0"/>
          </a:lnRef>
          <a:fillRef idx="0">
            <a:scrgbClr r="0" g="0" b="0"/>
          </a:fillRef>
          <a:effectRef idx="0">
            <a:scrgbClr r="0" g="0" b="0"/>
          </a:effectRef>
          <a:fontRef idx="minor"/>
        </p:style>
      </p:sp>
      <p:pic>
        <p:nvPicPr>
          <p:cNvPr id="4" name="Picture 3">
            <a:extLst>
              <a:ext uri="{FF2B5EF4-FFF2-40B4-BE49-F238E27FC236}">
                <a16:creationId xmlns:a16="http://schemas.microsoft.com/office/drawing/2014/main" id="{63DAEF72-7657-9D40-9B66-88A4907C4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17" y="136800"/>
            <a:ext cx="11052245" cy="685800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658009" y="-256391"/>
            <a:ext cx="13806720" cy="768024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7" name="Picture 6">
            <a:extLst>
              <a:ext uri="{FF2B5EF4-FFF2-40B4-BE49-F238E27FC236}">
                <a16:creationId xmlns:a16="http://schemas.microsoft.com/office/drawing/2014/main" id="{BC39888B-03ED-C44C-8A5A-FB86C230D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62" y="1378649"/>
            <a:ext cx="11404600" cy="6045200"/>
          </a:xfrm>
          <a:prstGeom prst="rect">
            <a:avLst/>
          </a:prstGeom>
        </p:spPr>
      </p:pic>
      <p:sp>
        <p:nvSpPr>
          <p:cNvPr id="305" name="CustomShape 2"/>
          <p:cNvSpPr/>
          <p:nvPr/>
        </p:nvSpPr>
        <p:spPr>
          <a:xfrm>
            <a:off x="609480" y="1604520"/>
            <a:ext cx="10971720" cy="3976560"/>
          </a:xfrm>
          <a:prstGeom prst="rect">
            <a:avLst/>
          </a:prstGeom>
          <a:noFill/>
          <a:ln>
            <a:noFill/>
          </a:ln>
        </p:spPr>
        <p:style>
          <a:lnRef idx="0">
            <a:scrgbClr r="0" g="0" b="0"/>
          </a:lnRef>
          <a:fillRef idx="0">
            <a:scrgbClr r="0" g="0" b="0"/>
          </a:fillRef>
          <a:effectRef idx="0">
            <a:scrgbClr r="0" g="0" b="0"/>
          </a:effectRef>
          <a:fontRef idx="minor"/>
        </p:style>
      </p:sp>
      <p:pic>
        <p:nvPicPr>
          <p:cNvPr id="8" name="Picture 7">
            <a:extLst>
              <a:ext uri="{FF2B5EF4-FFF2-40B4-BE49-F238E27FC236}">
                <a16:creationId xmlns:a16="http://schemas.microsoft.com/office/drawing/2014/main" id="{46318046-CA3A-BD46-8B64-089ADC62D01A}"/>
              </a:ext>
            </a:extLst>
          </p:cNvPr>
          <p:cNvPicPr>
            <a:picLocks noChangeAspect="1"/>
          </p:cNvPicPr>
          <p:nvPr/>
        </p:nvPicPr>
        <p:blipFill rotWithShape="1">
          <a:blip r:embed="rId3">
            <a:extLst>
              <a:ext uri="{28A0092B-C50C-407E-A947-70E740481C1C}">
                <a14:useLocalDpi xmlns:a14="http://schemas.microsoft.com/office/drawing/2010/main" val="0"/>
              </a:ext>
            </a:extLst>
          </a:blip>
          <a:srcRect t="-1" b="64939"/>
          <a:stretch/>
        </p:blipFill>
        <p:spPr>
          <a:xfrm>
            <a:off x="569217" y="-256392"/>
            <a:ext cx="11052245" cy="2404505"/>
          </a:xfrm>
          <a:prstGeom prst="rect">
            <a:avLst/>
          </a:prstGeom>
        </p:spPr>
      </p:pic>
    </p:spTree>
    <p:extLst>
      <p:ext uri="{BB962C8B-B14F-4D97-AF65-F5344CB8AC3E}">
        <p14:creationId xmlns:p14="http://schemas.microsoft.com/office/powerpoint/2010/main" val="307690103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8907B-3DF0-234D-AEF7-83ECD5F04758}"/>
              </a:ext>
            </a:extLst>
          </p:cNvPr>
          <p:cNvPicPr/>
          <p:nvPr/>
        </p:nvPicPr>
        <p:blipFill>
          <a:blip r:embed="rId3"/>
          <a:stretch/>
        </p:blipFill>
        <p:spPr>
          <a:xfrm>
            <a:off x="-151920" y="0"/>
            <a:ext cx="12861000" cy="6125400"/>
          </a:xfrm>
          <a:prstGeom prst="rect">
            <a:avLst/>
          </a:prstGeom>
          <a:ln>
            <a:noFill/>
          </a:ln>
        </p:spPr>
      </p:pic>
      <p:sp>
        <p:nvSpPr>
          <p:cNvPr id="318" name="CustomShape 1"/>
          <p:cNvSpPr/>
          <p:nvPr/>
        </p:nvSpPr>
        <p:spPr>
          <a:xfrm>
            <a:off x="2376360" y="988920"/>
            <a:ext cx="8629560" cy="253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endParaRPr lang="en-US" sz="1800" b="0" strike="noStrike" spc="-1">
              <a:latin typeface="Arial"/>
            </a:endParaRPr>
          </a:p>
          <a:p>
            <a:pPr>
              <a:lnSpc>
                <a:spcPct val="150000"/>
              </a:lnSpc>
            </a:pPr>
            <a:endParaRPr lang="en-US" sz="1800" b="0" strike="noStrike" spc="-1">
              <a:latin typeface="Arial"/>
            </a:endParaRPr>
          </a:p>
        </p:txBody>
      </p:sp>
      <p:sp>
        <p:nvSpPr>
          <p:cNvPr id="319" name="CustomShape 2"/>
          <p:cNvSpPr/>
          <p:nvPr/>
        </p:nvSpPr>
        <p:spPr>
          <a:xfrm>
            <a:off x="720720" y="1813810"/>
            <a:ext cx="10724760" cy="40623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1800" b="0" strike="noStrike" spc="-1" dirty="0">
              <a:latin typeface="Arial"/>
            </a:endParaRPr>
          </a:p>
          <a:p>
            <a:pPr algn="ctr">
              <a:lnSpc>
                <a:spcPct val="100000"/>
              </a:lnSpc>
            </a:pPr>
            <a:r>
              <a:rPr lang="en-US" sz="2800" b="1" strike="noStrike" spc="-1" dirty="0">
                <a:solidFill>
                  <a:srgbClr val="000000"/>
                </a:solidFill>
                <a:latin typeface="Arial"/>
                <a:ea typeface="DejaVu Sans"/>
              </a:rPr>
              <a:t>Governance</a:t>
            </a:r>
            <a:endParaRPr lang="en-US" sz="2800" b="0" strike="noStrike" spc="-1" dirty="0">
              <a:latin typeface="Arial"/>
            </a:endParaRPr>
          </a:p>
          <a:p>
            <a:pPr algn="ctr">
              <a:lnSpc>
                <a:spcPct val="150000"/>
              </a:lnSpc>
            </a:pPr>
            <a:r>
              <a:rPr lang="en-US" sz="2400" b="0" strike="noStrike" spc="-1" dirty="0">
                <a:solidFill>
                  <a:srgbClr val="000000"/>
                </a:solidFill>
                <a:latin typeface="Arial"/>
                <a:ea typeface="DejaVu Sans"/>
              </a:rPr>
              <a:t>Each year, EC3 canvasses our existing board, undertakes a needs assessment and forecast and completes a skills and demographics analysis to determine what kind of new board members are needed. Strategic recruitment helps us build a short list of potential new members.</a:t>
            </a:r>
            <a:endParaRPr lang="en-US" sz="2400" b="0" strike="noStrike" spc="-1" dirty="0">
              <a:latin typeface="Arial"/>
            </a:endParaRPr>
          </a:p>
        </p:txBody>
      </p:sp>
      <p:pic>
        <p:nvPicPr>
          <p:cNvPr id="6" name="Picture 5">
            <a:extLst>
              <a:ext uri="{FF2B5EF4-FFF2-40B4-BE49-F238E27FC236}">
                <a16:creationId xmlns:a16="http://schemas.microsoft.com/office/drawing/2014/main" id="{D8555200-34F6-1446-9137-166D40418027}"/>
              </a:ext>
            </a:extLst>
          </p:cNvPr>
          <p:cNvPicPr>
            <a:picLocks noChangeAspect="1"/>
          </p:cNvPicPr>
          <p:nvPr/>
        </p:nvPicPr>
        <p:blipFill>
          <a:blip r:embed="rId4"/>
          <a:stretch>
            <a:fillRect/>
          </a:stretch>
        </p:blipFill>
        <p:spPr>
          <a:xfrm>
            <a:off x="9248931" y="146551"/>
            <a:ext cx="1612588" cy="1609221"/>
          </a:xfrm>
          <a:prstGeom prst="rect">
            <a:avLst/>
          </a:prstGeom>
        </p:spPr>
      </p:pic>
      <p:sp>
        <p:nvSpPr>
          <p:cNvPr id="7" name="Rectangle 6">
            <a:extLst>
              <a:ext uri="{FF2B5EF4-FFF2-40B4-BE49-F238E27FC236}">
                <a16:creationId xmlns:a16="http://schemas.microsoft.com/office/drawing/2014/main" id="{F18124B5-C2D5-1644-93F8-3258C48883F9}"/>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8907B-3DF0-234D-AEF7-83ECD5F04758}"/>
              </a:ext>
            </a:extLst>
          </p:cNvPr>
          <p:cNvPicPr/>
          <p:nvPr/>
        </p:nvPicPr>
        <p:blipFill>
          <a:blip r:embed="rId3"/>
          <a:stretch/>
        </p:blipFill>
        <p:spPr>
          <a:xfrm>
            <a:off x="-169849" y="0"/>
            <a:ext cx="12861000" cy="6125400"/>
          </a:xfrm>
          <a:prstGeom prst="rect">
            <a:avLst/>
          </a:prstGeom>
          <a:ln>
            <a:noFill/>
          </a:ln>
        </p:spPr>
      </p:pic>
      <p:sp>
        <p:nvSpPr>
          <p:cNvPr id="318" name="CustomShape 1"/>
          <p:cNvSpPr/>
          <p:nvPr/>
        </p:nvSpPr>
        <p:spPr>
          <a:xfrm>
            <a:off x="2376360" y="988920"/>
            <a:ext cx="8629560" cy="253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endParaRPr lang="en-US" sz="1800" b="0" strike="noStrike" spc="-1">
              <a:latin typeface="Arial"/>
            </a:endParaRPr>
          </a:p>
          <a:p>
            <a:pPr>
              <a:lnSpc>
                <a:spcPct val="150000"/>
              </a:lnSpc>
            </a:pPr>
            <a:endParaRPr lang="en-US" sz="1800" b="0" strike="noStrike" spc="-1">
              <a:latin typeface="Arial"/>
            </a:endParaRPr>
          </a:p>
        </p:txBody>
      </p:sp>
      <p:sp>
        <p:nvSpPr>
          <p:cNvPr id="319" name="CustomShape 2"/>
          <p:cNvSpPr/>
          <p:nvPr/>
        </p:nvSpPr>
        <p:spPr>
          <a:xfrm>
            <a:off x="720720" y="1813810"/>
            <a:ext cx="10724760" cy="40623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1800" b="0" strike="noStrike" spc="-1" dirty="0">
              <a:latin typeface="Arial"/>
            </a:endParaRPr>
          </a:p>
          <a:p>
            <a:pPr algn="ctr">
              <a:lnSpc>
                <a:spcPct val="100000"/>
              </a:lnSpc>
            </a:pPr>
            <a:r>
              <a:rPr lang="en-US" sz="2800" b="1" strike="noStrike" spc="-1" dirty="0">
                <a:solidFill>
                  <a:srgbClr val="000000"/>
                </a:solidFill>
                <a:latin typeface="Arial"/>
                <a:ea typeface="DejaVu Sans"/>
              </a:rPr>
              <a:t>Governance</a:t>
            </a:r>
            <a:endParaRPr lang="en-US" sz="2800" b="0" strike="noStrike" spc="-1" dirty="0">
              <a:latin typeface="Arial"/>
            </a:endParaRPr>
          </a:p>
          <a:p>
            <a:pPr algn="ctr">
              <a:lnSpc>
                <a:spcPct val="150000"/>
              </a:lnSpc>
            </a:pPr>
            <a:r>
              <a:rPr lang="en-US" sz="2400" b="0" strike="noStrike" spc="-1" dirty="0">
                <a:solidFill>
                  <a:srgbClr val="000000"/>
                </a:solidFill>
                <a:latin typeface="Arial"/>
                <a:ea typeface="DejaVu Sans"/>
              </a:rPr>
              <a:t>A shortlist of potential board members is developed by the Governance </a:t>
            </a:r>
            <a:r>
              <a:rPr lang="en-US" sz="2400" spc="-1" dirty="0">
                <a:solidFill>
                  <a:srgbClr val="000000"/>
                </a:solidFill>
                <a:latin typeface="Arial"/>
                <a:ea typeface="DejaVu Sans"/>
              </a:rPr>
              <a:t>C</a:t>
            </a:r>
            <a:r>
              <a:rPr lang="en-US" sz="2400" b="0" strike="noStrike" spc="-1" dirty="0">
                <a:solidFill>
                  <a:srgbClr val="000000"/>
                </a:solidFill>
                <a:latin typeface="Arial"/>
                <a:ea typeface="DejaVu Sans"/>
              </a:rPr>
              <a:t>ommittee, and approved by the current Board of Directors. The Executive Director and the Board Chair begin the recruitment process and then offer an invitation to potential new board members who are approved by the board and presented at the AGM for ratification</a:t>
            </a:r>
            <a:r>
              <a:rPr lang="en-US" sz="2800" b="0" strike="noStrike" spc="-1" dirty="0">
                <a:solidFill>
                  <a:srgbClr val="000000"/>
                </a:solidFill>
                <a:latin typeface="Arial"/>
                <a:ea typeface="DejaVu Sans"/>
              </a:rPr>
              <a:t>.</a:t>
            </a:r>
            <a:endParaRPr lang="en-US" sz="2800" b="0" strike="noStrike" spc="-1" dirty="0">
              <a:latin typeface="Arial"/>
            </a:endParaRPr>
          </a:p>
        </p:txBody>
      </p:sp>
      <p:pic>
        <p:nvPicPr>
          <p:cNvPr id="6" name="Picture 5">
            <a:extLst>
              <a:ext uri="{FF2B5EF4-FFF2-40B4-BE49-F238E27FC236}">
                <a16:creationId xmlns:a16="http://schemas.microsoft.com/office/drawing/2014/main" id="{D8555200-34F6-1446-9137-166D40418027}"/>
              </a:ext>
            </a:extLst>
          </p:cNvPr>
          <p:cNvPicPr>
            <a:picLocks noChangeAspect="1"/>
          </p:cNvPicPr>
          <p:nvPr/>
        </p:nvPicPr>
        <p:blipFill>
          <a:blip r:embed="rId4"/>
          <a:stretch>
            <a:fillRect/>
          </a:stretch>
        </p:blipFill>
        <p:spPr>
          <a:xfrm>
            <a:off x="9248931" y="146551"/>
            <a:ext cx="1612588" cy="1609221"/>
          </a:xfrm>
          <a:prstGeom prst="rect">
            <a:avLst/>
          </a:prstGeom>
        </p:spPr>
      </p:pic>
      <p:sp>
        <p:nvSpPr>
          <p:cNvPr id="7" name="Rectangle 6">
            <a:extLst>
              <a:ext uri="{FF2B5EF4-FFF2-40B4-BE49-F238E27FC236}">
                <a16:creationId xmlns:a16="http://schemas.microsoft.com/office/drawing/2014/main" id="{1B277183-02AA-2C48-AF44-44218F916391}"/>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84910355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8907B-3DF0-234D-AEF7-83ECD5F04758}"/>
              </a:ext>
            </a:extLst>
          </p:cNvPr>
          <p:cNvPicPr/>
          <p:nvPr/>
        </p:nvPicPr>
        <p:blipFill>
          <a:blip r:embed="rId3"/>
          <a:stretch/>
        </p:blipFill>
        <p:spPr>
          <a:xfrm>
            <a:off x="-187779" y="0"/>
            <a:ext cx="12861000" cy="6125400"/>
          </a:xfrm>
          <a:prstGeom prst="rect">
            <a:avLst/>
          </a:prstGeom>
          <a:ln>
            <a:noFill/>
          </a:ln>
        </p:spPr>
      </p:pic>
      <p:sp>
        <p:nvSpPr>
          <p:cNvPr id="318" name="CustomShape 1"/>
          <p:cNvSpPr/>
          <p:nvPr/>
        </p:nvSpPr>
        <p:spPr>
          <a:xfrm>
            <a:off x="2376360" y="988920"/>
            <a:ext cx="8629560" cy="253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endParaRPr lang="en-US" sz="1800" b="0" strike="noStrike" spc="-1">
              <a:latin typeface="Arial"/>
            </a:endParaRPr>
          </a:p>
          <a:p>
            <a:pPr>
              <a:lnSpc>
                <a:spcPct val="150000"/>
              </a:lnSpc>
            </a:pPr>
            <a:endParaRPr lang="en-US" sz="1800" b="0" strike="noStrike" spc="-1">
              <a:latin typeface="Arial"/>
            </a:endParaRPr>
          </a:p>
        </p:txBody>
      </p:sp>
      <p:sp>
        <p:nvSpPr>
          <p:cNvPr id="319" name="CustomShape 2"/>
          <p:cNvSpPr/>
          <p:nvPr/>
        </p:nvSpPr>
        <p:spPr>
          <a:xfrm>
            <a:off x="720720" y="1813810"/>
            <a:ext cx="10724760" cy="40623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1800" b="0" strike="noStrike" spc="-1" dirty="0">
              <a:latin typeface="Arial"/>
            </a:endParaRPr>
          </a:p>
          <a:p>
            <a:pPr algn="ctr"/>
            <a:r>
              <a:rPr lang="en-US" sz="2800" b="1" spc="-1" dirty="0">
                <a:solidFill>
                  <a:srgbClr val="000000"/>
                </a:solidFill>
                <a:ea typeface="Microsoft YaHei"/>
              </a:rPr>
              <a:t>Returning Board Members</a:t>
            </a:r>
          </a:p>
          <a:p>
            <a:pPr algn="ctr"/>
            <a:r>
              <a:rPr lang="en-US" sz="2800" strike="noStrike" spc="-1" dirty="0">
                <a:solidFill>
                  <a:srgbClr val="000000"/>
                </a:solidFill>
                <a:latin typeface="Arial"/>
                <a:ea typeface="Microsoft YaHei"/>
              </a:rPr>
              <a:t>The following Board Members are continuing their terms:</a:t>
            </a:r>
          </a:p>
          <a:p>
            <a:pPr algn="ctr"/>
            <a:endParaRPr lang="en-US" sz="2800" spc="-1" dirty="0">
              <a:solidFill>
                <a:srgbClr val="000000"/>
              </a:solidFill>
              <a:latin typeface="Arial"/>
              <a:ea typeface="Microsoft YaHei"/>
            </a:endParaRPr>
          </a:p>
          <a:p>
            <a:pPr algn="ctr"/>
            <a:r>
              <a:rPr lang="en-US" sz="2800" spc="-1" dirty="0">
                <a:solidFill>
                  <a:srgbClr val="000000"/>
                </a:solidFill>
                <a:latin typeface="Arial"/>
                <a:ea typeface="Microsoft YaHei"/>
              </a:rPr>
              <a:t>Bill Kimball</a:t>
            </a:r>
          </a:p>
          <a:p>
            <a:pPr algn="ctr"/>
            <a:r>
              <a:rPr lang="en-US" sz="2800" spc="-1" dirty="0">
                <a:solidFill>
                  <a:srgbClr val="000000"/>
                </a:solidFill>
                <a:latin typeface="Arial"/>
                <a:ea typeface="Microsoft YaHei"/>
              </a:rPr>
              <a:t>Kate Story</a:t>
            </a:r>
          </a:p>
          <a:p>
            <a:pPr algn="ctr"/>
            <a:r>
              <a:rPr lang="en-US" sz="2800" spc="-1" dirty="0">
                <a:solidFill>
                  <a:srgbClr val="000000"/>
                </a:solidFill>
                <a:latin typeface="Arial"/>
                <a:ea typeface="Microsoft YaHei"/>
              </a:rPr>
              <a:t>Elisha Rubacha</a:t>
            </a:r>
          </a:p>
          <a:p>
            <a:pPr algn="ctr"/>
            <a:r>
              <a:rPr lang="en-US" sz="2800" spc="-1" dirty="0">
                <a:solidFill>
                  <a:srgbClr val="000000"/>
                </a:solidFill>
                <a:latin typeface="Arial"/>
                <a:ea typeface="Microsoft YaHei"/>
              </a:rPr>
              <a:t>Alex Bierk</a:t>
            </a:r>
          </a:p>
          <a:p>
            <a:pPr algn="ctr"/>
            <a:r>
              <a:rPr lang="en-US" sz="2800" spc="-1" dirty="0">
                <a:solidFill>
                  <a:srgbClr val="000000"/>
                </a:solidFill>
                <a:latin typeface="Arial"/>
                <a:ea typeface="Microsoft YaHei"/>
              </a:rPr>
              <a:t>Nadine Changfoot</a:t>
            </a:r>
          </a:p>
          <a:p>
            <a:pPr algn="ctr"/>
            <a:endParaRPr lang="en-US" sz="2800" spc="-1" dirty="0">
              <a:solidFill>
                <a:srgbClr val="000000"/>
              </a:solidFill>
              <a:latin typeface="Arial"/>
              <a:ea typeface="Microsoft YaHei"/>
            </a:endParaRPr>
          </a:p>
          <a:p>
            <a:pPr algn="ctr"/>
            <a:endParaRPr lang="en-US" sz="2800" spc="-1" dirty="0">
              <a:solidFill>
                <a:srgbClr val="000000"/>
              </a:solidFill>
              <a:latin typeface="Arial"/>
              <a:ea typeface="Microsoft YaHei"/>
            </a:endParaRPr>
          </a:p>
          <a:p>
            <a:pPr algn="ctr"/>
            <a:endParaRPr lang="en-US" sz="2800" b="0" strike="noStrike" spc="-1" dirty="0">
              <a:latin typeface="Arial"/>
            </a:endParaRPr>
          </a:p>
        </p:txBody>
      </p:sp>
      <p:pic>
        <p:nvPicPr>
          <p:cNvPr id="6" name="Picture 5">
            <a:extLst>
              <a:ext uri="{FF2B5EF4-FFF2-40B4-BE49-F238E27FC236}">
                <a16:creationId xmlns:a16="http://schemas.microsoft.com/office/drawing/2014/main" id="{D8555200-34F6-1446-9137-166D40418027}"/>
              </a:ext>
            </a:extLst>
          </p:cNvPr>
          <p:cNvPicPr>
            <a:picLocks noChangeAspect="1"/>
          </p:cNvPicPr>
          <p:nvPr/>
        </p:nvPicPr>
        <p:blipFill>
          <a:blip r:embed="rId4"/>
          <a:stretch>
            <a:fillRect/>
          </a:stretch>
        </p:blipFill>
        <p:spPr>
          <a:xfrm>
            <a:off x="9248931" y="146551"/>
            <a:ext cx="1612588" cy="1609221"/>
          </a:xfrm>
          <a:prstGeom prst="rect">
            <a:avLst/>
          </a:prstGeom>
        </p:spPr>
      </p:pic>
      <p:sp>
        <p:nvSpPr>
          <p:cNvPr id="7" name="Rectangle 6">
            <a:extLst>
              <a:ext uri="{FF2B5EF4-FFF2-40B4-BE49-F238E27FC236}">
                <a16:creationId xmlns:a16="http://schemas.microsoft.com/office/drawing/2014/main" id="{1B277183-02AA-2C48-AF44-44218F916391}"/>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180320277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4806A-21DB-7A4F-A001-15A0032E6638}"/>
              </a:ext>
            </a:extLst>
          </p:cNvPr>
          <p:cNvSpPr/>
          <p:nvPr/>
        </p:nvSpPr>
        <p:spPr>
          <a:xfrm>
            <a:off x="0" y="0"/>
            <a:ext cx="12192000" cy="614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ustomShape 1"/>
          <p:cNvSpPr/>
          <p:nvPr/>
        </p:nvSpPr>
        <p:spPr>
          <a:xfrm>
            <a:off x="2417760" y="802440"/>
            <a:ext cx="8633520" cy="253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US" sz="5400" b="1" strike="noStrike" spc="-1" dirty="0">
                <a:solidFill>
                  <a:srgbClr val="000000"/>
                </a:solidFill>
                <a:latin typeface="Arial"/>
                <a:ea typeface="Microsoft YaHei"/>
              </a:rPr>
              <a:t>New Board Nominees</a:t>
            </a:r>
            <a:endParaRPr lang="en-US" sz="5400" b="0" strike="noStrike" spc="-1" dirty="0">
              <a:latin typeface="Arial"/>
            </a:endParaRPr>
          </a:p>
        </p:txBody>
      </p:sp>
      <p:sp>
        <p:nvSpPr>
          <p:cNvPr id="324" name="CustomShape 2"/>
          <p:cNvSpPr/>
          <p:nvPr/>
        </p:nvSpPr>
        <p:spPr>
          <a:xfrm>
            <a:off x="2415600" y="3672000"/>
            <a:ext cx="3989160" cy="253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US" sz="1800" b="1" strike="noStrike" cap="all" spc="-1" dirty="0">
                <a:solidFill>
                  <a:srgbClr val="000000"/>
                </a:solidFill>
                <a:latin typeface="Arial"/>
                <a:ea typeface="DejaVu Sans"/>
              </a:rPr>
              <a:t>Annual General Meeting 2019</a:t>
            </a:r>
            <a:endParaRPr lang="en-US" sz="1800" b="0" strike="noStrike" spc="-1" dirty="0">
              <a:latin typeface="Arial"/>
            </a:endParaRPr>
          </a:p>
        </p:txBody>
      </p:sp>
      <p:sp>
        <p:nvSpPr>
          <p:cNvPr id="325" name="Line 3"/>
          <p:cNvSpPr/>
          <p:nvPr/>
        </p:nvSpPr>
        <p:spPr>
          <a:xfrm>
            <a:off x="2376000" y="3528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326" name="Line 4"/>
          <p:cNvSpPr/>
          <p:nvPr/>
        </p:nvSpPr>
        <p:spPr>
          <a:xfrm>
            <a:off x="2376000" y="3528000"/>
            <a:ext cx="8712000" cy="360"/>
          </a:xfrm>
          <a:prstGeom prst="line">
            <a:avLst/>
          </a:prstGeom>
          <a:ln w="57240">
            <a:solidFill>
              <a:srgbClr val="FF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1"/>
          <p:cNvSpPr/>
          <p:nvPr/>
        </p:nvSpPr>
        <p:spPr>
          <a:xfrm>
            <a:off x="-119880" y="-308160"/>
            <a:ext cx="12189960" cy="654984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328" name="CustomShape 2"/>
          <p:cNvSpPr/>
          <p:nvPr/>
        </p:nvSpPr>
        <p:spPr>
          <a:xfrm>
            <a:off x="2380320" y="-308160"/>
            <a:ext cx="8633520" cy="253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US" sz="6600" b="1" spc="-1" dirty="0">
                <a:solidFill>
                  <a:srgbClr val="000000"/>
                </a:solidFill>
                <a:latin typeface="Arial"/>
                <a:ea typeface="Microsoft YaHei"/>
              </a:rPr>
              <a:t>Peg McCracken</a:t>
            </a:r>
            <a:endParaRPr lang="en-US" sz="6600" b="0" strike="noStrike" spc="-1" dirty="0">
              <a:latin typeface="Arial"/>
            </a:endParaRPr>
          </a:p>
        </p:txBody>
      </p:sp>
      <p:sp>
        <p:nvSpPr>
          <p:cNvPr id="329" name="Line 3"/>
          <p:cNvSpPr/>
          <p:nvPr/>
        </p:nvSpPr>
        <p:spPr>
          <a:xfrm>
            <a:off x="2341440" y="2304000"/>
            <a:ext cx="8712000" cy="360"/>
          </a:xfrm>
          <a:prstGeom prst="line">
            <a:avLst/>
          </a:prstGeom>
          <a:ln w="57240">
            <a:solidFill>
              <a:srgbClr val="FF0000"/>
            </a:solidFill>
            <a:round/>
          </a:ln>
        </p:spPr>
        <p:style>
          <a:lnRef idx="0">
            <a:scrgbClr r="0" g="0" b="0"/>
          </a:lnRef>
          <a:fillRef idx="0">
            <a:scrgbClr r="0" g="0" b="0"/>
          </a:fillRef>
          <a:effectRef idx="0">
            <a:scrgbClr r="0" g="0" b="0"/>
          </a:effectRef>
          <a:fontRef idx="minor"/>
        </p:style>
      </p:sp>
      <p:sp>
        <p:nvSpPr>
          <p:cNvPr id="330" name="CustomShape 4"/>
          <p:cNvSpPr/>
          <p:nvPr/>
        </p:nvSpPr>
        <p:spPr>
          <a:xfrm>
            <a:off x="2376000" y="2448000"/>
            <a:ext cx="9206400" cy="378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000" b="1" dirty="0"/>
              <a:t>Peg McCracken’s love of music and passion for helping people has been the focus of her life and career.  She volunteered as concert coordinator (1989-present) for the Peterborough Singers at its inception 30 years ago and now works as the choir’s Business Manager (2011-present)—a position which touches on all aspects of arts management. Peg started her career teaching music therapy to special needs children for ten years in Toronto. In 1991  she, and her husband Steve, created a family business called B Flat Music Co. to serve the needs of schools throughout the Kawartha and Durham area.  Peg is also a dedicated hospice volunteer with forty years of experience.  Her “joie de vivre” (‘joy in life’) flows from a life full of music and compassion for everyone she meets. Sharing the universal melody of the arts, and especially music, is her life.</a:t>
            </a:r>
            <a:endParaRPr lang="en-CA" sz="2000" b="1" dirty="0"/>
          </a:p>
          <a:p>
            <a:endParaRPr lang="en-US" sz="2000" b="0" strike="noStrike" spc="-1" dirty="0">
              <a:latin typeface="Arial"/>
            </a:endParaRPr>
          </a:p>
        </p:txBody>
      </p:sp>
      <p:sp>
        <p:nvSpPr>
          <p:cNvPr id="2" name="TextBox 1">
            <a:extLst>
              <a:ext uri="{FF2B5EF4-FFF2-40B4-BE49-F238E27FC236}">
                <a16:creationId xmlns:a16="http://schemas.microsoft.com/office/drawing/2014/main" id="{A05B079E-EDB1-8047-BA77-8D5AD6CFEF2D}"/>
              </a:ext>
            </a:extLst>
          </p:cNvPr>
          <p:cNvSpPr txBox="1"/>
          <p:nvPr/>
        </p:nvSpPr>
        <p:spPr>
          <a:xfrm>
            <a:off x="2376000" y="746390"/>
            <a:ext cx="5663308" cy="523220"/>
          </a:xfrm>
          <a:prstGeom prst="rect">
            <a:avLst/>
          </a:prstGeom>
          <a:noFill/>
        </p:spPr>
        <p:txBody>
          <a:bodyPr wrap="square" rtlCol="0">
            <a:spAutoFit/>
          </a:bodyPr>
          <a:lstStyle/>
          <a:p>
            <a:r>
              <a:rPr lang="en-US" sz="2800" b="1" dirty="0"/>
              <a:t>EC3 BOARD NOMINEES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CustomShape 1"/>
          <p:cNvSpPr/>
          <p:nvPr/>
        </p:nvSpPr>
        <p:spPr>
          <a:xfrm>
            <a:off x="0" y="-432000"/>
            <a:ext cx="12189960" cy="654984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332" name="CustomShape 2"/>
          <p:cNvSpPr/>
          <p:nvPr/>
        </p:nvSpPr>
        <p:spPr>
          <a:xfrm>
            <a:off x="2380320" y="-308160"/>
            <a:ext cx="8633520" cy="253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US" sz="6600" b="1" strike="noStrike" spc="-1" dirty="0">
                <a:solidFill>
                  <a:srgbClr val="000000"/>
                </a:solidFill>
                <a:latin typeface="Arial"/>
                <a:ea typeface="Microsoft YaHei"/>
              </a:rPr>
              <a:t>Chad Hogan</a:t>
            </a:r>
            <a:endParaRPr lang="en-US" sz="6600" b="0" strike="noStrike" spc="-1" dirty="0">
              <a:latin typeface="Arial"/>
            </a:endParaRPr>
          </a:p>
        </p:txBody>
      </p:sp>
      <p:sp>
        <p:nvSpPr>
          <p:cNvPr id="333" name="Line 3"/>
          <p:cNvSpPr/>
          <p:nvPr/>
        </p:nvSpPr>
        <p:spPr>
          <a:xfrm>
            <a:off x="2341440" y="2304000"/>
            <a:ext cx="8712000" cy="360"/>
          </a:xfrm>
          <a:prstGeom prst="line">
            <a:avLst/>
          </a:prstGeom>
          <a:ln w="57240">
            <a:solidFill>
              <a:srgbClr val="FF0000"/>
            </a:solidFill>
            <a:round/>
          </a:ln>
        </p:spPr>
        <p:style>
          <a:lnRef idx="0">
            <a:scrgbClr r="0" g="0" b="0"/>
          </a:lnRef>
          <a:fillRef idx="0">
            <a:scrgbClr r="0" g="0" b="0"/>
          </a:fillRef>
          <a:effectRef idx="0">
            <a:scrgbClr r="0" g="0" b="0"/>
          </a:effectRef>
          <a:fontRef idx="minor"/>
        </p:style>
      </p:sp>
      <p:sp>
        <p:nvSpPr>
          <p:cNvPr id="334" name="CustomShape 4"/>
          <p:cNvSpPr/>
          <p:nvPr/>
        </p:nvSpPr>
        <p:spPr>
          <a:xfrm>
            <a:off x="2376000" y="2448000"/>
            <a:ext cx="8709840" cy="378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CA" b="1" dirty="0"/>
              <a:t>Chad Hogan is the General Manager of the Market Hall Performing Arts Centre</a:t>
            </a:r>
            <a:br>
              <a:rPr lang="en-CA" sz="2000" b="1" dirty="0"/>
            </a:br>
            <a:r>
              <a:rPr lang="en-CA" b="1" dirty="0"/>
              <a:t>where he has established a concert presentation series bringing</a:t>
            </a:r>
            <a:br>
              <a:rPr lang="en-CA" sz="2000" b="1" dirty="0"/>
            </a:br>
            <a:r>
              <a:rPr lang="en-CA" b="1" dirty="0"/>
              <a:t>approximately 40 artists from around the globe on an annual basis. Chad is a</a:t>
            </a:r>
            <a:br>
              <a:rPr lang="en-CA" sz="2000" b="1" dirty="0"/>
            </a:br>
            <a:r>
              <a:rPr lang="en-CA" b="1" dirty="0"/>
              <a:t>founding member of the Ontario Presents Community Presenters Network ( a</a:t>
            </a:r>
            <a:br>
              <a:rPr lang="en-CA" sz="2000" b="1" dirty="0"/>
            </a:br>
            <a:r>
              <a:rPr lang="en-CA" b="1" dirty="0"/>
              <a:t>joint union to empower small halls to work together), a member of the</a:t>
            </a:r>
            <a:br>
              <a:rPr lang="en-CA" sz="2000" b="1" dirty="0"/>
            </a:br>
            <a:r>
              <a:rPr lang="en-CA" b="1" dirty="0"/>
              <a:t>Peterborough Chamber Commerce Policy Committee, and is involved in a number</a:t>
            </a:r>
            <a:r>
              <a:rPr lang="en-CA" sz="2000" b="1" dirty="0"/>
              <a:t> </a:t>
            </a:r>
            <a:r>
              <a:rPr lang="en-CA" b="1" dirty="0"/>
              <a:t>of community projects. Chad holds a Bachelor of Commerce from Ryerson University with a major in Business Law and a Marketing Diploma from Fleming College. Prior to his role at the Market Hall, Chad taught music for 8 years &amp; served as a marketing &amp; events advisor at the Chamber of Commerce for 3 years, as well as held seats on several boards &amp; committees throughout the city.</a:t>
            </a:r>
            <a:br>
              <a:rPr lang="en-CA" sz="2000" b="1" dirty="0"/>
            </a:br>
            <a:endParaRPr lang="en-US" sz="2000" b="1" strike="noStrike" spc="-1" dirty="0">
              <a:latin typeface="Arial"/>
            </a:endParaRPr>
          </a:p>
        </p:txBody>
      </p:sp>
      <p:sp>
        <p:nvSpPr>
          <p:cNvPr id="6" name="TextBox 5">
            <a:extLst>
              <a:ext uri="{FF2B5EF4-FFF2-40B4-BE49-F238E27FC236}">
                <a16:creationId xmlns:a16="http://schemas.microsoft.com/office/drawing/2014/main" id="{05772BDA-9C7B-AF4C-94A1-989774091F31}"/>
              </a:ext>
            </a:extLst>
          </p:cNvPr>
          <p:cNvSpPr txBox="1"/>
          <p:nvPr/>
        </p:nvSpPr>
        <p:spPr>
          <a:xfrm>
            <a:off x="2376000" y="746390"/>
            <a:ext cx="5663308" cy="523220"/>
          </a:xfrm>
          <a:prstGeom prst="rect">
            <a:avLst/>
          </a:prstGeom>
          <a:noFill/>
        </p:spPr>
        <p:txBody>
          <a:bodyPr wrap="square" rtlCol="0">
            <a:spAutoFit/>
          </a:bodyPr>
          <a:lstStyle/>
          <a:p>
            <a:r>
              <a:rPr lang="en-US" sz="2800" b="1" dirty="0"/>
              <a:t>EC3 BOARD NOMINEES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Picture 275"/>
          <p:cNvPicPr/>
          <p:nvPr/>
        </p:nvPicPr>
        <p:blipFill>
          <a:blip r:embed="rId2"/>
          <a:stretch/>
        </p:blipFill>
        <p:spPr>
          <a:xfrm>
            <a:off x="-151920" y="0"/>
            <a:ext cx="12861000" cy="6125400"/>
          </a:xfrm>
          <a:prstGeom prst="rect">
            <a:avLst/>
          </a:prstGeom>
          <a:ln>
            <a:noFill/>
          </a:ln>
        </p:spPr>
      </p:pic>
      <p:sp>
        <p:nvSpPr>
          <p:cNvPr id="277" name="CustomShape 1"/>
          <p:cNvSpPr/>
          <p:nvPr/>
        </p:nvSpPr>
        <p:spPr>
          <a:xfrm>
            <a:off x="0" y="1963711"/>
            <a:ext cx="12709080" cy="44370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OUR MISSION</a:t>
            </a:r>
            <a:endParaRPr lang="en-US" sz="2800" b="0" strike="noStrike" spc="-1" dirty="0">
              <a:latin typeface="Arial"/>
            </a:endParaRPr>
          </a:p>
          <a:p>
            <a:pPr algn="ctr">
              <a:lnSpc>
                <a:spcPct val="150000"/>
              </a:lnSpc>
            </a:pPr>
            <a:r>
              <a:rPr lang="en-US" sz="2600" b="0" strike="noStrike" spc="-1" dirty="0">
                <a:solidFill>
                  <a:srgbClr val="000000"/>
                </a:solidFill>
                <a:latin typeface="Arial"/>
                <a:ea typeface="Arial"/>
              </a:rPr>
              <a:t>Our mission is to develop and strengthen the creative ecology of the region by: </a:t>
            </a:r>
            <a:r>
              <a:rPr lang="en-US" sz="2600" spc="-1" dirty="0">
                <a:solidFill>
                  <a:srgbClr val="000000"/>
                </a:solidFill>
                <a:latin typeface="Arial"/>
                <a:ea typeface="Arial"/>
              </a:rPr>
              <a:t>C</a:t>
            </a:r>
            <a:r>
              <a:rPr lang="en-US" sz="2600" b="0" strike="noStrike" spc="-1" dirty="0">
                <a:solidFill>
                  <a:srgbClr val="000000"/>
                </a:solidFill>
                <a:latin typeface="Arial"/>
                <a:ea typeface="Arial"/>
              </a:rPr>
              <a:t>onnecting individuals and organizations, </a:t>
            </a:r>
          </a:p>
          <a:p>
            <a:pPr algn="ctr">
              <a:lnSpc>
                <a:spcPct val="150000"/>
              </a:lnSpc>
            </a:pPr>
            <a:r>
              <a:rPr lang="en-US" sz="2600" spc="-1" dirty="0">
                <a:solidFill>
                  <a:srgbClr val="000000"/>
                </a:solidFill>
                <a:latin typeface="Arial"/>
                <a:ea typeface="Arial"/>
              </a:rPr>
              <a:t>P</a:t>
            </a:r>
            <a:r>
              <a:rPr lang="en-US" sz="2600" b="0" strike="noStrike" spc="-1" dirty="0">
                <a:solidFill>
                  <a:srgbClr val="000000"/>
                </a:solidFill>
                <a:latin typeface="Arial"/>
                <a:ea typeface="Arial"/>
              </a:rPr>
              <a:t>roviding strategic leadership</a:t>
            </a:r>
            <a:r>
              <a:rPr lang="en-US" sz="2600" spc="-1" dirty="0">
                <a:solidFill>
                  <a:srgbClr val="000000"/>
                </a:solidFill>
                <a:latin typeface="Arial"/>
                <a:ea typeface="Arial"/>
              </a:rPr>
              <a:t> and </a:t>
            </a:r>
            <a:r>
              <a:rPr lang="en-US" sz="2600" b="0" strike="noStrike" spc="-1" dirty="0">
                <a:solidFill>
                  <a:srgbClr val="000000"/>
                </a:solidFill>
                <a:latin typeface="Arial"/>
                <a:ea typeface="Arial"/>
              </a:rPr>
              <a:t>advocacy professional development, information, resources, networking, programming and collaborative partnerships, that build the capacity of the local arts, culture and heritage community. Bringing art and audiences together.  </a:t>
            </a:r>
            <a:endParaRPr lang="en-US" sz="2600" b="0" strike="noStrike" spc="-1" dirty="0">
              <a:latin typeface="Arial"/>
            </a:endParaRPr>
          </a:p>
        </p:txBody>
      </p:sp>
      <p:pic>
        <p:nvPicPr>
          <p:cNvPr id="4" name="Picture 3">
            <a:extLst>
              <a:ext uri="{FF2B5EF4-FFF2-40B4-BE49-F238E27FC236}">
                <a16:creationId xmlns:a16="http://schemas.microsoft.com/office/drawing/2014/main" id="{3FE741DA-A2B8-C94B-892E-637F56632E89}"/>
              </a:ext>
            </a:extLst>
          </p:cNvPr>
          <p:cNvPicPr>
            <a:picLocks noChangeAspect="1"/>
          </p:cNvPicPr>
          <p:nvPr/>
        </p:nvPicPr>
        <p:blipFill>
          <a:blip r:embed="rId3"/>
          <a:stretch>
            <a:fillRect/>
          </a:stretch>
        </p:blipFill>
        <p:spPr>
          <a:xfrm>
            <a:off x="10251588" y="143319"/>
            <a:ext cx="1680583" cy="1677074"/>
          </a:xfrm>
          <a:prstGeom prst="rect">
            <a:avLst/>
          </a:prstGeom>
        </p:spPr>
      </p:pic>
      <p:sp>
        <p:nvSpPr>
          <p:cNvPr id="5" name="Rectangle 4">
            <a:extLst>
              <a:ext uri="{FF2B5EF4-FFF2-40B4-BE49-F238E27FC236}">
                <a16:creationId xmlns:a16="http://schemas.microsoft.com/office/drawing/2014/main" id="{AAFB3483-77A0-2E45-A198-9573919B562C}"/>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Picture 342"/>
          <p:cNvPicPr/>
          <p:nvPr/>
        </p:nvPicPr>
        <p:blipFill>
          <a:blip r:embed="rId3"/>
          <a:stretch/>
        </p:blipFill>
        <p:spPr>
          <a:xfrm>
            <a:off x="-151920" y="0"/>
            <a:ext cx="12861000" cy="6125400"/>
          </a:xfrm>
          <a:prstGeom prst="rect">
            <a:avLst/>
          </a:prstGeom>
          <a:ln>
            <a:noFill/>
          </a:ln>
        </p:spPr>
      </p:pic>
      <p:sp>
        <p:nvSpPr>
          <p:cNvPr id="344" name="CustomShape 1"/>
          <p:cNvSpPr/>
          <p:nvPr/>
        </p:nvSpPr>
        <p:spPr>
          <a:xfrm>
            <a:off x="0" y="988920"/>
            <a:ext cx="8568396" cy="41077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endParaRPr lang="en-US" sz="1800" b="0" strike="noStrike" spc="-1" dirty="0">
              <a:latin typeface="Arial"/>
            </a:endParaRPr>
          </a:p>
          <a:p>
            <a:pPr algn="ctr">
              <a:lnSpc>
                <a:spcPct val="150000"/>
              </a:lnSpc>
            </a:pPr>
            <a:r>
              <a:rPr lang="en-US" sz="4800" b="1" spc="-1" dirty="0">
                <a:solidFill>
                  <a:srgbClr val="000000"/>
                </a:solidFill>
                <a:latin typeface="Arial"/>
                <a:ea typeface="Microsoft YaHei"/>
              </a:rPr>
              <a:t>EC3 Annual Report</a:t>
            </a:r>
          </a:p>
          <a:p>
            <a:pPr algn="ctr">
              <a:lnSpc>
                <a:spcPct val="150000"/>
              </a:lnSpc>
            </a:pPr>
            <a:r>
              <a:rPr lang="en-US" sz="4800" b="1" strike="noStrike" spc="-1" dirty="0">
                <a:solidFill>
                  <a:srgbClr val="000000"/>
                </a:solidFill>
                <a:latin typeface="Arial"/>
                <a:ea typeface="Microsoft YaHei"/>
              </a:rPr>
              <a:t>Programs and Services</a:t>
            </a:r>
          </a:p>
          <a:p>
            <a:pPr algn="ctr">
              <a:lnSpc>
                <a:spcPct val="150000"/>
              </a:lnSpc>
            </a:pPr>
            <a:r>
              <a:rPr lang="en-US" sz="4800" b="1" spc="-1" dirty="0">
                <a:solidFill>
                  <a:srgbClr val="000000"/>
                </a:solidFill>
                <a:latin typeface="Arial"/>
                <a:ea typeface="Microsoft YaHei"/>
              </a:rPr>
              <a:t>2019</a:t>
            </a:r>
            <a:endParaRPr lang="en-US" sz="4800" b="0" strike="noStrike" spc="-1" dirty="0">
              <a:latin typeface="Arial"/>
            </a:endParaRPr>
          </a:p>
        </p:txBody>
      </p:sp>
      <p:pic>
        <p:nvPicPr>
          <p:cNvPr id="4" name="Picture 3">
            <a:extLst>
              <a:ext uri="{FF2B5EF4-FFF2-40B4-BE49-F238E27FC236}">
                <a16:creationId xmlns:a16="http://schemas.microsoft.com/office/drawing/2014/main" id="{9845914A-D6EB-7649-8F8E-B751F73D77C9}"/>
              </a:ext>
            </a:extLst>
          </p:cNvPr>
          <p:cNvPicPr>
            <a:picLocks noChangeAspect="1"/>
          </p:cNvPicPr>
          <p:nvPr/>
        </p:nvPicPr>
        <p:blipFill>
          <a:blip r:embed="rId4"/>
          <a:stretch>
            <a:fillRect/>
          </a:stretch>
        </p:blipFill>
        <p:spPr>
          <a:xfrm>
            <a:off x="8568396" y="2470404"/>
            <a:ext cx="3428454" cy="3421296"/>
          </a:xfrm>
          <a:prstGeom prst="rect">
            <a:avLst/>
          </a:prstGeom>
        </p:spPr>
      </p:pic>
      <p:sp>
        <p:nvSpPr>
          <p:cNvPr id="5" name="Rectangle 4">
            <a:extLst>
              <a:ext uri="{FF2B5EF4-FFF2-40B4-BE49-F238E27FC236}">
                <a16:creationId xmlns:a16="http://schemas.microsoft.com/office/drawing/2014/main" id="{C83B49BD-934B-CB47-B304-D51B752973AD}"/>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344"/>
          <p:cNvPicPr/>
          <p:nvPr/>
        </p:nvPicPr>
        <p:blipFill>
          <a:blip r:embed="rId3"/>
          <a:stretch/>
        </p:blipFill>
        <p:spPr>
          <a:xfrm>
            <a:off x="-151920" y="0"/>
            <a:ext cx="12861000" cy="6125400"/>
          </a:xfrm>
          <a:prstGeom prst="rect">
            <a:avLst/>
          </a:prstGeom>
          <a:ln>
            <a:noFill/>
          </a:ln>
        </p:spPr>
      </p:pic>
      <p:sp>
        <p:nvSpPr>
          <p:cNvPr id="346" name="CustomShape 1"/>
          <p:cNvSpPr/>
          <p:nvPr/>
        </p:nvSpPr>
        <p:spPr>
          <a:xfrm>
            <a:off x="0" y="844560"/>
            <a:ext cx="12187080" cy="195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2800" b="1" strike="noStrike" spc="-1" dirty="0">
                <a:solidFill>
                  <a:srgbClr val="000000"/>
                </a:solidFill>
                <a:latin typeface="Arial"/>
                <a:ea typeface="Microsoft YaHei"/>
              </a:rPr>
              <a:t>Professional Development Workshops 2019</a:t>
            </a:r>
            <a:endParaRPr lang="en-US" sz="2800" b="0" strike="noStrike" spc="-1" dirty="0">
              <a:latin typeface="Arial"/>
            </a:endParaRPr>
          </a:p>
        </p:txBody>
      </p:sp>
      <p:sp>
        <p:nvSpPr>
          <p:cNvPr id="347" name="CustomShape 2"/>
          <p:cNvSpPr/>
          <p:nvPr/>
        </p:nvSpPr>
        <p:spPr>
          <a:xfrm>
            <a:off x="503280" y="2952720"/>
            <a:ext cx="11156760" cy="28934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35540" indent="-342900">
              <a:lnSpc>
                <a:spcPct val="150000"/>
              </a:lnSpc>
              <a:buClr>
                <a:srgbClr val="000000"/>
              </a:buClr>
              <a:buSzPct val="45000"/>
              <a:buFont typeface="Wingdings" pitchFamily="2" charset="2"/>
              <a:buChar char="§"/>
            </a:pPr>
            <a:r>
              <a:rPr lang="en-US" sz="2200" b="1" strike="noStrike" spc="-1" dirty="0">
                <a:solidFill>
                  <a:srgbClr val="000000"/>
                </a:solidFill>
                <a:latin typeface="Arial"/>
                <a:ea typeface="DejaVu Sans"/>
              </a:rPr>
              <a:t>Peterborough Arts Awards: </a:t>
            </a:r>
            <a:r>
              <a:rPr lang="en-US" sz="2200" b="0" strike="noStrike" spc="-1" dirty="0">
                <a:solidFill>
                  <a:srgbClr val="000000"/>
                </a:solidFill>
                <a:latin typeface="Arial"/>
                <a:ea typeface="DejaVu Sans"/>
              </a:rPr>
              <a:t>Nominator and Nominee Application </a:t>
            </a:r>
          </a:p>
          <a:p>
            <a:pPr marL="692640">
              <a:lnSpc>
                <a:spcPct val="150000"/>
              </a:lnSpc>
              <a:buClr>
                <a:srgbClr val="000000"/>
              </a:buClr>
              <a:buSzPct val="45000"/>
            </a:pPr>
            <a:r>
              <a:rPr lang="en-US" sz="2200" spc="-1" dirty="0">
                <a:solidFill>
                  <a:srgbClr val="000000"/>
                </a:solidFill>
                <a:latin typeface="Arial"/>
                <a:ea typeface="DejaVu Sans"/>
              </a:rPr>
              <a:t>    </a:t>
            </a:r>
            <a:r>
              <a:rPr lang="en-US" sz="2200" b="0" strike="noStrike" spc="-1" dirty="0">
                <a:solidFill>
                  <a:srgbClr val="000000"/>
                </a:solidFill>
                <a:latin typeface="Arial"/>
                <a:ea typeface="DejaVu Sans"/>
              </a:rPr>
              <a:t>Workshop</a:t>
            </a:r>
          </a:p>
          <a:p>
            <a:pPr marL="1035540" indent="-342900">
              <a:lnSpc>
                <a:spcPct val="150000"/>
              </a:lnSpc>
              <a:buClr>
                <a:srgbClr val="000000"/>
              </a:buClr>
              <a:buSzPct val="45000"/>
              <a:buFont typeface="Wingdings" pitchFamily="2" charset="2"/>
              <a:buChar char="§"/>
            </a:pPr>
            <a:r>
              <a:rPr lang="en-US" sz="2200" b="1" spc="-1" dirty="0">
                <a:solidFill>
                  <a:srgbClr val="000000"/>
                </a:solidFill>
                <a:latin typeface="Arial"/>
              </a:rPr>
              <a:t>Art and Addiction</a:t>
            </a:r>
          </a:p>
          <a:p>
            <a:pPr marL="1035540" indent="-342900">
              <a:lnSpc>
                <a:spcPct val="150000"/>
              </a:lnSpc>
              <a:buClr>
                <a:srgbClr val="000000"/>
              </a:buClr>
              <a:buSzPct val="45000"/>
              <a:buFont typeface="Wingdings" pitchFamily="2" charset="2"/>
              <a:buChar char="§"/>
            </a:pPr>
            <a:r>
              <a:rPr lang="en-US" sz="2200" b="1" strike="noStrike" spc="-1" dirty="0">
                <a:solidFill>
                  <a:srgbClr val="000000"/>
                </a:solidFill>
                <a:latin typeface="Arial"/>
              </a:rPr>
              <a:t>Grantwriting 3.0: </a:t>
            </a:r>
            <a:r>
              <a:rPr lang="en-US" sz="2200" b="0" strike="noStrike" spc="-1" dirty="0">
                <a:solidFill>
                  <a:srgbClr val="000000"/>
                </a:solidFill>
                <a:latin typeface="Arial"/>
              </a:rPr>
              <a:t>Indigenous Artists and Curators</a:t>
            </a:r>
          </a:p>
          <a:p>
            <a:pPr marL="1035540" indent="-342900">
              <a:lnSpc>
                <a:spcPct val="150000"/>
              </a:lnSpc>
              <a:buClr>
                <a:srgbClr val="000000"/>
              </a:buClr>
              <a:buSzPct val="45000"/>
              <a:buFont typeface="Wingdings" pitchFamily="2" charset="2"/>
              <a:buChar char="§"/>
            </a:pPr>
            <a:r>
              <a:rPr lang="en-US" sz="2200" b="1" spc="-1" dirty="0">
                <a:solidFill>
                  <a:srgbClr val="000000"/>
                </a:solidFill>
                <a:latin typeface="Arial"/>
              </a:rPr>
              <a:t>WORK, WORK, WORK X 2: </a:t>
            </a:r>
            <a:r>
              <a:rPr lang="en-US" sz="2200" spc="-1" dirty="0">
                <a:solidFill>
                  <a:srgbClr val="000000"/>
                </a:solidFill>
                <a:latin typeface="Arial"/>
              </a:rPr>
              <a:t>Status of the Artist Review</a:t>
            </a:r>
            <a:endParaRPr lang="en-US" sz="2200" b="0" strike="noStrike" spc="-1" dirty="0">
              <a:latin typeface="Arial"/>
            </a:endParaRPr>
          </a:p>
          <a:p>
            <a:pPr>
              <a:lnSpc>
                <a:spcPct val="150000"/>
              </a:lnSpc>
            </a:pPr>
            <a:endParaRPr lang="en-US" sz="2200" b="0" strike="noStrike" spc="-1" dirty="0">
              <a:latin typeface="Arial"/>
            </a:endParaRPr>
          </a:p>
        </p:txBody>
      </p:sp>
      <p:pic>
        <p:nvPicPr>
          <p:cNvPr id="6" name="Picture 5">
            <a:extLst>
              <a:ext uri="{FF2B5EF4-FFF2-40B4-BE49-F238E27FC236}">
                <a16:creationId xmlns:a16="http://schemas.microsoft.com/office/drawing/2014/main" id="{14D1B9CC-C0CB-6C44-A3EF-BC394B1C9CA8}"/>
              </a:ext>
            </a:extLst>
          </p:cNvPr>
          <p:cNvPicPr>
            <a:picLocks noChangeAspect="1"/>
          </p:cNvPicPr>
          <p:nvPr/>
        </p:nvPicPr>
        <p:blipFill>
          <a:blip r:embed="rId4"/>
          <a:stretch>
            <a:fillRect/>
          </a:stretch>
        </p:blipFill>
        <p:spPr>
          <a:xfrm>
            <a:off x="8825384" y="3677985"/>
            <a:ext cx="3171240" cy="1442914"/>
          </a:xfrm>
          <a:prstGeom prst="rect">
            <a:avLst/>
          </a:prstGeom>
        </p:spPr>
      </p:pic>
      <p:sp>
        <p:nvSpPr>
          <p:cNvPr id="7" name="Rectangle 6">
            <a:extLst>
              <a:ext uri="{FF2B5EF4-FFF2-40B4-BE49-F238E27FC236}">
                <a16:creationId xmlns:a16="http://schemas.microsoft.com/office/drawing/2014/main" id="{8087A390-1AC8-7D48-B6E3-3B49D1E4C385}"/>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BA1B5-0EAA-A64A-9FA5-0C4E940C8B3D}"/>
              </a:ext>
            </a:extLst>
          </p:cNvPr>
          <p:cNvSpPr/>
          <p:nvPr/>
        </p:nvSpPr>
        <p:spPr>
          <a:xfrm>
            <a:off x="-194553" y="-564204"/>
            <a:ext cx="12626502" cy="753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9E23C5-6FF5-A447-BFE7-CAE1DC30B49A}"/>
              </a:ext>
            </a:extLst>
          </p:cNvPr>
          <p:cNvSpPr>
            <a:spLocks noGrp="1"/>
          </p:cNvSpPr>
          <p:nvPr>
            <p:ph type="title"/>
          </p:nvPr>
        </p:nvSpPr>
        <p:spPr>
          <a:xfrm>
            <a:off x="1763682" y="5067359"/>
            <a:ext cx="8710029" cy="1690774"/>
          </a:xfrm>
        </p:spPr>
        <p:txBody>
          <a:bodyPr/>
          <a:lstStyle/>
          <a:p>
            <a:pPr algn="ctr"/>
            <a:r>
              <a:rPr lang="en-US" sz="2400" b="1" dirty="0">
                <a:latin typeface="+mn-lt"/>
              </a:rPr>
              <a:t>A roundtable discussion led by Alex Bierk and facilitated by Gord Langill. Naloxone Kit training: PARN, Peterborough Public Health and Peterborough Drug Strategy</a:t>
            </a:r>
          </a:p>
        </p:txBody>
      </p:sp>
      <p:pic>
        <p:nvPicPr>
          <p:cNvPr id="5" name="Picture 4">
            <a:extLst>
              <a:ext uri="{FF2B5EF4-FFF2-40B4-BE49-F238E27FC236}">
                <a16:creationId xmlns:a16="http://schemas.microsoft.com/office/drawing/2014/main" id="{3F63915B-56BB-1049-93E3-9BA9B1553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511" y="-207262"/>
            <a:ext cx="8126370" cy="5410808"/>
          </a:xfrm>
          <a:prstGeom prst="rect">
            <a:avLst/>
          </a:prstGeom>
        </p:spPr>
      </p:pic>
    </p:spTree>
    <p:extLst>
      <p:ext uri="{BB962C8B-B14F-4D97-AF65-F5344CB8AC3E}">
        <p14:creationId xmlns:p14="http://schemas.microsoft.com/office/powerpoint/2010/main" val="380831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F84E5D-C1DD-0C4E-B3E4-F5DF9E0824D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679251-D3F9-EE43-A385-DC39AC2BC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5218"/>
            <a:ext cx="12191466" cy="3661101"/>
          </a:xfrm>
          <a:prstGeom prst="rect">
            <a:avLst/>
          </a:prstGeom>
        </p:spPr>
      </p:pic>
      <p:sp>
        <p:nvSpPr>
          <p:cNvPr id="9" name="Title 1">
            <a:extLst>
              <a:ext uri="{FF2B5EF4-FFF2-40B4-BE49-F238E27FC236}">
                <a16:creationId xmlns:a16="http://schemas.microsoft.com/office/drawing/2014/main" id="{CE70FBA4-7150-FD4C-92F0-6F2CA3385398}"/>
              </a:ext>
            </a:extLst>
          </p:cNvPr>
          <p:cNvSpPr>
            <a:spLocks noGrp="1"/>
          </p:cNvSpPr>
          <p:nvPr>
            <p:ph type="title"/>
          </p:nvPr>
        </p:nvSpPr>
        <p:spPr>
          <a:xfrm>
            <a:off x="1763682" y="4526319"/>
            <a:ext cx="8710029" cy="2231814"/>
          </a:xfrm>
        </p:spPr>
        <p:txBody>
          <a:bodyPr/>
          <a:lstStyle/>
          <a:p>
            <a:pPr algn="ctr"/>
            <a:r>
              <a:rPr lang="en-US" sz="2400" b="1" dirty="0">
                <a:latin typeface="+mn-lt"/>
              </a:rPr>
              <a:t>A one day intensive workshop at the Nogojiwanong Friendship Centre with Indigenous artists and curators, elders, and officers from the Canada Council and the Ontario Arts Council</a:t>
            </a:r>
          </a:p>
        </p:txBody>
      </p:sp>
    </p:spTree>
    <p:extLst>
      <p:ext uri="{BB962C8B-B14F-4D97-AF65-F5344CB8AC3E}">
        <p14:creationId xmlns:p14="http://schemas.microsoft.com/office/powerpoint/2010/main" val="1102715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54452D-D58C-494C-AB95-90AFB31A9154}"/>
              </a:ext>
            </a:extLst>
          </p:cNvPr>
          <p:cNvSpPr>
            <a:spLocks noGrp="1"/>
          </p:cNvSpPr>
          <p:nvPr>
            <p:ph type="subTitle"/>
          </p:nvPr>
        </p:nvSpPr>
        <p:spPr/>
        <p:txBody>
          <a:bodyPr/>
          <a:lstStyle/>
          <a:p>
            <a:endParaRPr lang="en-US"/>
          </a:p>
        </p:txBody>
      </p:sp>
      <p:sp>
        <p:nvSpPr>
          <p:cNvPr id="6" name="Rectangle 5">
            <a:extLst>
              <a:ext uri="{FF2B5EF4-FFF2-40B4-BE49-F238E27FC236}">
                <a16:creationId xmlns:a16="http://schemas.microsoft.com/office/drawing/2014/main" id="{A41A81F1-8279-C343-9CCA-7216AE06D4C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06743EB-45A6-DD4D-91C1-558AFF39F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6" y="954918"/>
            <a:ext cx="12192000" cy="3654086"/>
          </a:xfrm>
          <a:prstGeom prst="rect">
            <a:avLst/>
          </a:prstGeom>
        </p:spPr>
      </p:pic>
      <p:sp>
        <p:nvSpPr>
          <p:cNvPr id="9" name="Title 1">
            <a:extLst>
              <a:ext uri="{FF2B5EF4-FFF2-40B4-BE49-F238E27FC236}">
                <a16:creationId xmlns:a16="http://schemas.microsoft.com/office/drawing/2014/main" id="{EE7B1292-6970-E945-BFBA-02EB81307825}"/>
              </a:ext>
            </a:extLst>
          </p:cNvPr>
          <p:cNvSpPr>
            <a:spLocks noGrp="1"/>
          </p:cNvSpPr>
          <p:nvPr>
            <p:ph type="title"/>
          </p:nvPr>
        </p:nvSpPr>
        <p:spPr>
          <a:xfrm>
            <a:off x="1763682" y="4526319"/>
            <a:ext cx="8710029" cy="2231814"/>
          </a:xfrm>
        </p:spPr>
        <p:txBody>
          <a:bodyPr/>
          <a:lstStyle/>
          <a:p>
            <a:pPr algn="ctr"/>
            <a:r>
              <a:rPr lang="en-US" sz="2400" b="1" dirty="0">
                <a:latin typeface="+mn-lt"/>
              </a:rPr>
              <a:t>Presented in partnership with Precarious2: Peterborough ArtsWORK Festival 2019. This event provided an analysis of the 2017 Status of the Artist Report and set the stage for future action. Featuring: Kate Story, Elisha Rubacha, Anna Currier, Su Ditta, Karl Beverage and Annie Jaeger</a:t>
            </a:r>
          </a:p>
        </p:txBody>
      </p:sp>
    </p:spTree>
    <p:extLst>
      <p:ext uri="{BB962C8B-B14F-4D97-AF65-F5344CB8AC3E}">
        <p14:creationId xmlns:p14="http://schemas.microsoft.com/office/powerpoint/2010/main" val="2080192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CustomShape 1"/>
          <p:cNvSpPr/>
          <p:nvPr/>
        </p:nvSpPr>
        <p:spPr>
          <a:xfrm>
            <a:off x="0" y="0"/>
            <a:ext cx="12347280" cy="6994440"/>
          </a:xfrm>
          <a:prstGeom prst="rect">
            <a:avLst/>
          </a:prstGeom>
          <a:solidFill>
            <a:srgbClr val="FFFFFF"/>
          </a:solidFill>
          <a:ln w="25560">
            <a:noFill/>
          </a:ln>
        </p:spPr>
        <p:style>
          <a:lnRef idx="0">
            <a:scrgbClr r="0" g="0" b="0"/>
          </a:lnRef>
          <a:fillRef idx="0">
            <a:scrgbClr r="0" g="0" b="0"/>
          </a:fillRef>
          <a:effectRef idx="0">
            <a:scrgbClr r="0" g="0" b="0"/>
          </a:effectRef>
          <a:fontRef idx="minor"/>
        </p:style>
      </p:sp>
      <p:pic>
        <p:nvPicPr>
          <p:cNvPr id="461" name="Picture 4"/>
          <p:cNvPicPr/>
          <p:nvPr/>
        </p:nvPicPr>
        <p:blipFill>
          <a:blip r:embed="rId3"/>
          <a:stretch/>
        </p:blipFill>
        <p:spPr>
          <a:xfrm>
            <a:off x="2976480" y="0"/>
            <a:ext cx="9213480" cy="6852960"/>
          </a:xfrm>
          <a:prstGeom prst="rect">
            <a:avLst/>
          </a:prstGeom>
          <a:ln w="9360">
            <a:noFill/>
          </a:ln>
        </p:spPr>
      </p:pic>
      <p:sp>
        <p:nvSpPr>
          <p:cNvPr id="462" name="CustomShape 2"/>
          <p:cNvSpPr/>
          <p:nvPr/>
        </p:nvSpPr>
        <p:spPr>
          <a:xfrm>
            <a:off x="380880" y="2286000"/>
            <a:ext cx="2436480" cy="1734840"/>
          </a:xfrm>
          <a:prstGeom prst="rect">
            <a:avLst/>
          </a:prstGeom>
          <a:solidFill>
            <a:srgbClr val="000000"/>
          </a:solid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FFFFFF"/>
                </a:solidFill>
                <a:latin typeface="Arial"/>
                <a:ea typeface="DejaVu Sans"/>
              </a:rPr>
              <a:t>Poster for TCCR Research Fair 2018, Anna Currier: Preliminary results</a:t>
            </a:r>
            <a:endParaRPr lang="en-US" sz="1800" b="0" strike="noStrike" spc="-1" dirty="0">
              <a:latin typeface="Arial"/>
            </a:endParaRPr>
          </a:p>
          <a:p>
            <a:pPr>
              <a:lnSpc>
                <a:spcPct val="100000"/>
              </a:lnSpc>
            </a:pPr>
            <a:r>
              <a:rPr lang="en-US" sz="1800" b="0" strike="noStrike" spc="-1" dirty="0">
                <a:solidFill>
                  <a:srgbClr val="FFFFFF"/>
                </a:solidFill>
                <a:latin typeface="Arial"/>
                <a:ea typeface="DejaVu Sans"/>
              </a:rPr>
              <a:t>Over 230 people took part in the survey</a:t>
            </a:r>
            <a:endParaRPr lang="en-US" sz="1800" b="0" strike="noStrike" spc="-1" dirty="0">
              <a:latin typeface="Arial"/>
            </a:endParaRPr>
          </a:p>
        </p:txBody>
      </p:sp>
    </p:spTree>
    <p:extLst>
      <p:ext uri="{BB962C8B-B14F-4D97-AF65-F5344CB8AC3E}">
        <p14:creationId xmlns:p14="http://schemas.microsoft.com/office/powerpoint/2010/main" val="1455382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352"/>
          <p:cNvPicPr/>
          <p:nvPr/>
        </p:nvPicPr>
        <p:blipFill>
          <a:blip r:embed="rId3"/>
          <a:stretch/>
        </p:blipFill>
        <p:spPr>
          <a:xfrm>
            <a:off x="-151920" y="0"/>
            <a:ext cx="12861000" cy="6125400"/>
          </a:xfrm>
          <a:prstGeom prst="rect">
            <a:avLst/>
          </a:prstGeom>
          <a:ln>
            <a:noFill/>
          </a:ln>
        </p:spPr>
      </p:pic>
      <p:sp>
        <p:nvSpPr>
          <p:cNvPr id="354" name="CustomShape 1"/>
          <p:cNvSpPr/>
          <p:nvPr/>
        </p:nvSpPr>
        <p:spPr>
          <a:xfrm>
            <a:off x="576360" y="1981080"/>
            <a:ext cx="10964520" cy="4493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gn="ctr">
              <a:lnSpc>
                <a:spcPct val="100000"/>
              </a:lnSpc>
            </a:pPr>
            <a:r>
              <a:rPr lang="en-US" sz="2800" b="1" strike="noStrike" spc="-1" dirty="0">
                <a:solidFill>
                  <a:srgbClr val="C00000"/>
                </a:solidFill>
                <a:latin typeface="Arial"/>
                <a:ea typeface="DejaVu Sans"/>
              </a:rPr>
              <a:t>Cultural Incubators 2019</a:t>
            </a:r>
            <a:endParaRPr lang="en-US" sz="2800" b="0" strike="noStrike" spc="-1" dirty="0">
              <a:solidFill>
                <a:srgbClr val="C00000"/>
              </a:solidFill>
              <a:latin typeface="Arial"/>
            </a:endParaRPr>
          </a:p>
          <a:p>
            <a:pPr marL="216000" indent="-214560">
              <a:lnSpc>
                <a:spcPct val="115000"/>
              </a:lnSpc>
              <a:spcBef>
                <a:spcPts val="850"/>
              </a:spcBef>
              <a:spcAft>
                <a:spcPts val="850"/>
              </a:spcAft>
              <a:buClr>
                <a:srgbClr val="000000"/>
              </a:buClr>
              <a:buSzPct val="45000"/>
              <a:buFont typeface="Wingdings" charset="2"/>
              <a:buChar char=""/>
            </a:pPr>
            <a:r>
              <a:rPr lang="en-US" sz="2800" b="1" strike="noStrike" spc="-1" dirty="0">
                <a:solidFill>
                  <a:srgbClr val="000000"/>
                </a:solidFill>
                <a:latin typeface="Arial"/>
                <a:ea typeface="DejaVu Sans"/>
              </a:rPr>
              <a:t>Artsvote Canada </a:t>
            </a:r>
            <a:r>
              <a:rPr lang="en-US" sz="2800" b="0" strike="noStrike" spc="-1" dirty="0">
                <a:solidFill>
                  <a:srgbClr val="000000"/>
                </a:solidFill>
                <a:latin typeface="Arial"/>
                <a:ea typeface="DejaVu Sans"/>
              </a:rPr>
              <a:t>2019</a:t>
            </a:r>
          </a:p>
          <a:p>
            <a:pPr marL="216000" indent="-214560">
              <a:lnSpc>
                <a:spcPct val="115000"/>
              </a:lnSpc>
              <a:spcBef>
                <a:spcPts val="850"/>
              </a:spcBef>
              <a:spcAft>
                <a:spcPts val="850"/>
              </a:spcAft>
              <a:buClr>
                <a:srgbClr val="000000"/>
              </a:buClr>
              <a:buSzPct val="45000"/>
              <a:buFont typeface="Wingdings" charset="2"/>
              <a:buChar char=""/>
            </a:pPr>
            <a:r>
              <a:rPr lang="en-US" sz="2800" b="1" spc="-1" dirty="0">
                <a:solidFill>
                  <a:srgbClr val="000000"/>
                </a:solidFill>
                <a:latin typeface="Arial"/>
                <a:ea typeface="DejaVu Sans"/>
              </a:rPr>
              <a:t>Art and Addiction</a:t>
            </a:r>
            <a:endParaRPr lang="en-US" sz="2800" b="1" strike="noStrike" spc="-1" dirty="0">
              <a:solidFill>
                <a:srgbClr val="000000"/>
              </a:solidFill>
              <a:latin typeface="Arial"/>
              <a:ea typeface="DejaVu Sans"/>
            </a:endParaRPr>
          </a:p>
          <a:p>
            <a:pPr marL="216000" indent="-214560">
              <a:lnSpc>
                <a:spcPct val="115000"/>
              </a:lnSpc>
              <a:spcBef>
                <a:spcPts val="850"/>
              </a:spcBef>
              <a:spcAft>
                <a:spcPts val="850"/>
              </a:spcAft>
              <a:buClr>
                <a:srgbClr val="000000"/>
              </a:buClr>
              <a:buSzPct val="45000"/>
              <a:buFont typeface="Wingdings" charset="2"/>
              <a:buChar char=""/>
            </a:pPr>
            <a:r>
              <a:rPr lang="en-US" sz="2800" b="1" spc="-1" dirty="0">
                <a:solidFill>
                  <a:srgbClr val="000000"/>
                </a:solidFill>
                <a:latin typeface="Arial"/>
              </a:rPr>
              <a:t>WORK WORK WORK x 2: Status of the Artist Report in Review</a:t>
            </a:r>
            <a:endParaRPr lang="en-US" sz="2800" b="1" strike="noStrike" spc="-1" dirty="0">
              <a:latin typeface="Arial"/>
            </a:endParaRPr>
          </a:p>
        </p:txBody>
      </p:sp>
      <p:sp>
        <p:nvSpPr>
          <p:cNvPr id="5" name="Rectangle 4">
            <a:extLst>
              <a:ext uri="{FF2B5EF4-FFF2-40B4-BE49-F238E27FC236}">
                <a16:creationId xmlns:a16="http://schemas.microsoft.com/office/drawing/2014/main" id="{5B41581B-C8FB-6142-9632-186AC3D08762}"/>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6" name="Picture 5">
            <a:extLst>
              <a:ext uri="{FF2B5EF4-FFF2-40B4-BE49-F238E27FC236}">
                <a16:creationId xmlns:a16="http://schemas.microsoft.com/office/drawing/2014/main" id="{ACBE8F81-8EE2-0642-9954-24B33F003A19}"/>
              </a:ext>
            </a:extLst>
          </p:cNvPr>
          <p:cNvPicPr>
            <a:picLocks noChangeAspect="1"/>
          </p:cNvPicPr>
          <p:nvPr/>
        </p:nvPicPr>
        <p:blipFill>
          <a:blip r:embed="rId4"/>
          <a:stretch>
            <a:fillRect/>
          </a:stretch>
        </p:blipFill>
        <p:spPr>
          <a:xfrm>
            <a:off x="10409257" y="0"/>
            <a:ext cx="1782743" cy="177902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9EFB92-EF02-324E-BA83-56511C369BB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ustomShape 2"/>
          <p:cNvSpPr/>
          <p:nvPr/>
        </p:nvSpPr>
        <p:spPr>
          <a:xfrm>
            <a:off x="609480" y="1604880"/>
            <a:ext cx="10966320" cy="3971880"/>
          </a:xfrm>
          <a:prstGeom prst="rect">
            <a:avLst/>
          </a:prstGeom>
          <a:noFill/>
          <a:ln>
            <a:noFill/>
          </a:ln>
        </p:spPr>
        <p:style>
          <a:lnRef idx="0">
            <a:scrgbClr r="0" g="0" b="0"/>
          </a:lnRef>
          <a:fillRef idx="0">
            <a:scrgbClr r="0" g="0" b="0"/>
          </a:fillRef>
          <a:effectRef idx="0">
            <a:scrgbClr r="0" g="0" b="0"/>
          </a:effectRef>
          <a:fontRef idx="minor"/>
        </p:style>
      </p:sp>
      <p:pic>
        <p:nvPicPr>
          <p:cNvPr id="3" name="Picture 2">
            <a:extLst>
              <a:ext uri="{FF2B5EF4-FFF2-40B4-BE49-F238E27FC236}">
                <a16:creationId xmlns:a16="http://schemas.microsoft.com/office/drawing/2014/main" id="{F546BAB2-07AE-BC4F-8620-026969507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627" y="0"/>
            <a:ext cx="5033289" cy="6858000"/>
          </a:xfrm>
          <a:prstGeom prst="rect">
            <a:avLst/>
          </a:prstGeom>
        </p:spPr>
      </p:pic>
      <p:sp>
        <p:nvSpPr>
          <p:cNvPr id="8" name="Title 1">
            <a:extLst>
              <a:ext uri="{FF2B5EF4-FFF2-40B4-BE49-F238E27FC236}">
                <a16:creationId xmlns:a16="http://schemas.microsoft.com/office/drawing/2014/main" id="{3443AF12-84CC-0340-A41F-38778344893F}"/>
              </a:ext>
            </a:extLst>
          </p:cNvPr>
          <p:cNvSpPr txBox="1">
            <a:spLocks/>
          </p:cNvSpPr>
          <p:nvPr/>
        </p:nvSpPr>
        <p:spPr>
          <a:xfrm>
            <a:off x="609480" y="914400"/>
            <a:ext cx="4915831" cy="5843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mn-lt"/>
              </a:rPr>
              <a:t>Artsvote Canada 2019</a:t>
            </a:r>
          </a:p>
          <a:p>
            <a:pPr algn="ctr"/>
            <a:endParaRPr lang="en-US" sz="2400" b="1" dirty="0">
              <a:latin typeface="+mn-lt"/>
            </a:endParaRPr>
          </a:p>
          <a:p>
            <a:pPr algn="ctr"/>
            <a:r>
              <a:rPr lang="en-US" sz="2400" b="1" dirty="0">
                <a:latin typeface="+mn-lt"/>
              </a:rPr>
              <a:t>The official Candidate’s Debate on Arts Culture and Heritage for the Federal Election</a:t>
            </a:r>
          </a:p>
          <a:p>
            <a:pPr algn="ctr"/>
            <a:endParaRPr lang="en-US" sz="2400" b="1" dirty="0">
              <a:latin typeface="+mn-lt"/>
            </a:endParaRPr>
          </a:p>
          <a:p>
            <a:pPr algn="ctr"/>
            <a:r>
              <a:rPr lang="en-US" sz="2400" b="1" dirty="0">
                <a:latin typeface="+mn-lt"/>
              </a:rPr>
              <a:t>Candidates Maryam Monsef, Candace Shaw, Michael Skinner and Andrew McGregor went head to head with our panel of experts: Katherine Carleton, Joeann Argue, Emily Martin and Elisha Rubacha. Moderated by James Cullingham</a:t>
            </a:r>
          </a:p>
          <a:p>
            <a:pPr algn="ctr"/>
            <a:endParaRPr lang="en-US" sz="2400" b="1" dirty="0">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495A5-84CA-1043-9317-B9531CD08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852"/>
            <a:ext cx="12192000" cy="9144000"/>
          </a:xfrm>
          <a:prstGeom prst="rect">
            <a:avLst/>
          </a:prstGeom>
        </p:spPr>
      </p:pic>
    </p:spTree>
    <p:extLst>
      <p:ext uri="{BB962C8B-B14F-4D97-AF65-F5344CB8AC3E}">
        <p14:creationId xmlns:p14="http://schemas.microsoft.com/office/powerpoint/2010/main" val="1719804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5AFEF-3B87-E749-803F-7EE6DF6BD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5839"/>
            <a:ext cx="12192000" cy="9144000"/>
          </a:xfrm>
          <a:prstGeom prst="rect">
            <a:avLst/>
          </a:prstGeom>
        </p:spPr>
      </p:pic>
    </p:spTree>
    <p:extLst>
      <p:ext uri="{BB962C8B-B14F-4D97-AF65-F5344CB8AC3E}">
        <p14:creationId xmlns:p14="http://schemas.microsoft.com/office/powerpoint/2010/main" val="2773666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icture 277"/>
          <p:cNvPicPr/>
          <p:nvPr/>
        </p:nvPicPr>
        <p:blipFill>
          <a:blip r:embed="rId2"/>
          <a:stretch/>
        </p:blipFill>
        <p:spPr>
          <a:xfrm>
            <a:off x="-151920" y="0"/>
            <a:ext cx="12861000" cy="6125400"/>
          </a:xfrm>
          <a:prstGeom prst="rect">
            <a:avLst/>
          </a:prstGeom>
          <a:ln>
            <a:noFill/>
          </a:ln>
        </p:spPr>
      </p:pic>
      <p:sp>
        <p:nvSpPr>
          <p:cNvPr id="279" name="CustomShape 1"/>
          <p:cNvSpPr/>
          <p:nvPr/>
        </p:nvSpPr>
        <p:spPr>
          <a:xfrm>
            <a:off x="2417760" y="3530520"/>
            <a:ext cx="8629560" cy="971280"/>
          </a:xfrm>
          <a:prstGeom prst="rect">
            <a:avLst/>
          </a:prstGeom>
          <a:noFill/>
          <a:ln>
            <a:noFill/>
          </a:ln>
        </p:spPr>
        <p:style>
          <a:lnRef idx="0">
            <a:scrgbClr r="0" g="0" b="0"/>
          </a:lnRef>
          <a:fillRef idx="0">
            <a:scrgbClr r="0" g="0" b="0"/>
          </a:fillRef>
          <a:effectRef idx="0">
            <a:scrgbClr r="0" g="0" b="0"/>
          </a:effectRef>
          <a:fontRef idx="minor"/>
        </p:style>
      </p:sp>
      <p:sp>
        <p:nvSpPr>
          <p:cNvPr id="280" name="CustomShape 2"/>
          <p:cNvSpPr/>
          <p:nvPr/>
        </p:nvSpPr>
        <p:spPr>
          <a:xfrm>
            <a:off x="119921" y="1837503"/>
            <a:ext cx="12351895" cy="44790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OUR JOB</a:t>
            </a:r>
            <a:endParaRPr lang="en-US" sz="2800" b="0" strike="noStrike" spc="-1" dirty="0">
              <a:latin typeface="Arial"/>
            </a:endParaRPr>
          </a:p>
          <a:p>
            <a:pPr marL="285840" indent="-280440">
              <a:lnSpc>
                <a:spcPct val="150000"/>
              </a:lnSpc>
              <a:buClr>
                <a:srgbClr val="000000"/>
              </a:buClr>
              <a:buFont typeface="Arial"/>
              <a:buChar char="•"/>
            </a:pPr>
            <a:r>
              <a:rPr lang="en-US" sz="2200" b="0" strike="noStrike" spc="-1" dirty="0">
                <a:solidFill>
                  <a:srgbClr val="000000"/>
                </a:solidFill>
                <a:latin typeface="Arial"/>
                <a:ea typeface="Arial"/>
              </a:rPr>
              <a:t>Act as an antenna and sounding board for the ACH community.</a:t>
            </a:r>
            <a:endParaRPr lang="en-US" sz="2200" b="0" strike="noStrike" spc="-1" dirty="0">
              <a:latin typeface="Arial"/>
            </a:endParaRPr>
          </a:p>
          <a:p>
            <a:pPr marL="285840" indent="-280440">
              <a:lnSpc>
                <a:spcPct val="150000"/>
              </a:lnSpc>
              <a:buClr>
                <a:srgbClr val="000000"/>
              </a:buClr>
              <a:buFont typeface="Arial"/>
              <a:buChar char="•"/>
            </a:pPr>
            <a:r>
              <a:rPr lang="en-US" sz="2200" b="0" strike="noStrike" spc="-1" dirty="0">
                <a:solidFill>
                  <a:srgbClr val="000000"/>
                </a:solidFill>
                <a:latin typeface="Arial"/>
                <a:ea typeface="Arial"/>
              </a:rPr>
              <a:t>Identify challenges in the sector and develop and deliver programs and services that help our members and the broader creative community, meet those challenges.</a:t>
            </a:r>
            <a:endParaRPr lang="en-US" sz="2200" b="0" strike="noStrike" spc="-1" dirty="0">
              <a:latin typeface="Arial"/>
            </a:endParaRPr>
          </a:p>
          <a:p>
            <a:pPr marL="285840" indent="-280440">
              <a:lnSpc>
                <a:spcPct val="150000"/>
              </a:lnSpc>
              <a:buClr>
                <a:srgbClr val="000000"/>
              </a:buClr>
              <a:buFont typeface="Arial"/>
              <a:buChar char="•"/>
            </a:pPr>
            <a:r>
              <a:rPr lang="en-US" sz="2200" b="0" strike="noStrike" spc="-1" dirty="0">
                <a:solidFill>
                  <a:srgbClr val="000000"/>
                </a:solidFill>
                <a:latin typeface="Arial"/>
                <a:ea typeface="Arial"/>
              </a:rPr>
              <a:t>Discover new opportunities for artists, implement useful and innovative strategies to strengthen organizations and provide meaningful support to better serve artists, heritage professionals, cultural managers and audiences.</a:t>
            </a:r>
            <a:endParaRPr lang="en-US" sz="2200" b="0" strike="noStrike" spc="-1" dirty="0">
              <a:latin typeface="Arial"/>
            </a:endParaRPr>
          </a:p>
          <a:p>
            <a:pPr marL="285840" indent="-280440">
              <a:lnSpc>
                <a:spcPct val="150000"/>
              </a:lnSpc>
              <a:buClr>
                <a:srgbClr val="000000"/>
              </a:buClr>
              <a:buFont typeface="Arial"/>
              <a:buChar char="•"/>
            </a:pPr>
            <a:r>
              <a:rPr lang="en-US" sz="2200" b="0" strike="noStrike" spc="-1" dirty="0">
                <a:solidFill>
                  <a:srgbClr val="000000"/>
                </a:solidFill>
                <a:latin typeface="Arial"/>
                <a:ea typeface="Arial"/>
              </a:rPr>
              <a:t>Build audiences and increase the impact of arts, culture and heritage activity.</a:t>
            </a:r>
            <a:endParaRPr lang="en-US" sz="2200" b="0" strike="noStrike" spc="-1" dirty="0">
              <a:latin typeface="Arial"/>
            </a:endParaRPr>
          </a:p>
          <a:p>
            <a:pPr algn="ctr">
              <a:lnSpc>
                <a:spcPct val="150000"/>
              </a:lnSpc>
            </a:pPr>
            <a:endParaRPr lang="en-US" sz="1800" b="0" strike="noStrike" spc="-1" dirty="0">
              <a:latin typeface="Arial"/>
            </a:endParaRPr>
          </a:p>
        </p:txBody>
      </p:sp>
      <p:pic>
        <p:nvPicPr>
          <p:cNvPr id="5" name="Picture 4">
            <a:extLst>
              <a:ext uri="{FF2B5EF4-FFF2-40B4-BE49-F238E27FC236}">
                <a16:creationId xmlns:a16="http://schemas.microsoft.com/office/drawing/2014/main" id="{56A1AF84-4699-4948-BE62-AE3879DA4DA0}"/>
              </a:ext>
            </a:extLst>
          </p:cNvPr>
          <p:cNvPicPr>
            <a:picLocks noChangeAspect="1"/>
          </p:cNvPicPr>
          <p:nvPr/>
        </p:nvPicPr>
        <p:blipFill>
          <a:blip r:embed="rId3"/>
          <a:stretch>
            <a:fillRect/>
          </a:stretch>
        </p:blipFill>
        <p:spPr>
          <a:xfrm>
            <a:off x="10343212" y="0"/>
            <a:ext cx="1841347" cy="1837503"/>
          </a:xfrm>
          <a:prstGeom prst="rect">
            <a:avLst/>
          </a:prstGeom>
        </p:spPr>
      </p:pic>
      <p:sp>
        <p:nvSpPr>
          <p:cNvPr id="6" name="Rectangle 5">
            <a:extLst>
              <a:ext uri="{FF2B5EF4-FFF2-40B4-BE49-F238E27FC236}">
                <a16:creationId xmlns:a16="http://schemas.microsoft.com/office/drawing/2014/main" id="{DF38E662-CC69-114D-ABD3-E3DC0FBEC1E8}"/>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344"/>
          <p:cNvPicPr/>
          <p:nvPr/>
        </p:nvPicPr>
        <p:blipFill>
          <a:blip r:embed="rId3"/>
          <a:stretch/>
        </p:blipFill>
        <p:spPr>
          <a:xfrm>
            <a:off x="-151920" y="0"/>
            <a:ext cx="12861000" cy="6125400"/>
          </a:xfrm>
          <a:prstGeom prst="rect">
            <a:avLst/>
          </a:prstGeom>
          <a:ln>
            <a:noFill/>
          </a:ln>
        </p:spPr>
      </p:pic>
      <p:sp>
        <p:nvSpPr>
          <p:cNvPr id="346" name="CustomShape 1"/>
          <p:cNvSpPr/>
          <p:nvPr/>
        </p:nvSpPr>
        <p:spPr>
          <a:xfrm>
            <a:off x="0" y="844560"/>
            <a:ext cx="12187080" cy="195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2800" b="1" strike="noStrike" spc="-1" dirty="0">
                <a:solidFill>
                  <a:srgbClr val="000000"/>
                </a:solidFill>
                <a:latin typeface="Arial"/>
                <a:ea typeface="Microsoft YaHei"/>
              </a:rPr>
              <a:t>Advocacy and Strategic Leadership 2019: Engagement</a:t>
            </a:r>
            <a:endParaRPr lang="en-US" sz="2800" b="0" strike="noStrike" spc="-1" dirty="0">
              <a:latin typeface="Arial"/>
            </a:endParaRPr>
          </a:p>
        </p:txBody>
      </p:sp>
      <p:sp>
        <p:nvSpPr>
          <p:cNvPr id="347" name="CustomShape 2"/>
          <p:cNvSpPr/>
          <p:nvPr/>
        </p:nvSpPr>
        <p:spPr>
          <a:xfrm>
            <a:off x="503280" y="2952720"/>
            <a:ext cx="11156760" cy="28934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35540" indent="-342900">
              <a:lnSpc>
                <a:spcPct val="150000"/>
              </a:lnSpc>
              <a:buClr>
                <a:srgbClr val="000000"/>
              </a:buClr>
              <a:buSzPct val="45000"/>
              <a:buFont typeface="Wingdings" pitchFamily="2" charset="2"/>
              <a:buChar char="§"/>
            </a:pPr>
            <a:r>
              <a:rPr lang="en-US" sz="2200" b="1" strike="noStrike" spc="-1" dirty="0">
                <a:solidFill>
                  <a:srgbClr val="000000"/>
                </a:solidFill>
                <a:latin typeface="Arial"/>
                <a:ea typeface="DejaVu Sans"/>
              </a:rPr>
              <a:t>First Friday</a:t>
            </a:r>
            <a:endParaRPr lang="en-US" sz="2200" b="0" strike="noStrike" spc="-1" dirty="0">
              <a:solidFill>
                <a:srgbClr val="000000"/>
              </a:solidFill>
              <a:latin typeface="Arial"/>
              <a:ea typeface="DejaVu Sans"/>
            </a:endParaRPr>
          </a:p>
          <a:p>
            <a:pPr marL="1035540" indent="-342900">
              <a:lnSpc>
                <a:spcPct val="150000"/>
              </a:lnSpc>
              <a:buClr>
                <a:srgbClr val="000000"/>
              </a:buClr>
              <a:buSzPct val="45000"/>
              <a:buFont typeface="Wingdings" pitchFamily="2" charset="2"/>
              <a:buChar char="§"/>
            </a:pPr>
            <a:r>
              <a:rPr lang="en-US" sz="2200" b="1" spc="-1" dirty="0">
                <a:solidFill>
                  <a:srgbClr val="000000"/>
                </a:solidFill>
                <a:latin typeface="Arial"/>
              </a:rPr>
              <a:t>City Hall: </a:t>
            </a:r>
            <a:r>
              <a:rPr lang="en-US" sz="2200" spc="-1" dirty="0">
                <a:solidFill>
                  <a:srgbClr val="000000"/>
                </a:solidFill>
                <a:latin typeface="Arial"/>
              </a:rPr>
              <a:t>Campaign to overturn the $31,000 cut to the 2019 Community Investment and Project Grants Budget</a:t>
            </a:r>
          </a:p>
          <a:p>
            <a:pPr marL="1035540" indent="-342900">
              <a:lnSpc>
                <a:spcPct val="150000"/>
              </a:lnSpc>
              <a:buClr>
                <a:srgbClr val="000000"/>
              </a:buClr>
              <a:buSzPct val="45000"/>
              <a:buFont typeface="Wingdings" pitchFamily="2" charset="2"/>
              <a:buChar char="§"/>
            </a:pPr>
            <a:r>
              <a:rPr lang="en-US" sz="2200" b="1" strike="noStrike" spc="-1" dirty="0">
                <a:solidFill>
                  <a:srgbClr val="000000"/>
                </a:solidFill>
                <a:latin typeface="Arial"/>
              </a:rPr>
              <a:t>City Hall: </a:t>
            </a:r>
            <a:r>
              <a:rPr lang="en-US" sz="2200" b="0" strike="noStrike" spc="-1" dirty="0">
                <a:solidFill>
                  <a:srgbClr val="000000"/>
                </a:solidFill>
                <a:latin typeface="Arial"/>
              </a:rPr>
              <a:t>Successful advocacy campaign for fee for Poet </a:t>
            </a:r>
            <a:r>
              <a:rPr lang="en-US" sz="2200" spc="-1" dirty="0">
                <a:solidFill>
                  <a:srgbClr val="000000"/>
                </a:solidFill>
                <a:latin typeface="Arial"/>
              </a:rPr>
              <a:t>L</a:t>
            </a:r>
            <a:r>
              <a:rPr lang="en-US" sz="2200" b="0" strike="noStrike" spc="-1" dirty="0">
                <a:solidFill>
                  <a:srgbClr val="000000"/>
                </a:solidFill>
                <a:latin typeface="Arial"/>
              </a:rPr>
              <a:t>aureate</a:t>
            </a:r>
          </a:p>
          <a:p>
            <a:pPr>
              <a:lnSpc>
                <a:spcPct val="150000"/>
              </a:lnSpc>
            </a:pPr>
            <a:endParaRPr lang="en-US" sz="2200" b="0" strike="noStrike" spc="-1" dirty="0">
              <a:latin typeface="Arial"/>
            </a:endParaRPr>
          </a:p>
        </p:txBody>
      </p:sp>
      <p:sp>
        <p:nvSpPr>
          <p:cNvPr id="7" name="Rectangle 6">
            <a:extLst>
              <a:ext uri="{FF2B5EF4-FFF2-40B4-BE49-F238E27FC236}">
                <a16:creationId xmlns:a16="http://schemas.microsoft.com/office/drawing/2014/main" id="{8087A390-1AC8-7D48-B6E3-3B49D1E4C385}"/>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8" name="Picture 7">
            <a:extLst>
              <a:ext uri="{FF2B5EF4-FFF2-40B4-BE49-F238E27FC236}">
                <a16:creationId xmlns:a16="http://schemas.microsoft.com/office/drawing/2014/main" id="{F242982F-5838-A747-B2D8-1A2E66B901AF}"/>
              </a:ext>
            </a:extLst>
          </p:cNvPr>
          <p:cNvPicPr>
            <a:picLocks noChangeAspect="1"/>
          </p:cNvPicPr>
          <p:nvPr/>
        </p:nvPicPr>
        <p:blipFill>
          <a:blip r:embed="rId4"/>
          <a:stretch>
            <a:fillRect/>
          </a:stretch>
        </p:blipFill>
        <p:spPr>
          <a:xfrm>
            <a:off x="10409257" y="0"/>
            <a:ext cx="1782743" cy="1779021"/>
          </a:xfrm>
          <a:prstGeom prst="rect">
            <a:avLst/>
          </a:prstGeom>
        </p:spPr>
      </p:pic>
    </p:spTree>
    <p:extLst>
      <p:ext uri="{BB962C8B-B14F-4D97-AF65-F5344CB8AC3E}">
        <p14:creationId xmlns:p14="http://schemas.microsoft.com/office/powerpoint/2010/main" val="55519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344"/>
          <p:cNvPicPr/>
          <p:nvPr/>
        </p:nvPicPr>
        <p:blipFill>
          <a:blip r:embed="rId3"/>
          <a:stretch/>
        </p:blipFill>
        <p:spPr>
          <a:xfrm>
            <a:off x="-151920" y="0"/>
            <a:ext cx="12861000" cy="6125400"/>
          </a:xfrm>
          <a:prstGeom prst="rect">
            <a:avLst/>
          </a:prstGeom>
          <a:ln>
            <a:noFill/>
          </a:ln>
        </p:spPr>
      </p:pic>
      <p:sp>
        <p:nvSpPr>
          <p:cNvPr id="346" name="CustomShape 1"/>
          <p:cNvSpPr/>
          <p:nvPr/>
        </p:nvSpPr>
        <p:spPr>
          <a:xfrm>
            <a:off x="0" y="844560"/>
            <a:ext cx="12187080" cy="195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2800" b="1" strike="noStrike" spc="-1" dirty="0">
                <a:solidFill>
                  <a:srgbClr val="000000"/>
                </a:solidFill>
                <a:latin typeface="Arial"/>
                <a:ea typeface="Microsoft YaHei"/>
              </a:rPr>
              <a:t>Advocacy and Strategic Leadership 2019: Engagement</a:t>
            </a:r>
            <a:endParaRPr lang="en-US" sz="2800" b="0" strike="noStrike" spc="-1" dirty="0">
              <a:latin typeface="Arial"/>
            </a:endParaRPr>
          </a:p>
        </p:txBody>
      </p:sp>
      <p:sp>
        <p:nvSpPr>
          <p:cNvPr id="347" name="CustomShape 2"/>
          <p:cNvSpPr/>
          <p:nvPr/>
        </p:nvSpPr>
        <p:spPr>
          <a:xfrm>
            <a:off x="503280" y="2952720"/>
            <a:ext cx="11156760" cy="28934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35540" indent="-342900">
              <a:lnSpc>
                <a:spcPct val="150000"/>
              </a:lnSpc>
              <a:buClr>
                <a:srgbClr val="000000"/>
              </a:buClr>
              <a:buSzPct val="45000"/>
              <a:buFont typeface="Wingdings" pitchFamily="2" charset="2"/>
              <a:buChar char="§"/>
            </a:pPr>
            <a:r>
              <a:rPr lang="en-US" sz="2200" b="1" spc="-1" dirty="0">
                <a:solidFill>
                  <a:srgbClr val="000000"/>
                </a:solidFill>
              </a:rPr>
              <a:t>Official Plan Update: </a:t>
            </a:r>
            <a:r>
              <a:rPr lang="en-US" sz="2200" spc="-1" dirty="0">
                <a:solidFill>
                  <a:srgbClr val="000000"/>
                </a:solidFill>
              </a:rPr>
              <a:t>Organized Artist participation in planning department consultations</a:t>
            </a:r>
          </a:p>
          <a:p>
            <a:pPr marL="1035540" indent="-342900">
              <a:lnSpc>
                <a:spcPct val="150000"/>
              </a:lnSpc>
              <a:buClr>
                <a:srgbClr val="000000"/>
              </a:buClr>
              <a:buSzPct val="45000"/>
              <a:buFont typeface="Wingdings" pitchFamily="2" charset="2"/>
              <a:buChar char="§"/>
            </a:pPr>
            <a:r>
              <a:rPr lang="en-US" sz="2200" b="1" spc="-1" dirty="0">
                <a:solidFill>
                  <a:srgbClr val="000000"/>
                </a:solidFill>
              </a:rPr>
              <a:t>City Hall: </a:t>
            </a:r>
            <a:r>
              <a:rPr lang="en-US" sz="2200" spc="-1" dirty="0">
                <a:solidFill>
                  <a:srgbClr val="000000"/>
                </a:solidFill>
              </a:rPr>
              <a:t>Organized ACH Sector participation in Budget 2020 Open Houses</a:t>
            </a:r>
            <a:endParaRPr lang="en-US" sz="2200" spc="-1" dirty="0"/>
          </a:p>
          <a:p>
            <a:pPr marL="1035540" indent="-342900">
              <a:lnSpc>
                <a:spcPct val="150000"/>
              </a:lnSpc>
              <a:buClr>
                <a:srgbClr val="000000"/>
              </a:buClr>
              <a:buSzPct val="45000"/>
              <a:buFont typeface="Wingdings" pitchFamily="2" charset="2"/>
              <a:buChar char="§"/>
            </a:pPr>
            <a:r>
              <a:rPr lang="en-US" sz="2200" b="1" strike="noStrike" spc="-1" dirty="0">
                <a:solidFill>
                  <a:srgbClr val="000000"/>
                </a:solidFill>
                <a:latin typeface="Arial"/>
                <a:ea typeface="DejaVu Sans"/>
              </a:rPr>
              <a:t>Arts Awareness: </a:t>
            </a:r>
            <a:r>
              <a:rPr lang="en-US" sz="2200" spc="-1" dirty="0">
                <a:solidFill>
                  <a:srgbClr val="000000"/>
                </a:solidFill>
              </a:rPr>
              <a:t>Arts representation, lectures and talks</a:t>
            </a:r>
          </a:p>
          <a:p>
            <a:pPr marL="1035540" indent="-342900">
              <a:lnSpc>
                <a:spcPct val="150000"/>
              </a:lnSpc>
              <a:buClr>
                <a:srgbClr val="000000"/>
              </a:buClr>
              <a:buSzPct val="45000"/>
              <a:buFont typeface="Wingdings" pitchFamily="2" charset="2"/>
              <a:buChar char="§"/>
            </a:pPr>
            <a:endParaRPr lang="en-US" sz="2200" b="0" strike="noStrike" spc="-1" dirty="0">
              <a:latin typeface="Arial"/>
            </a:endParaRPr>
          </a:p>
          <a:p>
            <a:pPr>
              <a:lnSpc>
                <a:spcPct val="150000"/>
              </a:lnSpc>
            </a:pPr>
            <a:endParaRPr lang="en-US" sz="2200" b="0" strike="noStrike" spc="-1" dirty="0">
              <a:latin typeface="Arial"/>
            </a:endParaRPr>
          </a:p>
        </p:txBody>
      </p:sp>
      <p:sp>
        <p:nvSpPr>
          <p:cNvPr id="7" name="Rectangle 6">
            <a:extLst>
              <a:ext uri="{FF2B5EF4-FFF2-40B4-BE49-F238E27FC236}">
                <a16:creationId xmlns:a16="http://schemas.microsoft.com/office/drawing/2014/main" id="{8087A390-1AC8-7D48-B6E3-3B49D1E4C385}"/>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8" name="Picture 7">
            <a:extLst>
              <a:ext uri="{FF2B5EF4-FFF2-40B4-BE49-F238E27FC236}">
                <a16:creationId xmlns:a16="http://schemas.microsoft.com/office/drawing/2014/main" id="{F242982F-5838-A747-B2D8-1A2E66B901AF}"/>
              </a:ext>
            </a:extLst>
          </p:cNvPr>
          <p:cNvPicPr>
            <a:picLocks noChangeAspect="1"/>
          </p:cNvPicPr>
          <p:nvPr/>
        </p:nvPicPr>
        <p:blipFill>
          <a:blip r:embed="rId4"/>
          <a:stretch>
            <a:fillRect/>
          </a:stretch>
        </p:blipFill>
        <p:spPr>
          <a:xfrm>
            <a:off x="10409257" y="0"/>
            <a:ext cx="1782743" cy="1779021"/>
          </a:xfrm>
          <a:prstGeom prst="rect">
            <a:avLst/>
          </a:prstGeom>
        </p:spPr>
      </p:pic>
    </p:spTree>
    <p:extLst>
      <p:ext uri="{BB962C8B-B14F-4D97-AF65-F5344CB8AC3E}">
        <p14:creationId xmlns:p14="http://schemas.microsoft.com/office/powerpoint/2010/main" val="2138028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344"/>
          <p:cNvPicPr/>
          <p:nvPr/>
        </p:nvPicPr>
        <p:blipFill>
          <a:blip r:embed="rId3"/>
          <a:stretch/>
        </p:blipFill>
        <p:spPr>
          <a:xfrm>
            <a:off x="-151920" y="0"/>
            <a:ext cx="12861000" cy="6125400"/>
          </a:xfrm>
          <a:prstGeom prst="rect">
            <a:avLst/>
          </a:prstGeom>
          <a:ln>
            <a:noFill/>
          </a:ln>
        </p:spPr>
      </p:pic>
      <p:sp>
        <p:nvSpPr>
          <p:cNvPr id="346" name="CustomShape 1"/>
          <p:cNvSpPr/>
          <p:nvPr/>
        </p:nvSpPr>
        <p:spPr>
          <a:xfrm>
            <a:off x="0" y="844560"/>
            <a:ext cx="12187080" cy="195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2800" b="1" strike="noStrike" spc="-1" dirty="0">
                <a:solidFill>
                  <a:srgbClr val="000000"/>
                </a:solidFill>
                <a:latin typeface="Arial"/>
                <a:ea typeface="Microsoft YaHei"/>
              </a:rPr>
              <a:t>Advocacy and Strategic Leadership 2019: Research</a:t>
            </a:r>
            <a:endParaRPr lang="en-US" sz="2800" b="0" strike="noStrike" spc="-1" dirty="0">
              <a:latin typeface="Arial"/>
            </a:endParaRPr>
          </a:p>
        </p:txBody>
      </p:sp>
      <p:sp>
        <p:nvSpPr>
          <p:cNvPr id="347" name="CustomShape 2"/>
          <p:cNvSpPr/>
          <p:nvPr/>
        </p:nvSpPr>
        <p:spPr>
          <a:xfrm>
            <a:off x="503280" y="2952720"/>
            <a:ext cx="11156760" cy="28934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35540" indent="-342900">
              <a:lnSpc>
                <a:spcPct val="150000"/>
              </a:lnSpc>
              <a:buClr>
                <a:srgbClr val="000000"/>
              </a:buClr>
              <a:buSzPct val="45000"/>
              <a:buFont typeface="Wingdings" pitchFamily="2" charset="2"/>
              <a:buChar char="§"/>
            </a:pPr>
            <a:r>
              <a:rPr lang="en-US" sz="2200" b="1" spc="-1" dirty="0">
                <a:solidFill>
                  <a:srgbClr val="000000"/>
                </a:solidFill>
              </a:rPr>
              <a:t>Official Plan Update Submission</a:t>
            </a:r>
            <a:r>
              <a:rPr lang="en-US" sz="2200" b="1" strike="noStrike" spc="-1" dirty="0">
                <a:solidFill>
                  <a:srgbClr val="000000"/>
                </a:solidFill>
                <a:latin typeface="Arial"/>
              </a:rPr>
              <a:t>: </a:t>
            </a:r>
            <a:r>
              <a:rPr lang="en-US" sz="2200" b="0" strike="noStrike" spc="-1" dirty="0">
                <a:solidFill>
                  <a:srgbClr val="000000"/>
                </a:solidFill>
                <a:latin typeface="Arial"/>
              </a:rPr>
              <a:t>Conducted focus group on Official Plan Update: Arts Sector input and remedies for gentrification impact</a:t>
            </a:r>
          </a:p>
          <a:p>
            <a:pPr marL="1035540" indent="-342900">
              <a:lnSpc>
                <a:spcPct val="150000"/>
              </a:lnSpc>
              <a:buClr>
                <a:srgbClr val="000000"/>
              </a:buClr>
              <a:buSzPct val="45000"/>
              <a:buFont typeface="Wingdings" pitchFamily="2" charset="2"/>
              <a:buChar char="§"/>
            </a:pPr>
            <a:r>
              <a:rPr lang="en-US" sz="2200" b="1" spc="-1" dirty="0">
                <a:solidFill>
                  <a:srgbClr val="000000"/>
                </a:solidFill>
                <a:latin typeface="Arial"/>
              </a:rPr>
              <a:t>Official Plan Update: </a:t>
            </a:r>
            <a:r>
              <a:rPr lang="en-US" sz="2200" spc="-1" dirty="0">
                <a:solidFill>
                  <a:srgbClr val="000000"/>
                </a:solidFill>
                <a:latin typeface="Arial"/>
              </a:rPr>
              <a:t>Research, development and delivery of EC3’s response to the DRAFT Official Plan Update</a:t>
            </a:r>
            <a:endParaRPr lang="en-US" sz="2200" spc="-1" dirty="0">
              <a:latin typeface="Arial"/>
            </a:endParaRPr>
          </a:p>
          <a:p>
            <a:pPr marL="1035540" indent="-342900">
              <a:lnSpc>
                <a:spcPct val="150000"/>
              </a:lnSpc>
              <a:buClr>
                <a:srgbClr val="000000"/>
              </a:buClr>
              <a:buSzPct val="45000"/>
              <a:buFont typeface="Wingdings" pitchFamily="2" charset="2"/>
              <a:buChar char="§"/>
            </a:pPr>
            <a:r>
              <a:rPr lang="en-US" sz="2200" b="1" spc="-1" dirty="0">
                <a:solidFill>
                  <a:srgbClr val="000000"/>
                </a:solidFill>
              </a:rPr>
              <a:t>Support for the Arts: </a:t>
            </a:r>
            <a:r>
              <a:rPr lang="en-US" sz="2200" spc="-1" dirty="0">
                <a:solidFill>
                  <a:srgbClr val="000000"/>
                </a:solidFill>
              </a:rPr>
              <a:t>Comparative research on other municipalities (arts council structure, grants programs, </a:t>
            </a:r>
            <a:r>
              <a:rPr lang="en-US" sz="2200" spc="-1" dirty="0" err="1">
                <a:solidFill>
                  <a:srgbClr val="000000"/>
                </a:solidFill>
              </a:rPr>
              <a:t>etc</a:t>
            </a:r>
            <a:r>
              <a:rPr lang="en-US" sz="2200" spc="-1" dirty="0">
                <a:solidFill>
                  <a:srgbClr val="000000"/>
                </a:solidFill>
              </a:rPr>
              <a:t>)</a:t>
            </a:r>
          </a:p>
          <a:p>
            <a:pPr>
              <a:lnSpc>
                <a:spcPct val="150000"/>
              </a:lnSpc>
            </a:pPr>
            <a:endParaRPr lang="en-US" sz="2200" b="0" strike="noStrike" spc="-1" dirty="0">
              <a:latin typeface="Arial"/>
            </a:endParaRPr>
          </a:p>
        </p:txBody>
      </p:sp>
      <p:sp>
        <p:nvSpPr>
          <p:cNvPr id="7" name="Rectangle 6">
            <a:extLst>
              <a:ext uri="{FF2B5EF4-FFF2-40B4-BE49-F238E27FC236}">
                <a16:creationId xmlns:a16="http://schemas.microsoft.com/office/drawing/2014/main" id="{8087A390-1AC8-7D48-B6E3-3B49D1E4C385}"/>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8" name="Picture 7">
            <a:extLst>
              <a:ext uri="{FF2B5EF4-FFF2-40B4-BE49-F238E27FC236}">
                <a16:creationId xmlns:a16="http://schemas.microsoft.com/office/drawing/2014/main" id="{F242982F-5838-A747-B2D8-1A2E66B901AF}"/>
              </a:ext>
            </a:extLst>
          </p:cNvPr>
          <p:cNvPicPr>
            <a:picLocks noChangeAspect="1"/>
          </p:cNvPicPr>
          <p:nvPr/>
        </p:nvPicPr>
        <p:blipFill>
          <a:blip r:embed="rId4"/>
          <a:stretch>
            <a:fillRect/>
          </a:stretch>
        </p:blipFill>
        <p:spPr>
          <a:xfrm>
            <a:off x="10409257" y="0"/>
            <a:ext cx="1782743" cy="1779021"/>
          </a:xfrm>
          <a:prstGeom prst="rect">
            <a:avLst/>
          </a:prstGeom>
        </p:spPr>
      </p:pic>
    </p:spTree>
    <p:extLst>
      <p:ext uri="{BB962C8B-B14F-4D97-AF65-F5344CB8AC3E}">
        <p14:creationId xmlns:p14="http://schemas.microsoft.com/office/powerpoint/2010/main" val="4252909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84C84E-3143-4B43-A8C4-79A639F71D9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553011-0C90-7A43-AF76-7D19FCB48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154" y="0"/>
            <a:ext cx="21466534" cy="6446406"/>
          </a:xfrm>
          <a:prstGeom prst="rect">
            <a:avLst/>
          </a:prstGeom>
        </p:spPr>
      </p:pic>
    </p:spTree>
    <p:extLst>
      <p:ext uri="{BB962C8B-B14F-4D97-AF65-F5344CB8AC3E}">
        <p14:creationId xmlns:p14="http://schemas.microsoft.com/office/powerpoint/2010/main" val="60190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669F4D-FBBF-8547-AEC3-819D4A6CEBD4}"/>
              </a:ext>
            </a:extLst>
          </p:cNvPr>
          <p:cNvSpPr/>
          <p:nvPr/>
        </p:nvSpPr>
        <p:spPr>
          <a:xfrm>
            <a:off x="-151920" y="5680953"/>
            <a:ext cx="12661690" cy="1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5" name="Picture 344"/>
          <p:cNvPicPr/>
          <p:nvPr/>
        </p:nvPicPr>
        <p:blipFill>
          <a:blip r:embed="rId3"/>
          <a:stretch/>
        </p:blipFill>
        <p:spPr>
          <a:xfrm>
            <a:off x="-151920" y="0"/>
            <a:ext cx="12861000" cy="6125400"/>
          </a:xfrm>
          <a:prstGeom prst="rect">
            <a:avLst/>
          </a:prstGeom>
          <a:ln>
            <a:noFill/>
          </a:ln>
        </p:spPr>
      </p:pic>
      <p:sp>
        <p:nvSpPr>
          <p:cNvPr id="346" name="CustomShape 1"/>
          <p:cNvSpPr/>
          <p:nvPr/>
        </p:nvSpPr>
        <p:spPr>
          <a:xfrm>
            <a:off x="0" y="844560"/>
            <a:ext cx="12187080" cy="195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2800" b="1" strike="noStrike" spc="-1" dirty="0">
                <a:solidFill>
                  <a:srgbClr val="000000"/>
                </a:solidFill>
                <a:latin typeface="Arial"/>
                <a:ea typeface="Microsoft YaHei"/>
              </a:rPr>
              <a:t>Advocacy and Strategic Leadership 2019: Research</a:t>
            </a:r>
            <a:endParaRPr lang="en-US" sz="2800" b="0" strike="noStrike" spc="-1" dirty="0">
              <a:latin typeface="Arial"/>
            </a:endParaRPr>
          </a:p>
        </p:txBody>
      </p:sp>
      <p:sp>
        <p:nvSpPr>
          <p:cNvPr id="347" name="CustomShape 2"/>
          <p:cNvSpPr/>
          <p:nvPr/>
        </p:nvSpPr>
        <p:spPr>
          <a:xfrm>
            <a:off x="503279" y="2952720"/>
            <a:ext cx="11811623" cy="40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35540" indent="-342900">
              <a:lnSpc>
                <a:spcPct val="150000"/>
              </a:lnSpc>
              <a:buClr>
                <a:srgbClr val="000000"/>
              </a:buClr>
              <a:buSzPct val="45000"/>
              <a:buFont typeface="Wingdings" pitchFamily="2" charset="2"/>
              <a:buChar char="§"/>
            </a:pPr>
            <a:r>
              <a:rPr lang="en-US" sz="2200" b="1" spc="-1" dirty="0">
                <a:solidFill>
                  <a:srgbClr val="000000"/>
                </a:solidFill>
              </a:rPr>
              <a:t>Support for the Arts: </a:t>
            </a:r>
            <a:r>
              <a:rPr lang="en-US" sz="2200" spc="-1" dirty="0">
                <a:solidFill>
                  <a:srgbClr val="000000"/>
                </a:solidFill>
              </a:rPr>
              <a:t>Comparative research on arm’s length and peer assessment, municipal arts councils (funding, governance, operations)</a:t>
            </a:r>
            <a:endParaRPr lang="en-US" sz="2200" spc="-1" dirty="0"/>
          </a:p>
          <a:p>
            <a:pPr marL="1035540" indent="-342900">
              <a:lnSpc>
                <a:spcPct val="150000"/>
              </a:lnSpc>
              <a:buClr>
                <a:srgbClr val="000000"/>
              </a:buClr>
              <a:buSzPct val="45000"/>
              <a:buFont typeface="Wingdings" pitchFamily="2" charset="2"/>
              <a:buChar char="§"/>
            </a:pPr>
            <a:r>
              <a:rPr lang="en-US" sz="2200" b="1" spc="-1" dirty="0">
                <a:solidFill>
                  <a:srgbClr val="000000"/>
                </a:solidFill>
              </a:rPr>
              <a:t>Support for the Arts: </a:t>
            </a:r>
            <a:r>
              <a:rPr lang="en-US" sz="2200" spc="-1" dirty="0">
                <a:solidFill>
                  <a:srgbClr val="000000"/>
                </a:solidFill>
              </a:rPr>
              <a:t>Comparative analysis of Community Investment and Project Grants Program results</a:t>
            </a:r>
          </a:p>
          <a:p>
            <a:pPr marL="1035540" indent="-342900">
              <a:lnSpc>
                <a:spcPct val="150000"/>
              </a:lnSpc>
              <a:buClr>
                <a:srgbClr val="000000"/>
              </a:buClr>
              <a:buSzPct val="45000"/>
              <a:buFont typeface="Wingdings" pitchFamily="2" charset="2"/>
              <a:buChar char="§"/>
            </a:pPr>
            <a:r>
              <a:rPr lang="en-US" sz="2200" b="1" spc="-1" dirty="0">
                <a:solidFill>
                  <a:srgbClr val="000000"/>
                </a:solidFill>
              </a:rPr>
              <a:t>Support for the Arts: </a:t>
            </a:r>
            <a:r>
              <a:rPr lang="en-US" sz="2200" spc="-1" dirty="0">
                <a:solidFill>
                  <a:srgbClr val="000000"/>
                </a:solidFill>
              </a:rPr>
              <a:t>Development of advocacy and educational campaign for Peterborough City Council, including background research, statistics, local arts </a:t>
            </a:r>
            <a:r>
              <a:rPr lang="en-US" sz="2200" spc="-1" dirty="0" err="1">
                <a:solidFill>
                  <a:srgbClr val="000000"/>
                </a:solidFill>
              </a:rPr>
              <a:t>landscapearts</a:t>
            </a:r>
            <a:r>
              <a:rPr lang="en-US" sz="2200" spc="-1" dirty="0">
                <a:solidFill>
                  <a:srgbClr val="000000"/>
                </a:solidFill>
              </a:rPr>
              <a:t> impact, profiles. </a:t>
            </a:r>
          </a:p>
          <a:p>
            <a:pPr marL="1035540" indent="-342900">
              <a:lnSpc>
                <a:spcPct val="150000"/>
              </a:lnSpc>
              <a:buClr>
                <a:srgbClr val="000000"/>
              </a:buClr>
              <a:buSzPct val="45000"/>
              <a:buFont typeface="Wingdings" pitchFamily="2" charset="2"/>
              <a:buChar char="§"/>
            </a:pPr>
            <a:endParaRPr lang="en-US" sz="2200" spc="-1" dirty="0">
              <a:solidFill>
                <a:srgbClr val="000000"/>
              </a:solidFill>
            </a:endParaRPr>
          </a:p>
          <a:p>
            <a:pPr>
              <a:lnSpc>
                <a:spcPct val="150000"/>
              </a:lnSpc>
            </a:pPr>
            <a:endParaRPr lang="en-US" sz="2200" b="0" strike="noStrike" spc="-1" dirty="0">
              <a:latin typeface="Arial"/>
            </a:endParaRPr>
          </a:p>
        </p:txBody>
      </p:sp>
      <p:sp>
        <p:nvSpPr>
          <p:cNvPr id="7" name="Rectangle 6">
            <a:extLst>
              <a:ext uri="{FF2B5EF4-FFF2-40B4-BE49-F238E27FC236}">
                <a16:creationId xmlns:a16="http://schemas.microsoft.com/office/drawing/2014/main" id="{8087A390-1AC8-7D48-B6E3-3B49D1E4C385}"/>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8" name="Picture 7">
            <a:extLst>
              <a:ext uri="{FF2B5EF4-FFF2-40B4-BE49-F238E27FC236}">
                <a16:creationId xmlns:a16="http://schemas.microsoft.com/office/drawing/2014/main" id="{F242982F-5838-A747-B2D8-1A2E66B901AF}"/>
              </a:ext>
            </a:extLst>
          </p:cNvPr>
          <p:cNvPicPr>
            <a:picLocks noChangeAspect="1"/>
          </p:cNvPicPr>
          <p:nvPr/>
        </p:nvPicPr>
        <p:blipFill>
          <a:blip r:embed="rId4"/>
          <a:stretch>
            <a:fillRect/>
          </a:stretch>
        </p:blipFill>
        <p:spPr>
          <a:xfrm>
            <a:off x="10409257" y="0"/>
            <a:ext cx="1782743" cy="1779021"/>
          </a:xfrm>
          <a:prstGeom prst="rect">
            <a:avLst/>
          </a:prstGeom>
        </p:spPr>
      </p:pic>
    </p:spTree>
    <p:extLst>
      <p:ext uri="{BB962C8B-B14F-4D97-AF65-F5344CB8AC3E}">
        <p14:creationId xmlns:p14="http://schemas.microsoft.com/office/powerpoint/2010/main" val="4059425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386"/>
          <p:cNvPicPr/>
          <p:nvPr/>
        </p:nvPicPr>
        <p:blipFill>
          <a:blip r:embed="rId3"/>
          <a:stretch/>
        </p:blipFill>
        <p:spPr>
          <a:xfrm>
            <a:off x="-151920" y="0"/>
            <a:ext cx="12861000" cy="6125400"/>
          </a:xfrm>
          <a:prstGeom prst="rect">
            <a:avLst/>
          </a:prstGeom>
          <a:ln>
            <a:noFill/>
          </a:ln>
        </p:spPr>
      </p:pic>
      <p:sp>
        <p:nvSpPr>
          <p:cNvPr id="388" name="CustomShape 1"/>
          <p:cNvSpPr/>
          <p:nvPr/>
        </p:nvSpPr>
        <p:spPr>
          <a:xfrm>
            <a:off x="620640" y="2015999"/>
            <a:ext cx="11526480" cy="4384801"/>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62500" lnSpcReduction="20000"/>
          </a:bodyPr>
          <a:lstStyle/>
          <a:p>
            <a:pPr algn="ctr">
              <a:lnSpc>
                <a:spcPct val="200000"/>
              </a:lnSpc>
              <a:spcBef>
                <a:spcPts val="1701"/>
              </a:spcBef>
              <a:spcAft>
                <a:spcPts val="289"/>
              </a:spcAft>
            </a:pPr>
            <a:r>
              <a:rPr lang="en-US" sz="4600" b="1" strike="noStrike" cap="all" spc="-1" dirty="0">
                <a:solidFill>
                  <a:srgbClr val="C00000"/>
                </a:solidFill>
                <a:latin typeface="Arial"/>
                <a:ea typeface="DejaVu Sans"/>
              </a:rPr>
              <a:t>Special Projects </a:t>
            </a:r>
            <a:endParaRPr lang="en-US" sz="4600" b="0" strike="noStrike" cap="all" spc="-1" dirty="0">
              <a:solidFill>
                <a:srgbClr val="C00000"/>
              </a:solidFill>
              <a:latin typeface="Arial"/>
            </a:endParaRPr>
          </a:p>
          <a:p>
            <a:pPr marL="216000" indent="-214560">
              <a:lnSpc>
                <a:spcPct val="100000"/>
              </a:lnSpc>
              <a:spcBef>
                <a:spcPts val="289"/>
              </a:spcBef>
              <a:spcAft>
                <a:spcPts val="1488"/>
              </a:spcAft>
              <a:buClr>
                <a:srgbClr val="000000"/>
              </a:buClr>
              <a:buSzPct val="45000"/>
              <a:buFont typeface="Wingdings" charset="2"/>
              <a:buChar char=""/>
            </a:pPr>
            <a:r>
              <a:rPr lang="en-US" sz="3800" b="0" strike="noStrike" spc="-1" dirty="0">
                <a:solidFill>
                  <a:srgbClr val="000000"/>
                </a:solidFill>
                <a:latin typeface="Arial"/>
                <a:ea typeface="DejaVu Sans"/>
              </a:rPr>
              <a:t>Peterborough Arts Awards &amp; Mayor’s Luncheon for the Arts</a:t>
            </a:r>
          </a:p>
          <a:p>
            <a:pPr marL="216000" indent="-214560">
              <a:lnSpc>
                <a:spcPct val="100000"/>
              </a:lnSpc>
              <a:spcBef>
                <a:spcPts val="289"/>
              </a:spcBef>
              <a:spcAft>
                <a:spcPts val="1488"/>
              </a:spcAft>
              <a:buClr>
                <a:srgbClr val="000000"/>
              </a:buClr>
              <a:buSzPct val="45000"/>
              <a:buFont typeface="Wingdings" charset="2"/>
              <a:buChar char=""/>
            </a:pPr>
            <a:r>
              <a:rPr lang="en-US" sz="3800" b="0" strike="noStrike" spc="-1" dirty="0">
                <a:latin typeface="Arial"/>
              </a:rPr>
              <a:t>Bierk Art Bursary Program</a:t>
            </a:r>
          </a:p>
          <a:p>
            <a:pPr marL="216000" indent="-214560">
              <a:lnSpc>
                <a:spcPct val="100000"/>
              </a:lnSpc>
              <a:spcBef>
                <a:spcPts val="289"/>
              </a:spcBef>
              <a:spcAft>
                <a:spcPts val="1488"/>
              </a:spcAft>
              <a:buClr>
                <a:srgbClr val="000000"/>
              </a:buClr>
              <a:buSzPct val="45000"/>
              <a:buFont typeface="Wingdings" charset="2"/>
              <a:buChar char=""/>
            </a:pPr>
            <a:r>
              <a:rPr lang="en-US" sz="3800" b="0" strike="noStrike" spc="-1" dirty="0">
                <a:solidFill>
                  <a:srgbClr val="000000"/>
                </a:solidFill>
                <a:latin typeface="Arial"/>
                <a:ea typeface="DejaVu Sans"/>
              </a:rPr>
              <a:t>Downtown Artists in Residence Program</a:t>
            </a:r>
          </a:p>
          <a:p>
            <a:pPr marL="216000" indent="-214560">
              <a:lnSpc>
                <a:spcPct val="100000"/>
              </a:lnSpc>
              <a:spcBef>
                <a:spcPts val="289"/>
              </a:spcBef>
              <a:spcAft>
                <a:spcPts val="1488"/>
              </a:spcAft>
              <a:buClr>
                <a:srgbClr val="000000"/>
              </a:buClr>
              <a:buSzPct val="45000"/>
              <a:buFont typeface="Wingdings" charset="2"/>
              <a:buChar char=""/>
            </a:pPr>
            <a:r>
              <a:rPr lang="en-US" sz="3800" spc="-1" dirty="0">
                <a:solidFill>
                  <a:srgbClr val="000000"/>
                </a:solidFill>
                <a:latin typeface="Arial"/>
                <a:ea typeface="DejaVu Sans"/>
              </a:rPr>
              <a:t>Art Loves Pride</a:t>
            </a:r>
          </a:p>
          <a:p>
            <a:pPr marL="216000" indent="-214560">
              <a:lnSpc>
                <a:spcPct val="100000"/>
              </a:lnSpc>
              <a:spcBef>
                <a:spcPts val="289"/>
              </a:spcBef>
              <a:spcAft>
                <a:spcPts val="1488"/>
              </a:spcAft>
              <a:buClr>
                <a:srgbClr val="000000"/>
              </a:buClr>
              <a:buSzPct val="45000"/>
              <a:buFont typeface="Wingdings" charset="2"/>
              <a:buChar char=""/>
            </a:pPr>
            <a:r>
              <a:rPr lang="en-US" sz="3800" spc="-1" dirty="0">
                <a:solidFill>
                  <a:srgbClr val="000000"/>
                </a:solidFill>
                <a:latin typeface="Arial"/>
                <a:ea typeface="DejaVu Sans"/>
              </a:rPr>
              <a:t>Civic Awards Nominations</a:t>
            </a:r>
          </a:p>
          <a:p>
            <a:pPr marL="216000" indent="-214560">
              <a:lnSpc>
                <a:spcPct val="100000"/>
              </a:lnSpc>
              <a:spcBef>
                <a:spcPts val="289"/>
              </a:spcBef>
              <a:spcAft>
                <a:spcPts val="1488"/>
              </a:spcAft>
              <a:buClr>
                <a:srgbClr val="000000"/>
              </a:buClr>
              <a:buSzPct val="45000"/>
              <a:buFont typeface="Wingdings" charset="2"/>
              <a:buChar char=""/>
            </a:pPr>
            <a:r>
              <a:rPr lang="en-US" sz="3800" spc="-1" dirty="0">
                <a:solidFill>
                  <a:srgbClr val="000000"/>
                </a:solidFill>
                <a:latin typeface="Arial"/>
                <a:ea typeface="DejaVu Sans"/>
              </a:rPr>
              <a:t>Poet Laureate Program</a:t>
            </a:r>
          </a:p>
          <a:p>
            <a:pPr marL="216000" indent="-214560">
              <a:lnSpc>
                <a:spcPct val="100000"/>
              </a:lnSpc>
              <a:spcBef>
                <a:spcPts val="289"/>
              </a:spcBef>
              <a:spcAft>
                <a:spcPts val="1488"/>
              </a:spcAft>
              <a:buClr>
                <a:srgbClr val="000000"/>
              </a:buClr>
              <a:buSzPct val="45000"/>
              <a:buFont typeface="Wingdings" charset="2"/>
              <a:buChar char=""/>
            </a:pPr>
            <a:r>
              <a:rPr lang="en-US" sz="3800" spc="-1" dirty="0">
                <a:solidFill>
                  <a:srgbClr val="000000"/>
                </a:solidFill>
                <a:latin typeface="Arial"/>
                <a:ea typeface="DejaVu Sans"/>
              </a:rPr>
              <a:t>Mentorship Program</a:t>
            </a:r>
          </a:p>
        </p:txBody>
      </p:sp>
      <p:pic>
        <p:nvPicPr>
          <p:cNvPr id="4" name="Picture 3">
            <a:extLst>
              <a:ext uri="{FF2B5EF4-FFF2-40B4-BE49-F238E27FC236}">
                <a16:creationId xmlns:a16="http://schemas.microsoft.com/office/drawing/2014/main" id="{6D39549C-0B07-B74A-A8F2-54CA06A79A05}"/>
              </a:ext>
            </a:extLst>
          </p:cNvPr>
          <p:cNvPicPr>
            <a:picLocks noChangeAspect="1"/>
          </p:cNvPicPr>
          <p:nvPr/>
        </p:nvPicPr>
        <p:blipFill>
          <a:blip r:embed="rId4"/>
          <a:stretch>
            <a:fillRect/>
          </a:stretch>
        </p:blipFill>
        <p:spPr>
          <a:xfrm>
            <a:off x="8890000" y="2371836"/>
            <a:ext cx="3257120" cy="3250320"/>
          </a:xfrm>
          <a:prstGeom prst="rect">
            <a:avLst/>
          </a:prstGeom>
        </p:spPr>
      </p:pic>
      <p:sp>
        <p:nvSpPr>
          <p:cNvPr id="5" name="Rectangle 4">
            <a:extLst>
              <a:ext uri="{FF2B5EF4-FFF2-40B4-BE49-F238E27FC236}">
                <a16:creationId xmlns:a16="http://schemas.microsoft.com/office/drawing/2014/main" id="{E891EFC7-9B95-0148-B1C5-8B00E748FB47}"/>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0" y="0"/>
            <a:ext cx="12190320" cy="6856200"/>
          </a:xfrm>
          <a:prstGeom prst="rect">
            <a:avLst/>
          </a:prstGeom>
          <a:solidFill>
            <a:srgbClr val="00B0F0"/>
          </a:solidFill>
          <a:ln>
            <a:solidFill>
              <a:srgbClr val="3465A4"/>
            </a:solidFill>
          </a:ln>
        </p:spPr>
        <p:style>
          <a:lnRef idx="0">
            <a:scrgbClr r="0" g="0" b="0"/>
          </a:lnRef>
          <a:fillRef idx="0">
            <a:scrgbClr r="0" g="0" b="0"/>
          </a:fillRef>
          <a:effectRef idx="0">
            <a:scrgbClr r="0" g="0" b="0"/>
          </a:effectRef>
          <a:fontRef idx="minor"/>
        </p:style>
      </p:sp>
      <p:sp>
        <p:nvSpPr>
          <p:cNvPr id="395" name="CustomShape 2"/>
          <p:cNvSpPr/>
          <p:nvPr/>
        </p:nvSpPr>
        <p:spPr>
          <a:xfrm>
            <a:off x="503280" y="5365800"/>
            <a:ext cx="11302920" cy="114912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396" name="CustomShape 3"/>
          <p:cNvSpPr/>
          <p:nvPr/>
        </p:nvSpPr>
        <p:spPr>
          <a:xfrm>
            <a:off x="2448000" y="3527280"/>
            <a:ext cx="8629560" cy="253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397" name="CustomShape 4"/>
          <p:cNvSpPr/>
          <p:nvPr/>
        </p:nvSpPr>
        <p:spPr>
          <a:xfrm>
            <a:off x="3311640" y="5425920"/>
            <a:ext cx="5825880" cy="76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600" b="0" strike="noStrike" spc="-1" dirty="0">
                <a:solidFill>
                  <a:srgbClr val="000000"/>
                </a:solidFill>
                <a:latin typeface="Arial"/>
                <a:ea typeface="Microsoft YaHei"/>
              </a:rPr>
              <a:t>May 2019, </a:t>
            </a:r>
            <a:endParaRPr lang="en-US" sz="2600" b="0" strike="noStrike" spc="-1" dirty="0">
              <a:latin typeface="Arial"/>
            </a:endParaRPr>
          </a:p>
          <a:p>
            <a:pPr algn="ctr">
              <a:lnSpc>
                <a:spcPct val="100000"/>
              </a:lnSpc>
            </a:pPr>
            <a:r>
              <a:rPr lang="en-US" sz="2200" b="0" strike="noStrike" spc="-1" dirty="0">
                <a:solidFill>
                  <a:srgbClr val="000000"/>
                </a:solidFill>
                <a:latin typeface="Arial"/>
                <a:ea typeface="Microsoft YaHei"/>
              </a:rPr>
              <a:t>McDonnel Street Activity Centre</a:t>
            </a:r>
            <a:endParaRPr lang="en-US" sz="2200" b="0" strike="noStrike" spc="-1" dirty="0">
              <a:latin typeface="Arial"/>
            </a:endParaRPr>
          </a:p>
        </p:txBody>
      </p:sp>
      <p:pic>
        <p:nvPicPr>
          <p:cNvPr id="398" name="Picture 2"/>
          <p:cNvPicPr/>
          <p:nvPr/>
        </p:nvPicPr>
        <p:blipFill>
          <a:blip r:embed="rId3"/>
          <a:stretch/>
        </p:blipFill>
        <p:spPr>
          <a:xfrm>
            <a:off x="503280" y="258480"/>
            <a:ext cx="11302920" cy="5135760"/>
          </a:xfrm>
          <a:prstGeom prst="rect">
            <a:avLst/>
          </a:prstGeom>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D01F7-22C4-E547-8666-0E466356BF37}"/>
              </a:ext>
            </a:extLst>
          </p:cNvPr>
          <p:cNvSpPr/>
          <p:nvPr/>
        </p:nvSpPr>
        <p:spPr>
          <a:xfrm>
            <a:off x="-897467" y="1625600"/>
            <a:ext cx="133096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CustomShape 1"/>
          <p:cNvSpPr/>
          <p:nvPr/>
        </p:nvSpPr>
        <p:spPr>
          <a:xfrm>
            <a:off x="0" y="2590920"/>
            <a:ext cx="12190320" cy="3579480"/>
          </a:xfrm>
          <a:prstGeom prst="rect">
            <a:avLst/>
          </a:prstGeom>
          <a:solidFill>
            <a:srgbClr val="FFFFFF"/>
          </a:solidFill>
          <a:ln w="9360">
            <a:noFill/>
          </a:ln>
        </p:spPr>
        <p:style>
          <a:lnRef idx="0">
            <a:scrgbClr r="0" g="0" b="0"/>
          </a:lnRef>
          <a:fillRef idx="0">
            <a:scrgbClr r="0" g="0" b="0"/>
          </a:fillRef>
          <a:effectRef idx="0">
            <a:scrgbClr r="0" g="0" b="0"/>
          </a:effectRef>
          <a:fontRef idx="minor"/>
        </p:style>
      </p:sp>
      <p:sp>
        <p:nvSpPr>
          <p:cNvPr id="402" name="CustomShape 4"/>
          <p:cNvSpPr/>
          <p:nvPr/>
        </p:nvSpPr>
        <p:spPr>
          <a:xfrm>
            <a:off x="2416320" y="3672000"/>
            <a:ext cx="3984480" cy="249120"/>
          </a:xfrm>
          <a:prstGeom prst="rect">
            <a:avLst/>
          </a:prstGeom>
          <a:noFill/>
          <a:ln>
            <a:noFill/>
          </a:ln>
        </p:spPr>
        <p:style>
          <a:lnRef idx="0">
            <a:scrgbClr r="0" g="0" b="0"/>
          </a:lnRef>
          <a:fillRef idx="0">
            <a:scrgbClr r="0" g="0" b="0"/>
          </a:fillRef>
          <a:effectRef idx="0">
            <a:scrgbClr r="0" g="0" b="0"/>
          </a:effectRef>
          <a:fontRef idx="minor"/>
        </p:style>
      </p:sp>
      <p:sp>
        <p:nvSpPr>
          <p:cNvPr id="403" name="CustomShape 5"/>
          <p:cNvSpPr/>
          <p:nvPr/>
        </p:nvSpPr>
        <p:spPr>
          <a:xfrm>
            <a:off x="503280" y="2061935"/>
            <a:ext cx="11156760" cy="45917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400" b="1" strike="noStrike" spc="-1" dirty="0">
                <a:solidFill>
                  <a:srgbClr val="000000"/>
                </a:solidFill>
                <a:latin typeface="Arial"/>
                <a:ea typeface="DejaVu Sans"/>
              </a:rPr>
              <a:t>Peterborough’s Arts Awards program!!</a:t>
            </a:r>
            <a:endParaRPr lang="en-US" sz="2400" b="0" strike="noStrike" spc="-1" dirty="0">
              <a:latin typeface="Arial"/>
            </a:endParaRPr>
          </a:p>
          <a:p>
            <a:pPr algn="ctr">
              <a:lnSpc>
                <a:spcPct val="150000"/>
              </a:lnSpc>
            </a:pPr>
            <a:r>
              <a:rPr lang="en-US" sz="2400" b="1" strike="noStrike" spc="-1" dirty="0">
                <a:solidFill>
                  <a:srgbClr val="FF0000"/>
                </a:solidFill>
                <a:latin typeface="Arial"/>
                <a:ea typeface="DejaVu Sans"/>
              </a:rPr>
              <a:t>Guest Speaker: Charlie Foran</a:t>
            </a:r>
            <a:endParaRPr lang="en-US" sz="2400" b="0" strike="noStrike" spc="-1" dirty="0">
              <a:latin typeface="Arial"/>
            </a:endParaRPr>
          </a:p>
          <a:p>
            <a:pPr>
              <a:lnSpc>
                <a:spcPct val="150000"/>
              </a:lnSpc>
            </a:pPr>
            <a:r>
              <a:rPr lang="en-US" sz="2400" b="1" strike="noStrike" spc="-1" dirty="0">
                <a:solidFill>
                  <a:srgbClr val="000000"/>
                </a:solidFill>
                <a:latin typeface="Arial"/>
                <a:ea typeface="DejaVu Sans"/>
              </a:rPr>
              <a:t>6 prizes of $2,000 each:</a:t>
            </a: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Emerging Artist</a:t>
            </a: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Mid-Career Artist</a:t>
            </a: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Senior Artist</a:t>
            </a: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Indigenous Artist</a:t>
            </a: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Arts Champion</a:t>
            </a: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Arts Catalyst</a:t>
            </a:r>
          </a:p>
          <a:p>
            <a:pPr marL="342900" indent="-342900">
              <a:lnSpc>
                <a:spcPct val="100000"/>
              </a:lnSpc>
              <a:buFont typeface="Arial" panose="020B0604020202020204" pitchFamily="34" charset="0"/>
              <a:buChar char="•"/>
            </a:pPr>
            <a:r>
              <a:rPr lang="en-US" sz="2400" b="1" spc="-1" dirty="0">
                <a:solidFill>
                  <a:srgbClr val="000000"/>
                </a:solidFill>
                <a:latin typeface="Arial"/>
              </a:rPr>
              <a:t>8 Honorariums </a:t>
            </a:r>
            <a:r>
              <a:rPr lang="en-US" sz="2400" spc="-1" dirty="0">
                <a:solidFill>
                  <a:srgbClr val="000000"/>
                </a:solidFill>
                <a:latin typeface="Arial"/>
              </a:rPr>
              <a:t>of $250 each for runners up</a:t>
            </a:r>
            <a:endParaRPr lang="en-US" sz="2400" b="0" strike="noStrike" spc="-1" dirty="0">
              <a:latin typeface="Arial"/>
            </a:endParaRPr>
          </a:p>
        </p:txBody>
      </p:sp>
      <p:sp>
        <p:nvSpPr>
          <p:cNvPr id="405" name="CustomShape 6"/>
          <p:cNvSpPr/>
          <p:nvPr/>
        </p:nvSpPr>
        <p:spPr>
          <a:xfrm>
            <a:off x="0" y="0"/>
            <a:ext cx="12190320" cy="2082800"/>
          </a:xfrm>
          <a:prstGeom prst="rect">
            <a:avLst/>
          </a:prstGeom>
          <a:solidFill>
            <a:srgbClr val="00B0F0"/>
          </a:solidFill>
          <a:ln w="9360">
            <a:noFill/>
          </a:ln>
        </p:spPr>
        <p:style>
          <a:lnRef idx="0">
            <a:scrgbClr r="0" g="0" b="0"/>
          </a:lnRef>
          <a:fillRef idx="0">
            <a:scrgbClr r="0" g="0" b="0"/>
          </a:fillRef>
          <a:effectRef idx="0">
            <a:scrgbClr r="0" g="0" b="0"/>
          </a:effectRef>
          <a:fontRef idx="minor"/>
        </p:style>
      </p:sp>
      <p:pic>
        <p:nvPicPr>
          <p:cNvPr id="406" name="Picture 9"/>
          <p:cNvPicPr/>
          <p:nvPr/>
        </p:nvPicPr>
        <p:blipFill>
          <a:blip r:embed="rId3"/>
          <a:stretch/>
        </p:blipFill>
        <p:spPr>
          <a:xfrm>
            <a:off x="8250180" y="180936"/>
            <a:ext cx="3742640" cy="1700064"/>
          </a:xfrm>
          <a:prstGeom prst="rect">
            <a:avLst/>
          </a:prstGeom>
          <a:ln>
            <a:noFill/>
          </a:ln>
        </p:spPr>
      </p:pic>
      <p:pic>
        <p:nvPicPr>
          <p:cNvPr id="5" name="Picture 4">
            <a:extLst>
              <a:ext uri="{FF2B5EF4-FFF2-40B4-BE49-F238E27FC236}">
                <a16:creationId xmlns:a16="http://schemas.microsoft.com/office/drawing/2014/main" id="{B441CEA8-71A2-F141-B538-9BB421F80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493" y="3325664"/>
            <a:ext cx="2949791" cy="294979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BF9215-8AD4-2B42-879B-3BADAE09DA27}"/>
              </a:ext>
            </a:extLst>
          </p:cNvPr>
          <p:cNvSpPr/>
          <p:nvPr/>
        </p:nvSpPr>
        <p:spPr>
          <a:xfrm>
            <a:off x="-272374" y="-311285"/>
            <a:ext cx="12723778" cy="7393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2B67B95-AD40-AF41-9DB5-044D56ED8ACF}"/>
              </a:ext>
            </a:extLst>
          </p:cNvPr>
          <p:cNvSpPr txBox="1"/>
          <p:nvPr/>
        </p:nvSpPr>
        <p:spPr>
          <a:xfrm>
            <a:off x="331848" y="274175"/>
            <a:ext cx="11565467" cy="1077218"/>
          </a:xfrm>
          <a:prstGeom prst="rect">
            <a:avLst/>
          </a:prstGeom>
          <a:noFill/>
        </p:spPr>
        <p:txBody>
          <a:bodyPr wrap="square" rtlCol="0">
            <a:spAutoFit/>
          </a:bodyPr>
          <a:lstStyle/>
          <a:p>
            <a:pPr algn="ctr"/>
            <a:r>
              <a:rPr lang="en-US" sz="3200" b="1" dirty="0"/>
              <a:t>The winners of the 2019 Peterborough Arts Awards and BABs!</a:t>
            </a:r>
          </a:p>
        </p:txBody>
      </p:sp>
      <p:pic>
        <p:nvPicPr>
          <p:cNvPr id="4" name="Picture 3">
            <a:extLst>
              <a:ext uri="{FF2B5EF4-FFF2-40B4-BE49-F238E27FC236}">
                <a16:creationId xmlns:a16="http://schemas.microsoft.com/office/drawing/2014/main" id="{8CCF8408-EF78-7C41-820C-4EC11CCA5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0362"/>
            <a:ext cx="12229164" cy="563069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D01F7-22C4-E547-8666-0E466356BF37}"/>
              </a:ext>
            </a:extLst>
          </p:cNvPr>
          <p:cNvSpPr/>
          <p:nvPr/>
        </p:nvSpPr>
        <p:spPr>
          <a:xfrm>
            <a:off x="-897467" y="1625600"/>
            <a:ext cx="133096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CustomShape 1"/>
          <p:cNvSpPr/>
          <p:nvPr/>
        </p:nvSpPr>
        <p:spPr>
          <a:xfrm>
            <a:off x="0" y="2590920"/>
            <a:ext cx="12190320" cy="3579480"/>
          </a:xfrm>
          <a:prstGeom prst="rect">
            <a:avLst/>
          </a:prstGeom>
          <a:solidFill>
            <a:srgbClr val="FFFFFF"/>
          </a:solidFill>
          <a:ln w="9360">
            <a:noFill/>
          </a:ln>
        </p:spPr>
        <p:style>
          <a:lnRef idx="0">
            <a:scrgbClr r="0" g="0" b="0"/>
          </a:lnRef>
          <a:fillRef idx="0">
            <a:scrgbClr r="0" g="0" b="0"/>
          </a:fillRef>
          <a:effectRef idx="0">
            <a:scrgbClr r="0" g="0" b="0"/>
          </a:effectRef>
          <a:fontRef idx="minor"/>
        </p:style>
      </p:sp>
      <p:sp>
        <p:nvSpPr>
          <p:cNvPr id="402" name="CustomShape 4"/>
          <p:cNvSpPr/>
          <p:nvPr/>
        </p:nvSpPr>
        <p:spPr>
          <a:xfrm>
            <a:off x="2416320" y="3672000"/>
            <a:ext cx="3984480" cy="249120"/>
          </a:xfrm>
          <a:prstGeom prst="rect">
            <a:avLst/>
          </a:prstGeom>
          <a:noFill/>
          <a:ln>
            <a:noFill/>
          </a:ln>
        </p:spPr>
        <p:style>
          <a:lnRef idx="0">
            <a:scrgbClr r="0" g="0" b="0"/>
          </a:lnRef>
          <a:fillRef idx="0">
            <a:scrgbClr r="0" g="0" b="0"/>
          </a:fillRef>
          <a:effectRef idx="0">
            <a:scrgbClr r="0" g="0" b="0"/>
          </a:effectRef>
          <a:fontRef idx="minor"/>
        </p:style>
      </p:sp>
      <p:sp>
        <p:nvSpPr>
          <p:cNvPr id="403" name="CustomShape 5"/>
          <p:cNvSpPr/>
          <p:nvPr/>
        </p:nvSpPr>
        <p:spPr>
          <a:xfrm>
            <a:off x="503280" y="2061935"/>
            <a:ext cx="11156760" cy="45917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3200" b="1" strike="noStrike" spc="-1" dirty="0">
                <a:solidFill>
                  <a:srgbClr val="000000"/>
                </a:solidFill>
                <a:latin typeface="Arial"/>
                <a:ea typeface="DejaVu Sans"/>
              </a:rPr>
              <a:t>Performances by:</a:t>
            </a:r>
          </a:p>
          <a:p>
            <a:pPr algn="ctr">
              <a:lnSpc>
                <a:spcPct val="150000"/>
              </a:lnSpc>
            </a:pP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Curtis Driedger</a:t>
            </a:r>
          </a:p>
          <a:p>
            <a:pPr marL="342900" indent="-342900">
              <a:lnSpc>
                <a:spcPct val="100000"/>
              </a:lnSpc>
              <a:buFont typeface="Arial" panose="020B0604020202020204" pitchFamily="34" charset="0"/>
              <a:buChar char="•"/>
            </a:pPr>
            <a:r>
              <a:rPr lang="en-US" sz="2400" spc="-1" dirty="0">
                <a:solidFill>
                  <a:srgbClr val="000000"/>
                </a:solidFill>
                <a:latin typeface="Arial"/>
              </a:rPr>
              <a:t>Dreda Blow</a:t>
            </a:r>
            <a:endParaRPr lang="en-US" sz="2400" b="0" strike="noStrike" spc="-1" dirty="0">
              <a:latin typeface="Arial"/>
            </a:endParaRPr>
          </a:p>
          <a:p>
            <a:pPr marL="342900" indent="-342900">
              <a:lnSpc>
                <a:spcPct val="100000"/>
              </a:lnSpc>
              <a:buFont typeface="Arial" panose="020B0604020202020204" pitchFamily="34" charset="0"/>
              <a:buChar char="•"/>
            </a:pPr>
            <a:r>
              <a:rPr lang="en-US" sz="2400" b="0" strike="noStrike" spc="-1" dirty="0">
                <a:solidFill>
                  <a:srgbClr val="000000"/>
                </a:solidFill>
                <a:latin typeface="Arial"/>
                <a:ea typeface="DejaVu Sans"/>
              </a:rPr>
              <a:t>Justin Million</a:t>
            </a:r>
          </a:p>
          <a:p>
            <a:pPr marL="342900" indent="-342900">
              <a:lnSpc>
                <a:spcPct val="100000"/>
              </a:lnSpc>
              <a:buFont typeface="Arial" panose="020B0604020202020204" pitchFamily="34" charset="0"/>
              <a:buChar char="•"/>
            </a:pPr>
            <a:r>
              <a:rPr lang="en-US" sz="2400" spc="-1" dirty="0">
                <a:solidFill>
                  <a:srgbClr val="000000"/>
                </a:solidFill>
                <a:latin typeface="Arial"/>
              </a:rPr>
              <a:t>Unity Singers</a:t>
            </a:r>
          </a:p>
          <a:p>
            <a:pPr marL="342900" indent="-342900">
              <a:lnSpc>
                <a:spcPct val="100000"/>
              </a:lnSpc>
              <a:buFont typeface="Arial" panose="020B0604020202020204" pitchFamily="34" charset="0"/>
              <a:buChar char="•"/>
            </a:pPr>
            <a:r>
              <a:rPr lang="en-US" sz="2400" spc="-1" dirty="0">
                <a:solidFill>
                  <a:srgbClr val="000000"/>
                </a:solidFill>
                <a:latin typeface="Arial"/>
              </a:rPr>
              <a:t>Tanah Haney</a:t>
            </a:r>
          </a:p>
          <a:p>
            <a:pPr marL="342900" indent="-342900">
              <a:lnSpc>
                <a:spcPct val="100000"/>
              </a:lnSpc>
              <a:buFont typeface="Arial" panose="020B0604020202020204" pitchFamily="34" charset="0"/>
              <a:buChar char="•"/>
            </a:pPr>
            <a:r>
              <a:rPr lang="en-US" sz="2400" b="0" strike="noStrike" spc="-1" dirty="0">
                <a:solidFill>
                  <a:srgbClr val="000000"/>
                </a:solidFill>
                <a:latin typeface="Arial"/>
              </a:rPr>
              <a:t>Beau Dixon and the cast of </a:t>
            </a:r>
            <a:r>
              <a:rPr lang="en-US" sz="2400" b="0" i="1" strike="noStrike" spc="-1" dirty="0">
                <a:solidFill>
                  <a:srgbClr val="000000"/>
                </a:solidFill>
                <a:latin typeface="Arial"/>
              </a:rPr>
              <a:t>The Colour Purple</a:t>
            </a:r>
          </a:p>
          <a:p>
            <a:pPr marL="342900" indent="-342900">
              <a:lnSpc>
                <a:spcPct val="100000"/>
              </a:lnSpc>
              <a:buFont typeface="Arial" panose="020B0604020202020204" pitchFamily="34" charset="0"/>
              <a:buChar char="•"/>
            </a:pPr>
            <a:endParaRPr lang="en-US" sz="2400" b="0" strike="noStrike" spc="-1" dirty="0">
              <a:latin typeface="Arial"/>
            </a:endParaRPr>
          </a:p>
        </p:txBody>
      </p:sp>
      <p:sp>
        <p:nvSpPr>
          <p:cNvPr id="405" name="CustomShape 6"/>
          <p:cNvSpPr/>
          <p:nvPr/>
        </p:nvSpPr>
        <p:spPr>
          <a:xfrm>
            <a:off x="0" y="0"/>
            <a:ext cx="12190320" cy="2082800"/>
          </a:xfrm>
          <a:prstGeom prst="rect">
            <a:avLst/>
          </a:prstGeom>
          <a:solidFill>
            <a:srgbClr val="00B0F0"/>
          </a:solidFill>
          <a:ln w="9360">
            <a:noFill/>
          </a:ln>
        </p:spPr>
        <p:style>
          <a:lnRef idx="0">
            <a:scrgbClr r="0" g="0" b="0"/>
          </a:lnRef>
          <a:fillRef idx="0">
            <a:scrgbClr r="0" g="0" b="0"/>
          </a:fillRef>
          <a:effectRef idx="0">
            <a:scrgbClr r="0" g="0" b="0"/>
          </a:effectRef>
          <a:fontRef idx="minor"/>
        </p:style>
      </p:sp>
      <p:pic>
        <p:nvPicPr>
          <p:cNvPr id="406" name="Picture 9"/>
          <p:cNvPicPr/>
          <p:nvPr/>
        </p:nvPicPr>
        <p:blipFill>
          <a:blip r:embed="rId3"/>
          <a:stretch/>
        </p:blipFill>
        <p:spPr>
          <a:xfrm>
            <a:off x="8250180" y="180936"/>
            <a:ext cx="3742640" cy="1700064"/>
          </a:xfrm>
          <a:prstGeom prst="rect">
            <a:avLst/>
          </a:prstGeom>
          <a:ln>
            <a:noFill/>
          </a:ln>
        </p:spPr>
      </p:pic>
      <p:pic>
        <p:nvPicPr>
          <p:cNvPr id="4" name="Picture 3">
            <a:extLst>
              <a:ext uri="{FF2B5EF4-FFF2-40B4-BE49-F238E27FC236}">
                <a16:creationId xmlns:a16="http://schemas.microsoft.com/office/drawing/2014/main" id="{2FEDA91B-CC87-F64E-BF56-6495772F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047" y="3112041"/>
            <a:ext cx="3898900" cy="2921000"/>
          </a:xfrm>
          <a:prstGeom prst="rect">
            <a:avLst/>
          </a:prstGeom>
        </p:spPr>
      </p:pic>
    </p:spTree>
    <p:extLst>
      <p:ext uri="{BB962C8B-B14F-4D97-AF65-F5344CB8AC3E}">
        <p14:creationId xmlns:p14="http://schemas.microsoft.com/office/powerpoint/2010/main" val="304961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DE14B7-6F9B-6040-A8D2-04290D6ACE55}"/>
              </a:ext>
            </a:extLst>
          </p:cNvPr>
          <p:cNvSpPr/>
          <p:nvPr/>
        </p:nvSpPr>
        <p:spPr>
          <a:xfrm>
            <a:off x="-151920" y="5963478"/>
            <a:ext cx="12861000" cy="89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1" name="Picture 280"/>
          <p:cNvPicPr/>
          <p:nvPr/>
        </p:nvPicPr>
        <p:blipFill>
          <a:blip r:embed="rId2"/>
          <a:stretch/>
        </p:blipFill>
        <p:spPr>
          <a:xfrm>
            <a:off x="-151920" y="0"/>
            <a:ext cx="12861000" cy="6125400"/>
          </a:xfrm>
          <a:prstGeom prst="rect">
            <a:avLst/>
          </a:prstGeom>
          <a:ln>
            <a:noFill/>
          </a:ln>
        </p:spPr>
      </p:pic>
      <p:sp>
        <p:nvSpPr>
          <p:cNvPr id="282" name="CustomShape 1"/>
          <p:cNvSpPr/>
          <p:nvPr/>
        </p:nvSpPr>
        <p:spPr>
          <a:xfrm>
            <a:off x="2417760" y="3530520"/>
            <a:ext cx="8629560" cy="971280"/>
          </a:xfrm>
          <a:prstGeom prst="rect">
            <a:avLst/>
          </a:prstGeom>
          <a:noFill/>
          <a:ln>
            <a:noFill/>
          </a:ln>
        </p:spPr>
        <p:style>
          <a:lnRef idx="0">
            <a:scrgbClr r="0" g="0" b="0"/>
          </a:lnRef>
          <a:fillRef idx="0">
            <a:scrgbClr r="0" g="0" b="0"/>
          </a:fillRef>
          <a:effectRef idx="0">
            <a:scrgbClr r="0" g="0" b="0"/>
          </a:effectRef>
          <a:fontRef idx="minor"/>
        </p:style>
      </p:sp>
      <p:sp>
        <p:nvSpPr>
          <p:cNvPr id="283" name="CustomShape 2"/>
          <p:cNvSpPr/>
          <p:nvPr/>
        </p:nvSpPr>
        <p:spPr>
          <a:xfrm>
            <a:off x="647640" y="1872342"/>
            <a:ext cx="11544360" cy="55951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WHAT WE DO</a:t>
            </a:r>
            <a:endParaRPr lang="en-US" sz="2800" b="0" strike="noStrike" spc="-1" dirty="0">
              <a:latin typeface="Arial"/>
            </a:endParaRPr>
          </a:p>
          <a:p>
            <a:pPr marL="5400">
              <a:buClr>
                <a:srgbClr val="000000"/>
              </a:buClr>
            </a:pPr>
            <a:r>
              <a:rPr lang="en-US" sz="2400" b="1" spc="-1" dirty="0">
                <a:solidFill>
                  <a:srgbClr val="C00000"/>
                </a:solidFill>
                <a:latin typeface="Arial"/>
                <a:ea typeface="Arial"/>
              </a:rPr>
              <a:t>We deliver 10 programs and services for individual artists, arts organizations, heritage groups, and the broader cultural sector:</a:t>
            </a: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Provide new forums for exploring critical </a:t>
            </a:r>
            <a:r>
              <a:rPr lang="en-US" sz="2400" b="1" strike="noStrike" spc="-1" dirty="0">
                <a:solidFill>
                  <a:srgbClr val="000000"/>
                </a:solidFill>
                <a:latin typeface="Arial"/>
                <a:ea typeface="Arial"/>
              </a:rPr>
              <a:t>ideas</a:t>
            </a:r>
            <a:r>
              <a:rPr lang="en-US" sz="2400" b="0" strike="noStrike" spc="-1" dirty="0">
                <a:solidFill>
                  <a:srgbClr val="000000"/>
                </a:solidFill>
                <a:latin typeface="Arial"/>
                <a:ea typeface="Arial"/>
              </a:rPr>
              <a:t>, important </a:t>
            </a:r>
            <a:r>
              <a:rPr lang="en-US" sz="2400" b="1" strike="noStrike" spc="-1" dirty="0">
                <a:solidFill>
                  <a:srgbClr val="000000"/>
                </a:solidFill>
                <a:latin typeface="Arial"/>
                <a:ea typeface="Arial"/>
              </a:rPr>
              <a:t>issues</a:t>
            </a:r>
            <a:r>
              <a:rPr lang="en-US" sz="2400" b="0" strike="noStrike" spc="-1" dirty="0">
                <a:solidFill>
                  <a:srgbClr val="000000"/>
                </a:solidFill>
                <a:latin typeface="Arial"/>
                <a:ea typeface="Arial"/>
              </a:rPr>
              <a:t>, and </a:t>
            </a:r>
            <a:r>
              <a:rPr lang="en-US" sz="2400" b="1" strike="noStrike" spc="-1" dirty="0">
                <a:solidFill>
                  <a:srgbClr val="000000"/>
                </a:solidFill>
                <a:latin typeface="Arial"/>
                <a:ea typeface="Arial"/>
              </a:rPr>
              <a:t>creative innovations</a:t>
            </a:r>
            <a:endParaRPr lang="en-US" sz="2400" b="1"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Deliver </a:t>
            </a:r>
            <a:r>
              <a:rPr lang="en-US" sz="2400" b="1" strike="noStrike" spc="-1" dirty="0">
                <a:solidFill>
                  <a:srgbClr val="000000"/>
                </a:solidFill>
                <a:latin typeface="Arial"/>
                <a:ea typeface="Arial"/>
              </a:rPr>
              <a:t>professional development </a:t>
            </a:r>
            <a:r>
              <a:rPr lang="en-US" sz="2400" b="0" strike="noStrike" spc="-1" dirty="0">
                <a:solidFill>
                  <a:srgbClr val="000000"/>
                </a:solidFill>
                <a:latin typeface="Arial"/>
                <a:ea typeface="Arial"/>
              </a:rPr>
              <a:t>for individuals and organizations (workshops, clinics, mentorships)</a:t>
            </a:r>
            <a:endParaRPr lang="en-US" sz="2400" b="0" strike="noStrike" spc="-1" dirty="0">
              <a:latin typeface="Arial"/>
            </a:endParaRPr>
          </a:p>
          <a:p>
            <a:pPr marL="285840" indent="-280440">
              <a:lnSpc>
                <a:spcPct val="150000"/>
              </a:lnSpc>
              <a:buClr>
                <a:srgbClr val="000000"/>
              </a:buClr>
              <a:buFont typeface="Arial"/>
              <a:buChar char="•"/>
            </a:pPr>
            <a:r>
              <a:rPr lang="en-US" sz="2400" b="1" strike="noStrike" spc="-1" dirty="0">
                <a:solidFill>
                  <a:srgbClr val="000000"/>
                </a:solidFill>
                <a:latin typeface="Arial"/>
                <a:ea typeface="Arial"/>
              </a:rPr>
              <a:t>Bring people together</a:t>
            </a:r>
            <a:r>
              <a:rPr lang="en-US" sz="2400" b="0" strike="noStrike" spc="-1" dirty="0">
                <a:solidFill>
                  <a:srgbClr val="000000"/>
                </a:solidFill>
                <a:latin typeface="Arial"/>
                <a:ea typeface="Arial"/>
              </a:rPr>
              <a:t>: dedicated sector coordination, connecting and convening </a:t>
            </a:r>
            <a:endParaRPr lang="en-US" sz="2400" b="0"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Organize </a:t>
            </a:r>
            <a:r>
              <a:rPr lang="en-US" sz="2400" b="1" strike="noStrike" spc="-1" dirty="0">
                <a:solidFill>
                  <a:srgbClr val="000000"/>
                </a:solidFill>
                <a:latin typeface="Arial"/>
                <a:ea typeface="Arial"/>
              </a:rPr>
              <a:t>advocacy</a:t>
            </a:r>
            <a:r>
              <a:rPr lang="en-US" sz="2400" b="0" strike="noStrike" spc="-1" dirty="0">
                <a:solidFill>
                  <a:srgbClr val="000000"/>
                </a:solidFill>
                <a:latin typeface="Arial"/>
                <a:ea typeface="Arial"/>
              </a:rPr>
              <a:t>, </a:t>
            </a:r>
            <a:r>
              <a:rPr lang="en-US" sz="2400" b="1" strike="noStrike" spc="-1" dirty="0">
                <a:solidFill>
                  <a:srgbClr val="000000"/>
                </a:solidFill>
                <a:latin typeface="Arial"/>
                <a:ea typeface="Arial"/>
              </a:rPr>
              <a:t>strategic leadership </a:t>
            </a:r>
            <a:r>
              <a:rPr lang="en-US" sz="2400" b="0" strike="noStrike" spc="-1" dirty="0">
                <a:solidFill>
                  <a:srgbClr val="000000"/>
                </a:solidFill>
                <a:latin typeface="Arial"/>
                <a:ea typeface="Arial"/>
              </a:rPr>
              <a:t>and </a:t>
            </a:r>
            <a:r>
              <a:rPr lang="en-US" sz="2400" b="1" strike="noStrike" spc="-1" dirty="0">
                <a:solidFill>
                  <a:srgbClr val="000000"/>
                </a:solidFill>
                <a:latin typeface="Arial"/>
                <a:ea typeface="Arial"/>
              </a:rPr>
              <a:t>representation</a:t>
            </a:r>
            <a:endParaRPr lang="en-US" sz="2400" b="1" strike="noStrike" spc="-1" dirty="0">
              <a:latin typeface="Arial"/>
            </a:endParaRPr>
          </a:p>
          <a:p>
            <a:pPr marL="3600"/>
            <a:endParaRPr lang="en-US" sz="1800" b="0" strike="noStrike" spc="-1" dirty="0">
              <a:latin typeface="Arial"/>
            </a:endParaRPr>
          </a:p>
          <a:p>
            <a:pPr marL="3600"/>
            <a:endParaRPr lang="en-US" sz="1800" b="0" strike="noStrike" spc="-1" dirty="0">
              <a:latin typeface="Arial"/>
            </a:endParaRPr>
          </a:p>
          <a:p>
            <a:pPr marL="3600" algn="ctr"/>
            <a:endParaRPr lang="en-US" sz="1800" b="0" strike="noStrike" spc="-1" dirty="0">
              <a:latin typeface="Arial"/>
            </a:endParaRPr>
          </a:p>
        </p:txBody>
      </p:sp>
      <p:pic>
        <p:nvPicPr>
          <p:cNvPr id="3" name="Picture 2">
            <a:extLst>
              <a:ext uri="{FF2B5EF4-FFF2-40B4-BE49-F238E27FC236}">
                <a16:creationId xmlns:a16="http://schemas.microsoft.com/office/drawing/2014/main" id="{47286C95-F353-4545-B146-EA3055B65573}"/>
              </a:ext>
            </a:extLst>
          </p:cNvPr>
          <p:cNvPicPr>
            <a:picLocks noChangeAspect="1"/>
          </p:cNvPicPr>
          <p:nvPr/>
        </p:nvPicPr>
        <p:blipFill>
          <a:blip r:embed="rId3"/>
          <a:stretch>
            <a:fillRect/>
          </a:stretch>
        </p:blipFill>
        <p:spPr>
          <a:xfrm>
            <a:off x="9248931" y="131561"/>
            <a:ext cx="1612588" cy="1609221"/>
          </a:xfrm>
          <a:prstGeom prst="rect">
            <a:avLst/>
          </a:prstGeom>
        </p:spPr>
      </p:pic>
      <p:sp>
        <p:nvSpPr>
          <p:cNvPr id="6" name="Rectangle 5">
            <a:extLst>
              <a:ext uri="{FF2B5EF4-FFF2-40B4-BE49-F238E27FC236}">
                <a16:creationId xmlns:a16="http://schemas.microsoft.com/office/drawing/2014/main" id="{1E80DA2C-E8CC-B148-A937-F8887BFA95FD}"/>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708AEB-874B-3745-8EB5-DCE61962DA2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D08866-3A97-4343-BE21-AC00FE9838C6}"/>
              </a:ext>
            </a:extLst>
          </p:cNvPr>
          <p:cNvPicPr>
            <a:picLocks noChangeAspect="1"/>
          </p:cNvPicPr>
          <p:nvPr/>
        </p:nvPicPr>
        <p:blipFill rotWithShape="1">
          <a:blip r:embed="rId2">
            <a:extLst>
              <a:ext uri="{28A0092B-C50C-407E-A947-70E740481C1C}">
                <a14:useLocalDpi xmlns:a14="http://schemas.microsoft.com/office/drawing/2010/main" val="0"/>
              </a:ext>
            </a:extLst>
          </a:blip>
          <a:srcRect t="5994" b="18076"/>
          <a:stretch/>
        </p:blipFill>
        <p:spPr>
          <a:xfrm>
            <a:off x="249459" y="0"/>
            <a:ext cx="6053554" cy="3443590"/>
          </a:xfrm>
          <a:prstGeom prst="rect">
            <a:avLst/>
          </a:prstGeom>
        </p:spPr>
      </p:pic>
      <p:pic>
        <p:nvPicPr>
          <p:cNvPr id="6" name="Picture 5">
            <a:extLst>
              <a:ext uri="{FF2B5EF4-FFF2-40B4-BE49-F238E27FC236}">
                <a16:creationId xmlns:a16="http://schemas.microsoft.com/office/drawing/2014/main" id="{5C4B6D2B-1B35-1F4B-95CF-0F6D63FBF7A2}"/>
              </a:ext>
            </a:extLst>
          </p:cNvPr>
          <p:cNvPicPr>
            <a:picLocks noChangeAspect="1"/>
          </p:cNvPicPr>
          <p:nvPr/>
        </p:nvPicPr>
        <p:blipFill rotWithShape="1">
          <a:blip r:embed="rId3">
            <a:extLst>
              <a:ext uri="{28A0092B-C50C-407E-A947-70E740481C1C}">
                <a14:useLocalDpi xmlns:a14="http://schemas.microsoft.com/office/drawing/2010/main" val="0"/>
              </a:ext>
            </a:extLst>
          </a:blip>
          <a:srcRect t="4870" b="11797"/>
          <a:stretch/>
        </p:blipFill>
        <p:spPr>
          <a:xfrm>
            <a:off x="6303013" y="0"/>
            <a:ext cx="5515708" cy="3443590"/>
          </a:xfrm>
          <a:prstGeom prst="rect">
            <a:avLst/>
          </a:prstGeom>
        </p:spPr>
      </p:pic>
      <p:pic>
        <p:nvPicPr>
          <p:cNvPr id="8" name="Picture 7">
            <a:extLst>
              <a:ext uri="{FF2B5EF4-FFF2-40B4-BE49-F238E27FC236}">
                <a16:creationId xmlns:a16="http://schemas.microsoft.com/office/drawing/2014/main" id="{20725E61-C077-A042-8653-ADCED6D433FA}"/>
              </a:ext>
            </a:extLst>
          </p:cNvPr>
          <p:cNvPicPr>
            <a:picLocks noChangeAspect="1"/>
          </p:cNvPicPr>
          <p:nvPr/>
        </p:nvPicPr>
        <p:blipFill rotWithShape="1">
          <a:blip r:embed="rId4">
            <a:extLst>
              <a:ext uri="{28A0092B-C50C-407E-A947-70E740481C1C}">
                <a14:useLocalDpi xmlns:a14="http://schemas.microsoft.com/office/drawing/2010/main" val="0"/>
              </a:ext>
            </a:extLst>
          </a:blip>
          <a:srcRect t="6413" b="10882"/>
          <a:stretch/>
        </p:blipFill>
        <p:spPr>
          <a:xfrm>
            <a:off x="249459" y="3443591"/>
            <a:ext cx="6212862" cy="3414410"/>
          </a:xfrm>
          <a:prstGeom prst="rect">
            <a:avLst/>
          </a:prstGeom>
        </p:spPr>
      </p:pic>
      <p:pic>
        <p:nvPicPr>
          <p:cNvPr id="10" name="Picture 9">
            <a:extLst>
              <a:ext uri="{FF2B5EF4-FFF2-40B4-BE49-F238E27FC236}">
                <a16:creationId xmlns:a16="http://schemas.microsoft.com/office/drawing/2014/main" id="{733292B4-9A85-F94C-8477-BA10DD7A013C}"/>
              </a:ext>
            </a:extLst>
          </p:cNvPr>
          <p:cNvPicPr>
            <a:picLocks noChangeAspect="1"/>
          </p:cNvPicPr>
          <p:nvPr/>
        </p:nvPicPr>
        <p:blipFill rotWithShape="1">
          <a:blip r:embed="rId5">
            <a:extLst>
              <a:ext uri="{28A0092B-C50C-407E-A947-70E740481C1C}">
                <a14:useLocalDpi xmlns:a14="http://schemas.microsoft.com/office/drawing/2010/main" val="0"/>
              </a:ext>
            </a:extLst>
          </a:blip>
          <a:srcRect t="5032" b="13258"/>
          <a:stretch/>
        </p:blipFill>
        <p:spPr>
          <a:xfrm>
            <a:off x="6241101" y="3443590"/>
            <a:ext cx="5577620" cy="341441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4FD504-DF0A-6641-8F17-A9D5890686D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1F2DD6A-E46E-B643-BC2E-14CC46D97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563" y="-15944"/>
            <a:ext cx="3275756" cy="2454149"/>
          </a:xfrm>
          <a:prstGeom prst="rect">
            <a:avLst/>
          </a:prstGeom>
        </p:spPr>
      </p:pic>
      <p:pic>
        <p:nvPicPr>
          <p:cNvPr id="6" name="Picture 5">
            <a:extLst>
              <a:ext uri="{FF2B5EF4-FFF2-40B4-BE49-F238E27FC236}">
                <a16:creationId xmlns:a16="http://schemas.microsoft.com/office/drawing/2014/main" id="{68E850AA-0232-6A4E-8ECA-2F2CE034DF5B}"/>
              </a:ext>
            </a:extLst>
          </p:cNvPr>
          <p:cNvPicPr>
            <a:picLocks noChangeAspect="1"/>
          </p:cNvPicPr>
          <p:nvPr/>
        </p:nvPicPr>
        <p:blipFill rotWithShape="1">
          <a:blip r:embed="rId3">
            <a:extLst>
              <a:ext uri="{28A0092B-C50C-407E-A947-70E740481C1C}">
                <a14:useLocalDpi xmlns:a14="http://schemas.microsoft.com/office/drawing/2010/main" val="0"/>
              </a:ext>
            </a:extLst>
          </a:blip>
          <a:srcRect t="7281"/>
          <a:stretch/>
        </p:blipFill>
        <p:spPr>
          <a:xfrm>
            <a:off x="7035563" y="4582535"/>
            <a:ext cx="3275756" cy="2275465"/>
          </a:xfrm>
          <a:prstGeom prst="rect">
            <a:avLst/>
          </a:prstGeom>
        </p:spPr>
      </p:pic>
      <p:pic>
        <p:nvPicPr>
          <p:cNvPr id="8" name="Picture 7">
            <a:extLst>
              <a:ext uri="{FF2B5EF4-FFF2-40B4-BE49-F238E27FC236}">
                <a16:creationId xmlns:a16="http://schemas.microsoft.com/office/drawing/2014/main" id="{AF5935E2-6534-494E-AF0B-685A78667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944"/>
            <a:ext cx="5155457" cy="6873943"/>
          </a:xfrm>
          <a:prstGeom prst="rect">
            <a:avLst/>
          </a:prstGeom>
        </p:spPr>
      </p:pic>
      <p:pic>
        <p:nvPicPr>
          <p:cNvPr id="10" name="Picture 9">
            <a:extLst>
              <a:ext uri="{FF2B5EF4-FFF2-40B4-BE49-F238E27FC236}">
                <a16:creationId xmlns:a16="http://schemas.microsoft.com/office/drawing/2014/main" id="{44B4FB23-CB03-9142-811C-9C76ADDF3EB5}"/>
              </a:ext>
            </a:extLst>
          </p:cNvPr>
          <p:cNvPicPr>
            <a:picLocks noChangeAspect="1"/>
          </p:cNvPicPr>
          <p:nvPr/>
        </p:nvPicPr>
        <p:blipFill rotWithShape="1">
          <a:blip r:embed="rId5">
            <a:extLst>
              <a:ext uri="{28A0092B-C50C-407E-A947-70E740481C1C}">
                <a14:useLocalDpi xmlns:a14="http://schemas.microsoft.com/office/drawing/2010/main" val="0"/>
              </a:ext>
            </a:extLst>
          </a:blip>
          <a:srcRect t="8419"/>
          <a:stretch/>
        </p:blipFill>
        <p:spPr>
          <a:xfrm>
            <a:off x="7035563" y="2388581"/>
            <a:ext cx="3293228" cy="225952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Shape"/>
          <p:cNvPicPr/>
          <p:nvPr/>
        </p:nvPicPr>
        <p:blipFill>
          <a:blip r:embed="rId3"/>
          <a:stretch/>
        </p:blipFill>
        <p:spPr>
          <a:xfrm>
            <a:off x="0" y="0"/>
            <a:ext cx="12187080" cy="6113160"/>
          </a:xfrm>
          <a:prstGeom prst="rect">
            <a:avLst/>
          </a:prstGeom>
          <a:ln w="9360">
            <a:noFill/>
          </a:ln>
        </p:spPr>
      </p:pic>
      <p:sp>
        <p:nvSpPr>
          <p:cNvPr id="411" name="CustomShape 1"/>
          <p:cNvSpPr/>
          <p:nvPr/>
        </p:nvSpPr>
        <p:spPr>
          <a:xfrm>
            <a:off x="1440" y="2981520"/>
            <a:ext cx="12188520" cy="78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endParaRPr lang="en-US" sz="1800" b="0" strike="noStrike" spc="-1" dirty="0">
              <a:latin typeface="Arial"/>
            </a:endParaRPr>
          </a:p>
          <a:p>
            <a:pPr algn="ctr">
              <a:lnSpc>
                <a:spcPct val="100000"/>
              </a:lnSpc>
            </a:pPr>
            <a:r>
              <a:rPr lang="en-US" sz="2800" b="1" strike="noStrike" spc="-1" dirty="0">
                <a:solidFill>
                  <a:srgbClr val="000000"/>
                </a:solidFill>
                <a:latin typeface="Arial"/>
                <a:ea typeface="Microsoft YaHei"/>
              </a:rPr>
              <a:t> </a:t>
            </a:r>
            <a:endParaRPr lang="en-US" sz="2800" b="0" strike="noStrike" spc="-1" dirty="0">
              <a:latin typeface="Arial"/>
            </a:endParaRPr>
          </a:p>
          <a:p>
            <a:pPr algn="ctr">
              <a:lnSpc>
                <a:spcPct val="100000"/>
              </a:lnSpc>
            </a:pPr>
            <a:r>
              <a:rPr lang="en-US" sz="2800" b="1" strike="noStrike" spc="-1" dirty="0">
                <a:solidFill>
                  <a:srgbClr val="000000"/>
                </a:solidFill>
                <a:latin typeface="Arial"/>
                <a:ea typeface="Microsoft YaHei"/>
              </a:rPr>
              <a:t>Peterborough Arts Awards Sponsors</a:t>
            </a:r>
            <a:endParaRPr lang="en-US" sz="2800" b="0" strike="noStrike" spc="-1" dirty="0">
              <a:latin typeface="Arial"/>
            </a:endParaRPr>
          </a:p>
          <a:p>
            <a:pPr>
              <a:lnSpc>
                <a:spcPct val="100000"/>
              </a:lnSpc>
            </a:pPr>
            <a:endParaRPr lang="en-US" sz="2800" b="0" strike="noStrike" spc="-1" dirty="0">
              <a:latin typeface="Arial"/>
            </a:endParaRPr>
          </a:p>
        </p:txBody>
      </p:sp>
      <p:sp>
        <p:nvSpPr>
          <p:cNvPr id="412" name="CustomShape 2"/>
          <p:cNvSpPr/>
          <p:nvPr/>
        </p:nvSpPr>
        <p:spPr>
          <a:xfrm>
            <a:off x="2416320" y="3672000"/>
            <a:ext cx="3984480" cy="249120"/>
          </a:xfrm>
          <a:prstGeom prst="rect">
            <a:avLst/>
          </a:prstGeom>
          <a:noFill/>
          <a:ln>
            <a:noFill/>
          </a:ln>
        </p:spPr>
        <p:style>
          <a:lnRef idx="0">
            <a:scrgbClr r="0" g="0" b="0"/>
          </a:lnRef>
          <a:fillRef idx="0">
            <a:scrgbClr r="0" g="0" b="0"/>
          </a:fillRef>
          <a:effectRef idx="0">
            <a:scrgbClr r="0" g="0" b="0"/>
          </a:effectRef>
          <a:fontRef idx="minor"/>
        </p:style>
      </p:sp>
      <p:sp>
        <p:nvSpPr>
          <p:cNvPr id="413" name="CustomShape 3"/>
          <p:cNvSpPr/>
          <p:nvPr/>
        </p:nvSpPr>
        <p:spPr>
          <a:xfrm>
            <a:off x="647640" y="2016000"/>
            <a:ext cx="10869480" cy="4122360"/>
          </a:xfrm>
          <a:prstGeom prst="rect">
            <a:avLst/>
          </a:prstGeom>
          <a:noFill/>
          <a:ln>
            <a:noFill/>
          </a:ln>
        </p:spPr>
        <p:style>
          <a:lnRef idx="0">
            <a:scrgbClr r="0" g="0" b="0"/>
          </a:lnRef>
          <a:fillRef idx="0">
            <a:scrgbClr r="0" g="0" b="0"/>
          </a:fillRef>
          <a:effectRef idx="0">
            <a:scrgbClr r="0" g="0" b="0"/>
          </a:effectRef>
          <a:fontRef idx="minor"/>
        </p:style>
      </p:sp>
      <p:sp>
        <p:nvSpPr>
          <p:cNvPr id="415" name="CustomShape 4"/>
          <p:cNvSpPr/>
          <p:nvPr/>
        </p:nvSpPr>
        <p:spPr>
          <a:xfrm>
            <a:off x="227519" y="3429000"/>
            <a:ext cx="11562403" cy="2684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36240">
              <a:lnSpc>
                <a:spcPct val="100000"/>
              </a:lnSpc>
            </a:pPr>
            <a:r>
              <a:rPr lang="en-US" sz="2400" b="1" strike="noStrike" spc="-1" dirty="0">
                <a:solidFill>
                  <a:srgbClr val="000000"/>
                </a:solidFill>
                <a:latin typeface="Arial"/>
                <a:ea typeface="DejaVu Sans"/>
              </a:rPr>
              <a:t>Merit II Realty Limited</a:t>
            </a:r>
            <a:r>
              <a:rPr lang="en-US" sz="2400" b="0" strike="noStrike" spc="-1" dirty="0">
                <a:solidFill>
                  <a:srgbClr val="000000"/>
                </a:solidFill>
                <a:latin typeface="Arial"/>
                <a:ea typeface="DejaVu Sans"/>
              </a:rPr>
              <a:t> - </a:t>
            </a:r>
            <a:r>
              <a:rPr lang="en-US" sz="2400" b="0" i="1" strike="noStrike" spc="-1" dirty="0">
                <a:solidFill>
                  <a:srgbClr val="000000"/>
                </a:solidFill>
                <a:latin typeface="Arial"/>
                <a:ea typeface="DejaVu Sans"/>
              </a:rPr>
              <a:t>Outstanding Emerging Artist </a:t>
            </a:r>
            <a:endParaRPr lang="en-US" sz="2400" b="0" strike="noStrike" spc="-1" dirty="0">
              <a:latin typeface="Arial"/>
            </a:endParaRPr>
          </a:p>
          <a:p>
            <a:pPr marL="343080" indent="-336240">
              <a:lnSpc>
                <a:spcPct val="100000"/>
              </a:lnSpc>
            </a:pPr>
            <a:r>
              <a:rPr lang="en-US" sz="2400" b="1" strike="noStrike" spc="-1" dirty="0">
                <a:solidFill>
                  <a:srgbClr val="000000"/>
                </a:solidFill>
                <a:latin typeface="Arial"/>
                <a:ea typeface="DejaVu Sans"/>
              </a:rPr>
              <a:t>Betty and Bill Morris</a:t>
            </a:r>
            <a:r>
              <a:rPr lang="en-US" sz="2400" b="0" strike="noStrike" spc="-1" dirty="0">
                <a:solidFill>
                  <a:srgbClr val="000000"/>
                </a:solidFill>
                <a:latin typeface="Arial"/>
                <a:ea typeface="DejaVu Sans"/>
              </a:rPr>
              <a:t> - </a:t>
            </a:r>
            <a:r>
              <a:rPr lang="en-US" sz="2400" b="0" i="1" strike="noStrike" spc="-1" dirty="0">
                <a:solidFill>
                  <a:srgbClr val="000000"/>
                </a:solidFill>
                <a:latin typeface="Arial"/>
                <a:ea typeface="DejaVu Sans"/>
              </a:rPr>
              <a:t>Outstanding Mid-Career Artist </a:t>
            </a:r>
            <a:endParaRPr lang="en-US" sz="2400" b="0" strike="noStrike" spc="-1" dirty="0">
              <a:latin typeface="Arial"/>
            </a:endParaRPr>
          </a:p>
          <a:p>
            <a:pPr marL="343080" indent="-336240">
              <a:lnSpc>
                <a:spcPct val="100000"/>
              </a:lnSpc>
            </a:pPr>
            <a:r>
              <a:rPr lang="en-US" sz="2400" b="1" strike="noStrike" spc="-1" dirty="0">
                <a:solidFill>
                  <a:srgbClr val="000000"/>
                </a:solidFill>
                <a:latin typeface="Arial"/>
                <a:ea typeface="DejaVu Sans"/>
              </a:rPr>
              <a:t>Outpost 379 </a:t>
            </a:r>
            <a:r>
              <a:rPr lang="en-US" sz="2400" b="0" strike="noStrike" spc="-1" dirty="0">
                <a:solidFill>
                  <a:srgbClr val="000000"/>
                </a:solidFill>
                <a:latin typeface="Arial"/>
                <a:ea typeface="DejaVu Sans"/>
              </a:rPr>
              <a:t>- </a:t>
            </a:r>
            <a:r>
              <a:rPr lang="en-US" sz="2400" b="0" i="1" strike="noStrike" spc="-1" dirty="0">
                <a:solidFill>
                  <a:srgbClr val="000000"/>
                </a:solidFill>
                <a:latin typeface="Arial"/>
                <a:ea typeface="DejaVu Sans"/>
              </a:rPr>
              <a:t>Outstanding Senior Artist</a:t>
            </a:r>
            <a:r>
              <a:rPr lang="en-US" sz="2400" b="0" strike="noStrike" spc="-1" dirty="0">
                <a:solidFill>
                  <a:srgbClr val="000000"/>
                </a:solidFill>
                <a:latin typeface="Arial"/>
                <a:ea typeface="DejaVu Sans"/>
              </a:rPr>
              <a:t> </a:t>
            </a:r>
            <a:endParaRPr lang="en-US" sz="2400" b="0" strike="noStrike" spc="-1" dirty="0">
              <a:latin typeface="Arial"/>
            </a:endParaRPr>
          </a:p>
          <a:p>
            <a:pPr marL="343080" indent="-336240">
              <a:lnSpc>
                <a:spcPct val="100000"/>
              </a:lnSpc>
            </a:pPr>
            <a:r>
              <a:rPr lang="en-US" sz="2400" b="1" strike="noStrike" spc="-1" dirty="0">
                <a:solidFill>
                  <a:srgbClr val="000000"/>
                </a:solidFill>
                <a:latin typeface="Arial"/>
                <a:ea typeface="DejaVu Sans"/>
              </a:rPr>
              <a:t>LLF Lawyers</a:t>
            </a:r>
            <a:r>
              <a:rPr lang="en-US" sz="2400" b="0" strike="noStrike" spc="-1" dirty="0">
                <a:solidFill>
                  <a:srgbClr val="000000"/>
                </a:solidFill>
                <a:latin typeface="Arial"/>
                <a:ea typeface="DejaVu Sans"/>
              </a:rPr>
              <a:t> - </a:t>
            </a:r>
            <a:r>
              <a:rPr lang="en-US" sz="2400" b="0" i="1" strike="noStrike" spc="-1" dirty="0">
                <a:solidFill>
                  <a:srgbClr val="000000"/>
                </a:solidFill>
                <a:latin typeface="Arial"/>
                <a:ea typeface="DejaVu Sans"/>
              </a:rPr>
              <a:t>Outstanding Achievement by an Indigenous Artist</a:t>
            </a:r>
            <a:r>
              <a:rPr lang="en-US" sz="2400" b="0" strike="noStrike" spc="-1" dirty="0">
                <a:solidFill>
                  <a:srgbClr val="000000"/>
                </a:solidFill>
                <a:latin typeface="Arial"/>
                <a:ea typeface="DejaVu Sans"/>
              </a:rPr>
              <a:t> </a:t>
            </a:r>
            <a:endParaRPr lang="en-US" sz="2400" b="0" strike="noStrike" spc="-1" dirty="0">
              <a:latin typeface="Arial"/>
            </a:endParaRPr>
          </a:p>
          <a:p>
            <a:pPr marL="343080" indent="-336240">
              <a:lnSpc>
                <a:spcPct val="100000"/>
              </a:lnSpc>
            </a:pPr>
            <a:r>
              <a:rPr lang="en-US" sz="2400" b="1" strike="noStrike" spc="-1" dirty="0">
                <a:solidFill>
                  <a:srgbClr val="000000"/>
                </a:solidFill>
                <a:latin typeface="Arial"/>
                <a:ea typeface="DejaVu Sans"/>
              </a:rPr>
              <a:t>Ashburnham Realty</a:t>
            </a:r>
            <a:r>
              <a:rPr lang="en-US" sz="2400" b="0" strike="noStrike" spc="-1" dirty="0">
                <a:solidFill>
                  <a:srgbClr val="000000"/>
                </a:solidFill>
                <a:latin typeface="Arial"/>
                <a:ea typeface="DejaVu Sans"/>
              </a:rPr>
              <a:t> - </a:t>
            </a:r>
            <a:r>
              <a:rPr lang="en-US" sz="2400" b="0" i="1" strike="noStrike" spc="-1" dirty="0">
                <a:solidFill>
                  <a:srgbClr val="000000"/>
                </a:solidFill>
                <a:latin typeface="Arial"/>
                <a:ea typeface="DejaVu Sans"/>
              </a:rPr>
              <a:t>Arts Champion</a:t>
            </a:r>
            <a:r>
              <a:rPr lang="en-US" sz="2400" b="0" strike="noStrike" spc="-1" dirty="0">
                <a:solidFill>
                  <a:srgbClr val="000000"/>
                </a:solidFill>
                <a:latin typeface="Arial"/>
                <a:ea typeface="DejaVu Sans"/>
              </a:rPr>
              <a:t> </a:t>
            </a:r>
            <a:endParaRPr lang="en-US" sz="2400" b="0" strike="noStrike" spc="-1" dirty="0">
              <a:latin typeface="Arial"/>
            </a:endParaRPr>
          </a:p>
          <a:p>
            <a:pPr marL="343080" indent="-336240">
              <a:lnSpc>
                <a:spcPct val="100000"/>
              </a:lnSpc>
            </a:pPr>
            <a:r>
              <a:rPr lang="en-US" sz="2400" b="1" strike="noStrike" spc="-1" dirty="0">
                <a:solidFill>
                  <a:srgbClr val="000000"/>
                </a:solidFill>
                <a:latin typeface="Arial"/>
                <a:ea typeface="DejaVu Sans"/>
              </a:rPr>
              <a:t>Kate and Alex Ramsay</a:t>
            </a:r>
            <a:r>
              <a:rPr lang="en-US" sz="2400" b="0" strike="noStrike" spc="-1" dirty="0">
                <a:solidFill>
                  <a:srgbClr val="000000"/>
                </a:solidFill>
                <a:latin typeface="Arial"/>
                <a:ea typeface="DejaVu Sans"/>
              </a:rPr>
              <a:t> - </a:t>
            </a:r>
            <a:r>
              <a:rPr lang="en-US" sz="2400" b="0" i="1" strike="noStrike" spc="-1" dirty="0">
                <a:solidFill>
                  <a:srgbClr val="000000"/>
                </a:solidFill>
                <a:latin typeface="Arial"/>
                <a:ea typeface="DejaVu Sans"/>
              </a:rPr>
              <a:t>Arts Catalyst</a:t>
            </a:r>
            <a:endParaRPr lang="en-US" sz="2400" b="0" strike="noStrike" spc="-1" dirty="0">
              <a:latin typeface="Arial"/>
            </a:endParaRPr>
          </a:p>
          <a:p>
            <a:pPr marL="343080" indent="-336240">
              <a:lnSpc>
                <a:spcPct val="100000"/>
              </a:lnSpc>
            </a:pPr>
            <a:endParaRPr lang="en-US" sz="1800" b="0" strike="noStrike" spc="-1" dirty="0">
              <a:latin typeface="Arial"/>
            </a:endParaRPr>
          </a:p>
        </p:txBody>
      </p:sp>
      <p:sp>
        <p:nvSpPr>
          <p:cNvPr id="416" name="CustomShape 5"/>
          <p:cNvSpPr/>
          <p:nvPr/>
        </p:nvSpPr>
        <p:spPr>
          <a:xfrm>
            <a:off x="0" y="0"/>
            <a:ext cx="12190320" cy="2817720"/>
          </a:xfrm>
          <a:prstGeom prst="rect">
            <a:avLst/>
          </a:prstGeom>
          <a:solidFill>
            <a:srgbClr val="00B0F0"/>
          </a:solidFill>
          <a:ln w="9360">
            <a:noFill/>
          </a:ln>
        </p:spPr>
        <p:style>
          <a:lnRef idx="0">
            <a:scrgbClr r="0" g="0" b="0"/>
          </a:lnRef>
          <a:fillRef idx="0">
            <a:scrgbClr r="0" g="0" b="0"/>
          </a:fillRef>
          <a:effectRef idx="0">
            <a:scrgbClr r="0" g="0" b="0"/>
          </a:effectRef>
          <a:fontRef idx="minor"/>
        </p:style>
      </p:sp>
      <p:pic>
        <p:nvPicPr>
          <p:cNvPr id="422" name="Picture 14"/>
          <p:cNvPicPr/>
          <p:nvPr/>
        </p:nvPicPr>
        <p:blipFill>
          <a:blip r:embed="rId4"/>
          <a:stretch/>
        </p:blipFill>
        <p:spPr>
          <a:xfrm>
            <a:off x="3493440" y="221760"/>
            <a:ext cx="5176800" cy="2351520"/>
          </a:xfrm>
          <a:prstGeom prst="rect">
            <a:avLst/>
          </a:prstGeom>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CustomShape 1"/>
          <p:cNvSpPr/>
          <p:nvPr/>
        </p:nvSpPr>
        <p:spPr>
          <a:xfrm>
            <a:off x="2448000" y="863640"/>
            <a:ext cx="8629560" cy="253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4400" b="1" strike="noStrike" spc="-1">
                <a:solidFill>
                  <a:srgbClr val="000000"/>
                </a:solidFill>
                <a:latin typeface="Arial"/>
                <a:ea typeface="Microsoft YaHei"/>
              </a:rPr>
              <a:t>Bierk</a:t>
            </a:r>
            <a:r>
              <a:rPr lang="en-US" sz="4800" b="1" strike="noStrike" spc="-1">
                <a:solidFill>
                  <a:srgbClr val="000000"/>
                </a:solidFill>
                <a:latin typeface="Arial"/>
                <a:ea typeface="Microsoft YaHei"/>
              </a:rPr>
              <a:t>       </a:t>
            </a:r>
            <a:endParaRPr lang="en-US" sz="4800" b="0" strike="noStrike" spc="-1">
              <a:latin typeface="Arial"/>
            </a:endParaRPr>
          </a:p>
          <a:p>
            <a:pPr algn="ctr">
              <a:lnSpc>
                <a:spcPct val="100000"/>
              </a:lnSpc>
            </a:pPr>
            <a:r>
              <a:rPr lang="en-US" sz="4800" b="1" strike="noStrike" spc="-1">
                <a:solidFill>
                  <a:srgbClr val="000000"/>
                </a:solidFill>
                <a:latin typeface="Arial"/>
                <a:ea typeface="Microsoft YaHei"/>
              </a:rPr>
              <a:t>+     </a:t>
            </a:r>
            <a:r>
              <a:rPr lang="en-US" sz="4400" b="1" strike="noStrike" spc="-1">
                <a:solidFill>
                  <a:srgbClr val="000000"/>
                </a:solidFill>
                <a:latin typeface="Arial"/>
                <a:ea typeface="Microsoft YaHei"/>
              </a:rPr>
              <a:t>Art</a:t>
            </a:r>
            <a:r>
              <a:rPr lang="en-US" sz="4800" b="1" strike="noStrike" spc="-1">
                <a:solidFill>
                  <a:srgbClr val="000000"/>
                </a:solidFill>
                <a:latin typeface="Arial"/>
                <a:ea typeface="Microsoft YaHei"/>
              </a:rPr>
              <a:t>      +</a:t>
            </a:r>
            <a:endParaRPr lang="en-US" sz="4800" b="0" strike="noStrike" spc="-1">
              <a:latin typeface="Arial"/>
            </a:endParaRPr>
          </a:p>
          <a:p>
            <a:pPr algn="ctr">
              <a:lnSpc>
                <a:spcPct val="100000"/>
              </a:lnSpc>
            </a:pPr>
            <a:r>
              <a:rPr lang="en-US" sz="4400" b="1" strike="noStrike" spc="-1">
                <a:solidFill>
                  <a:srgbClr val="000000"/>
                </a:solidFill>
                <a:latin typeface="Arial"/>
                <a:ea typeface="Microsoft YaHei"/>
              </a:rPr>
              <a:t>Fund</a:t>
            </a:r>
            <a:endParaRPr lang="en-US" sz="4400" b="0" strike="noStrike" spc="-1">
              <a:latin typeface="Arial"/>
            </a:endParaRPr>
          </a:p>
          <a:p>
            <a:pPr>
              <a:lnSpc>
                <a:spcPct val="100000"/>
              </a:lnSpc>
            </a:pPr>
            <a:r>
              <a:rPr lang="en-US" sz="4800" b="1" strike="noStrike" spc="-1">
                <a:solidFill>
                  <a:srgbClr val="000000"/>
                </a:solidFill>
                <a:latin typeface="Arial"/>
                <a:ea typeface="Microsoft YaHei"/>
              </a:rPr>
              <a:t>Bursaries Project</a:t>
            </a:r>
            <a:endParaRPr lang="en-US" sz="4800" b="0" strike="noStrike" spc="-1">
              <a:latin typeface="Arial"/>
            </a:endParaRPr>
          </a:p>
        </p:txBody>
      </p:sp>
      <p:sp>
        <p:nvSpPr>
          <p:cNvPr id="428" name="CustomShape 2"/>
          <p:cNvSpPr/>
          <p:nvPr/>
        </p:nvSpPr>
        <p:spPr>
          <a:xfrm>
            <a:off x="2416320" y="3672000"/>
            <a:ext cx="3984480" cy="249120"/>
          </a:xfrm>
          <a:prstGeom prst="rect">
            <a:avLst/>
          </a:prstGeom>
          <a:noFill/>
          <a:ln>
            <a:noFill/>
          </a:ln>
        </p:spPr>
        <p:style>
          <a:lnRef idx="0">
            <a:scrgbClr r="0" g="0" b="0"/>
          </a:lnRef>
          <a:fillRef idx="0">
            <a:scrgbClr r="0" g="0" b="0"/>
          </a:fillRef>
          <a:effectRef idx="0">
            <a:scrgbClr r="0" g="0" b="0"/>
          </a:effectRef>
          <a:fontRef idx="minor"/>
        </p:style>
      </p:sp>
      <p:sp>
        <p:nvSpPr>
          <p:cNvPr id="429" name="Line 3"/>
          <p:cNvSpPr/>
          <p:nvPr/>
        </p:nvSpPr>
        <p:spPr>
          <a:xfrm>
            <a:off x="2376360" y="3527280"/>
            <a:ext cx="8712000" cy="144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430" name="Picture 280"/>
          <p:cNvPicPr/>
          <p:nvPr/>
        </p:nvPicPr>
        <p:blipFill>
          <a:blip r:embed="rId3"/>
          <a:stretch/>
        </p:blipFill>
        <p:spPr>
          <a:xfrm>
            <a:off x="8720280" y="801720"/>
            <a:ext cx="2144520" cy="1611000"/>
          </a:xfrm>
          <a:prstGeom prst="rect">
            <a:avLst/>
          </a:prstGeom>
          <a:ln w="9360">
            <a:noFill/>
          </a:ln>
        </p:spPr>
      </p:pic>
      <p:pic>
        <p:nvPicPr>
          <p:cNvPr id="431" name="Picture 281"/>
          <p:cNvPicPr/>
          <p:nvPr/>
        </p:nvPicPr>
        <p:blipFill>
          <a:blip r:embed="rId4"/>
          <a:stretch/>
        </p:blipFill>
        <p:spPr>
          <a:xfrm>
            <a:off x="1919160" y="287280"/>
            <a:ext cx="2754000" cy="2098440"/>
          </a:xfrm>
          <a:prstGeom prst="rect">
            <a:avLst/>
          </a:prstGeom>
          <a:ln w="9360">
            <a:noFill/>
          </a:ln>
        </p:spPr>
      </p:pic>
      <p:pic>
        <p:nvPicPr>
          <p:cNvPr id="432" name="Picture 1"/>
          <p:cNvPicPr/>
          <p:nvPr/>
        </p:nvPicPr>
        <p:blipFill>
          <a:blip r:embed="rId5"/>
          <a:stretch/>
        </p:blipFill>
        <p:spPr>
          <a:xfrm>
            <a:off x="-384120" y="5040"/>
            <a:ext cx="12574440" cy="6852960"/>
          </a:xfrm>
          <a:prstGeom prst="rect">
            <a:avLst/>
          </a:prstGeom>
          <a:ln w="9360">
            <a:noFill/>
          </a:ln>
        </p:spPr>
      </p:pic>
      <p:pic>
        <p:nvPicPr>
          <p:cNvPr id="433" name="Picture 9"/>
          <p:cNvPicPr/>
          <p:nvPr/>
        </p:nvPicPr>
        <p:blipFill>
          <a:blip r:embed="rId4"/>
          <a:stretch/>
        </p:blipFill>
        <p:spPr>
          <a:xfrm>
            <a:off x="9944280" y="4800600"/>
            <a:ext cx="2246040" cy="1684080"/>
          </a:xfrm>
          <a:prstGeom prst="rect">
            <a:avLst/>
          </a:prstGeom>
          <a:ln>
            <a:noFill/>
          </a:ln>
        </p:spPr>
      </p:pic>
      <p:sp>
        <p:nvSpPr>
          <p:cNvPr id="434" name="CustomShape 4"/>
          <p:cNvSpPr/>
          <p:nvPr/>
        </p:nvSpPr>
        <p:spPr>
          <a:xfrm>
            <a:off x="152280" y="3672000"/>
            <a:ext cx="9904320" cy="334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US" sz="2400" b="1" strike="noStrike" spc="-1" dirty="0">
                <a:solidFill>
                  <a:srgbClr val="000000"/>
                </a:solidFill>
                <a:latin typeface="Arial"/>
                <a:ea typeface="DejaVu Sans"/>
              </a:rPr>
              <a:t>Two $1000 bursaries </a:t>
            </a:r>
            <a:r>
              <a:rPr lang="en-US" sz="2400" b="0" strike="noStrike" spc="-1" dirty="0">
                <a:solidFill>
                  <a:srgbClr val="000000"/>
                </a:solidFill>
                <a:latin typeface="Arial"/>
                <a:ea typeface="DejaVu Sans"/>
              </a:rPr>
              <a:t>were presented to Peterborough students graduating from high school in 2019 to pursue visual arts education at the post-secondary level.  Thanks to the AGP and Artspace for their support of this project. Thanks as well to our jurors: Fynn Leitch and Spencer Harrison</a:t>
            </a:r>
            <a:endParaRPr lang="en-US" sz="24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E1A1A-3540-944C-B3C0-5ECC99B7EAF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04243CC-2163-2A4F-8CD8-D1F953972BDE}"/>
              </a:ext>
            </a:extLst>
          </p:cNvPr>
          <p:cNvSpPr txBox="1"/>
          <p:nvPr/>
        </p:nvSpPr>
        <p:spPr>
          <a:xfrm>
            <a:off x="395591" y="5896716"/>
            <a:ext cx="11400817" cy="830997"/>
          </a:xfrm>
          <a:prstGeom prst="rect">
            <a:avLst/>
          </a:prstGeom>
          <a:noFill/>
        </p:spPr>
        <p:txBody>
          <a:bodyPr wrap="square" rtlCol="0">
            <a:spAutoFit/>
          </a:bodyPr>
          <a:lstStyle/>
          <a:p>
            <a:r>
              <a:rPr lang="en-US" sz="2400" dirty="0"/>
              <a:t>Alexina St. Pierre-Farrow (Left) and Payton Urbach (Right) giving BAF Bursary acceptance speech</a:t>
            </a:r>
          </a:p>
        </p:txBody>
      </p:sp>
      <p:pic>
        <p:nvPicPr>
          <p:cNvPr id="4" name="Picture 3">
            <a:extLst>
              <a:ext uri="{FF2B5EF4-FFF2-40B4-BE49-F238E27FC236}">
                <a16:creationId xmlns:a16="http://schemas.microsoft.com/office/drawing/2014/main" id="{8E409129-C984-574D-AA6F-2E04DE4794C7}"/>
              </a:ext>
            </a:extLst>
          </p:cNvPr>
          <p:cNvPicPr>
            <a:picLocks noChangeAspect="1"/>
          </p:cNvPicPr>
          <p:nvPr/>
        </p:nvPicPr>
        <p:blipFill rotWithShape="1">
          <a:blip r:embed="rId2">
            <a:extLst>
              <a:ext uri="{28A0092B-C50C-407E-A947-70E740481C1C}">
                <a14:useLocalDpi xmlns:a14="http://schemas.microsoft.com/office/drawing/2010/main" val="0"/>
              </a:ext>
            </a:extLst>
          </a:blip>
          <a:srcRect t="16614" b="19061"/>
          <a:stretch/>
        </p:blipFill>
        <p:spPr>
          <a:xfrm>
            <a:off x="0" y="-109078"/>
            <a:ext cx="12192000" cy="587550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F48B-64B5-4148-8FCA-1C3218309A02}"/>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B903EA0-89C0-4540-A6BA-CC46EEC7C494}"/>
              </a:ext>
            </a:extLst>
          </p:cNvPr>
          <p:cNvSpPr>
            <a:spLocks noGrp="1"/>
          </p:cNvSpPr>
          <p:nvPr>
            <p:ph type="subTitle"/>
          </p:nvPr>
        </p:nvSpPr>
        <p:spPr/>
        <p:txBody>
          <a:bodyPr/>
          <a:lstStyle/>
          <a:p>
            <a:endParaRPr lang="en-US"/>
          </a:p>
        </p:txBody>
      </p:sp>
      <p:pic>
        <p:nvPicPr>
          <p:cNvPr id="5" name="Picture 4">
            <a:extLst>
              <a:ext uri="{FF2B5EF4-FFF2-40B4-BE49-F238E27FC236}">
                <a16:creationId xmlns:a16="http://schemas.microsoft.com/office/drawing/2014/main" id="{53DB3FD4-1287-D643-BAEB-6577D43C7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7054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33E-42A5-4549-A77D-2F67359E0E8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26CAC3C-F31D-7145-AF3D-ED1CCDCC0556}"/>
              </a:ext>
            </a:extLst>
          </p:cNvPr>
          <p:cNvSpPr>
            <a:spLocks noGrp="1"/>
          </p:cNvSpPr>
          <p:nvPr>
            <p:ph type="subTitle"/>
          </p:nvPr>
        </p:nvSpPr>
        <p:spPr/>
        <p:txBody>
          <a:bodyPr/>
          <a:lstStyle/>
          <a:p>
            <a:endParaRPr lang="en-US"/>
          </a:p>
        </p:txBody>
      </p:sp>
      <p:pic>
        <p:nvPicPr>
          <p:cNvPr id="5" name="Picture 4">
            <a:extLst>
              <a:ext uri="{FF2B5EF4-FFF2-40B4-BE49-F238E27FC236}">
                <a16:creationId xmlns:a16="http://schemas.microsoft.com/office/drawing/2014/main" id="{64C83C3C-0BDC-2D4E-A995-0A9DDFA0F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3241"/>
            <a:ext cx="12192000" cy="9144000"/>
          </a:xfrm>
          <a:prstGeom prst="rect">
            <a:avLst/>
          </a:prstGeom>
        </p:spPr>
      </p:pic>
    </p:spTree>
    <p:extLst>
      <p:ext uri="{BB962C8B-B14F-4D97-AF65-F5344CB8AC3E}">
        <p14:creationId xmlns:p14="http://schemas.microsoft.com/office/powerpoint/2010/main" val="2489641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Picture 286"/>
          <p:cNvPicPr/>
          <p:nvPr/>
        </p:nvPicPr>
        <p:blipFill>
          <a:blip r:embed="rId3"/>
          <a:stretch/>
        </p:blipFill>
        <p:spPr>
          <a:xfrm>
            <a:off x="-3283432" y="-2352995"/>
            <a:ext cx="15811200" cy="7161120"/>
          </a:xfrm>
          <a:prstGeom prst="rect">
            <a:avLst/>
          </a:prstGeom>
          <a:ln w="9360">
            <a:noFill/>
          </a:ln>
        </p:spPr>
      </p:pic>
      <p:sp>
        <p:nvSpPr>
          <p:cNvPr id="446" name="CustomShape 1"/>
          <p:cNvSpPr/>
          <p:nvPr/>
        </p:nvSpPr>
        <p:spPr>
          <a:xfrm>
            <a:off x="-192357" y="4808125"/>
            <a:ext cx="6128425" cy="544749"/>
          </a:xfrm>
          <a:prstGeom prst="rect">
            <a:avLst/>
          </a:prstGeom>
          <a:solidFill>
            <a:srgbClr val="FFFFFF"/>
          </a:solidFill>
          <a:ln w="9360">
            <a:noFill/>
          </a:ln>
        </p:spPr>
        <p:style>
          <a:lnRef idx="0">
            <a:scrgbClr r="0" g="0" b="0"/>
          </a:lnRef>
          <a:fillRef idx="0">
            <a:scrgbClr r="0" g="0" b="0"/>
          </a:fillRef>
          <a:effectRef idx="0">
            <a:scrgbClr r="0" g="0" b="0"/>
          </a:effectRef>
          <a:fontRef idx="minor"/>
        </p:style>
        <p:txBody>
          <a:bodyPr lIns="90000" tIns="45000" rIns="90000" bIns="45000"/>
          <a:lstStyle/>
          <a:p>
            <a:pPr marL="1440" algn="ctr">
              <a:lnSpc>
                <a:spcPct val="100000"/>
              </a:lnSpc>
              <a:spcBef>
                <a:spcPts val="289"/>
              </a:spcBef>
              <a:spcAft>
                <a:spcPts val="1488"/>
              </a:spcAft>
              <a:buClr>
                <a:srgbClr val="000000"/>
              </a:buClr>
              <a:buSzPct val="45000"/>
            </a:pPr>
            <a:r>
              <a:rPr lang="en-US" sz="2400" b="1" spc="-1" dirty="0">
                <a:solidFill>
                  <a:srgbClr val="000000"/>
                </a:solidFill>
              </a:rPr>
              <a:t>Downtown Artists in Residence Program</a:t>
            </a:r>
          </a:p>
        </p:txBody>
      </p:sp>
      <p:pic>
        <p:nvPicPr>
          <p:cNvPr id="3" name="Picture 2">
            <a:extLst>
              <a:ext uri="{FF2B5EF4-FFF2-40B4-BE49-F238E27FC236}">
                <a16:creationId xmlns:a16="http://schemas.microsoft.com/office/drawing/2014/main" id="{13E3081E-FBA1-C54D-A8BE-07730DA1A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485" y="326566"/>
            <a:ext cx="3496013" cy="150880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Picture 468"/>
          <p:cNvPicPr/>
          <p:nvPr/>
        </p:nvPicPr>
        <p:blipFill>
          <a:blip r:embed="rId3"/>
          <a:stretch/>
        </p:blipFill>
        <p:spPr>
          <a:xfrm>
            <a:off x="0" y="0"/>
            <a:ext cx="12861000" cy="6125400"/>
          </a:xfrm>
          <a:prstGeom prst="rect">
            <a:avLst/>
          </a:prstGeom>
          <a:ln>
            <a:noFill/>
          </a:ln>
        </p:spPr>
      </p:pic>
      <p:sp>
        <p:nvSpPr>
          <p:cNvPr id="470" name="CustomShape 1"/>
          <p:cNvSpPr/>
          <p:nvPr/>
        </p:nvSpPr>
        <p:spPr>
          <a:xfrm>
            <a:off x="0" y="801719"/>
            <a:ext cx="7636933" cy="26696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3200" b="1" strike="noStrike" spc="-1" dirty="0">
                <a:solidFill>
                  <a:srgbClr val="000000"/>
                </a:solidFill>
                <a:latin typeface="Arial"/>
                <a:ea typeface="Microsoft YaHei"/>
              </a:rPr>
              <a:t>EC3 Programming Coming Up Soon</a:t>
            </a:r>
            <a:endParaRPr lang="en-US" sz="3200" b="0" strike="noStrike" spc="-1" dirty="0">
              <a:latin typeface="Arial"/>
            </a:endParaRPr>
          </a:p>
        </p:txBody>
      </p:sp>
      <p:sp>
        <p:nvSpPr>
          <p:cNvPr id="471" name="CustomShape 2"/>
          <p:cNvSpPr/>
          <p:nvPr/>
        </p:nvSpPr>
        <p:spPr>
          <a:xfrm>
            <a:off x="0" y="3671999"/>
            <a:ext cx="7636933" cy="1577333"/>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50000"/>
              </a:lnSpc>
            </a:pPr>
            <a:r>
              <a:rPr lang="en-US" sz="3200" b="0" strike="noStrike" cap="all" spc="-1" dirty="0">
                <a:solidFill>
                  <a:srgbClr val="000000"/>
                </a:solidFill>
                <a:latin typeface="Arial"/>
                <a:ea typeface="DejaVu Sans"/>
              </a:rPr>
              <a:t>EC3 </a:t>
            </a:r>
            <a:r>
              <a:rPr lang="en-US" sz="3200" b="0" strike="noStrike" spc="-1" dirty="0">
                <a:solidFill>
                  <a:srgbClr val="000000"/>
                </a:solidFill>
                <a:latin typeface="Arial"/>
                <a:ea typeface="DejaVu Sans"/>
              </a:rPr>
              <a:t>has lots of great programming in development for </a:t>
            </a:r>
            <a:r>
              <a:rPr lang="en-US" sz="3200" b="0" strike="noStrike" cap="all" spc="-1" dirty="0">
                <a:solidFill>
                  <a:srgbClr val="000000"/>
                </a:solidFill>
                <a:latin typeface="Arial"/>
                <a:ea typeface="DejaVu Sans"/>
              </a:rPr>
              <a:t>2019!</a:t>
            </a:r>
            <a:endParaRPr lang="en-US" sz="3200" b="0" strike="noStrike" spc="-1" dirty="0">
              <a:latin typeface="Arial"/>
            </a:endParaRPr>
          </a:p>
        </p:txBody>
      </p:sp>
      <p:pic>
        <p:nvPicPr>
          <p:cNvPr id="6" name="Picture 5">
            <a:extLst>
              <a:ext uri="{FF2B5EF4-FFF2-40B4-BE49-F238E27FC236}">
                <a16:creationId xmlns:a16="http://schemas.microsoft.com/office/drawing/2014/main" id="{1EB15AB7-DA26-0A43-97E2-5F9D8C6613EE}"/>
              </a:ext>
            </a:extLst>
          </p:cNvPr>
          <p:cNvPicPr>
            <a:picLocks noChangeAspect="1"/>
          </p:cNvPicPr>
          <p:nvPr/>
        </p:nvPicPr>
        <p:blipFill>
          <a:blip r:embed="rId4"/>
          <a:stretch>
            <a:fillRect/>
          </a:stretch>
        </p:blipFill>
        <p:spPr>
          <a:xfrm>
            <a:off x="8280400" y="2260320"/>
            <a:ext cx="3257120" cy="3250320"/>
          </a:xfrm>
          <a:prstGeom prst="rect">
            <a:avLst/>
          </a:prstGeom>
        </p:spPr>
      </p:pic>
      <p:sp>
        <p:nvSpPr>
          <p:cNvPr id="7" name="Rectangle 6">
            <a:extLst>
              <a:ext uri="{FF2B5EF4-FFF2-40B4-BE49-F238E27FC236}">
                <a16:creationId xmlns:a16="http://schemas.microsoft.com/office/drawing/2014/main" id="{9E8B11F0-3E00-C342-8890-2FBBDEA0E0AC}"/>
              </a:ext>
            </a:extLst>
          </p:cNvPr>
          <p:cNvSpPr/>
          <p:nvPr/>
        </p:nvSpPr>
        <p:spPr>
          <a:xfrm>
            <a:off x="3001618"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FF410C-DF88-5344-9C10-A57D9755EF8D}"/>
              </a:ext>
            </a:extLst>
          </p:cNvPr>
          <p:cNvSpPr/>
          <p:nvPr/>
        </p:nvSpPr>
        <p:spPr>
          <a:xfrm>
            <a:off x="-42334" y="5896410"/>
            <a:ext cx="12632267" cy="159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302DD3-911A-FF43-B6CD-AF4E35EC116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5829B69-C00E-DB42-A0DE-6DF08D593204}"/>
              </a:ext>
            </a:extLst>
          </p:cNvPr>
          <p:cNvSpPr>
            <a:spLocks noGrp="1"/>
          </p:cNvSpPr>
          <p:nvPr>
            <p:ph type="subTitle"/>
          </p:nvPr>
        </p:nvSpPr>
        <p:spPr/>
        <p:txBody>
          <a:bodyPr/>
          <a:lstStyle/>
          <a:p>
            <a:endParaRPr lang="en-US"/>
          </a:p>
        </p:txBody>
      </p:sp>
      <p:pic>
        <p:nvPicPr>
          <p:cNvPr id="4" name="Picture 3">
            <a:extLst>
              <a:ext uri="{FF2B5EF4-FFF2-40B4-BE49-F238E27FC236}">
                <a16:creationId xmlns:a16="http://schemas.microsoft.com/office/drawing/2014/main" id="{5C13A960-C950-684E-A4D9-39C42CC698D4}"/>
              </a:ext>
            </a:extLst>
          </p:cNvPr>
          <p:cNvPicPr/>
          <p:nvPr/>
        </p:nvPicPr>
        <p:blipFill>
          <a:blip r:embed="rId2"/>
          <a:stretch/>
        </p:blipFill>
        <p:spPr>
          <a:xfrm>
            <a:off x="0" y="0"/>
            <a:ext cx="12861000" cy="6125400"/>
          </a:xfrm>
          <a:prstGeom prst="rect">
            <a:avLst/>
          </a:prstGeom>
          <a:ln>
            <a:noFill/>
          </a:ln>
        </p:spPr>
      </p:pic>
      <p:sp>
        <p:nvSpPr>
          <p:cNvPr id="5" name="TextBox 4">
            <a:extLst>
              <a:ext uri="{FF2B5EF4-FFF2-40B4-BE49-F238E27FC236}">
                <a16:creationId xmlns:a16="http://schemas.microsoft.com/office/drawing/2014/main" id="{750B248E-54D4-F045-B592-C2BC6758E58A}"/>
              </a:ext>
            </a:extLst>
          </p:cNvPr>
          <p:cNvSpPr txBox="1"/>
          <p:nvPr/>
        </p:nvSpPr>
        <p:spPr>
          <a:xfrm>
            <a:off x="355600" y="2099733"/>
            <a:ext cx="11836400" cy="2646878"/>
          </a:xfrm>
          <a:prstGeom prst="rect">
            <a:avLst/>
          </a:prstGeom>
          <a:noFill/>
        </p:spPr>
        <p:txBody>
          <a:bodyPr wrap="square" rtlCol="0">
            <a:spAutoFit/>
          </a:bodyPr>
          <a:lstStyle/>
          <a:p>
            <a:r>
              <a:rPr lang="en-CA" sz="3200" b="1" dirty="0"/>
              <a:t>Peterborough Poet Laureate </a:t>
            </a:r>
          </a:p>
          <a:p>
            <a:r>
              <a:rPr lang="en-CA" sz="3200" b="1" dirty="0"/>
              <a:t>Pilot Program 2020</a:t>
            </a:r>
          </a:p>
          <a:p>
            <a:r>
              <a:rPr lang="en-CA" sz="2800" dirty="0"/>
              <a:t>In collaboration with: </a:t>
            </a:r>
          </a:p>
          <a:p>
            <a:r>
              <a:rPr lang="en-CA" sz="2800" dirty="0"/>
              <a:t>The City of Peterborough </a:t>
            </a:r>
          </a:p>
          <a:p>
            <a:r>
              <a:rPr lang="en-CA" sz="2800" dirty="0"/>
              <a:t>The Peterborough Poetry Slam Collective</a:t>
            </a:r>
          </a:p>
          <a:p>
            <a:endParaRPr lang="en-CA" dirty="0"/>
          </a:p>
        </p:txBody>
      </p:sp>
      <p:pic>
        <p:nvPicPr>
          <p:cNvPr id="8" name="Picture 7">
            <a:extLst>
              <a:ext uri="{FF2B5EF4-FFF2-40B4-BE49-F238E27FC236}">
                <a16:creationId xmlns:a16="http://schemas.microsoft.com/office/drawing/2014/main" id="{4C08226C-6964-3A49-8FB0-741ED9C6E58C}"/>
              </a:ext>
            </a:extLst>
          </p:cNvPr>
          <p:cNvPicPr>
            <a:picLocks noChangeAspect="1"/>
          </p:cNvPicPr>
          <p:nvPr/>
        </p:nvPicPr>
        <p:blipFill>
          <a:blip r:embed="rId3"/>
          <a:stretch>
            <a:fillRect/>
          </a:stretch>
        </p:blipFill>
        <p:spPr>
          <a:xfrm>
            <a:off x="10246653" y="128248"/>
            <a:ext cx="1589147" cy="1585829"/>
          </a:xfrm>
          <a:prstGeom prst="rect">
            <a:avLst/>
          </a:prstGeom>
        </p:spPr>
      </p:pic>
      <p:sp>
        <p:nvSpPr>
          <p:cNvPr id="10" name="Rectangle 9">
            <a:extLst>
              <a:ext uri="{FF2B5EF4-FFF2-40B4-BE49-F238E27FC236}">
                <a16:creationId xmlns:a16="http://schemas.microsoft.com/office/drawing/2014/main" id="{32CBA0BC-2008-B540-88DA-8983289D7A24}"/>
              </a:ext>
            </a:extLst>
          </p:cNvPr>
          <p:cNvSpPr/>
          <p:nvPr/>
        </p:nvSpPr>
        <p:spPr>
          <a:xfrm>
            <a:off x="3001617" y="1325836"/>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11" name="Picture 10">
            <a:extLst>
              <a:ext uri="{FF2B5EF4-FFF2-40B4-BE49-F238E27FC236}">
                <a16:creationId xmlns:a16="http://schemas.microsoft.com/office/drawing/2014/main" id="{C8706057-BD42-134E-BA91-E59243FDB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1834" y="2142301"/>
            <a:ext cx="4390832" cy="4390832"/>
          </a:xfrm>
          <a:prstGeom prst="rect">
            <a:avLst/>
          </a:prstGeom>
        </p:spPr>
      </p:pic>
    </p:spTree>
    <p:extLst>
      <p:ext uri="{BB962C8B-B14F-4D97-AF65-F5344CB8AC3E}">
        <p14:creationId xmlns:p14="http://schemas.microsoft.com/office/powerpoint/2010/main" val="265360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D096E9-CD5C-E443-8128-161FD01CC0DA}"/>
              </a:ext>
            </a:extLst>
          </p:cNvPr>
          <p:cNvSpPr/>
          <p:nvPr/>
        </p:nvSpPr>
        <p:spPr>
          <a:xfrm>
            <a:off x="-151920" y="5963478"/>
            <a:ext cx="12861000" cy="89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1" name="Picture 280"/>
          <p:cNvPicPr/>
          <p:nvPr/>
        </p:nvPicPr>
        <p:blipFill>
          <a:blip r:embed="rId2"/>
          <a:stretch/>
        </p:blipFill>
        <p:spPr>
          <a:xfrm>
            <a:off x="-151920" y="0"/>
            <a:ext cx="12861000" cy="6125400"/>
          </a:xfrm>
          <a:prstGeom prst="rect">
            <a:avLst/>
          </a:prstGeom>
          <a:ln>
            <a:noFill/>
          </a:ln>
        </p:spPr>
      </p:pic>
      <p:sp>
        <p:nvSpPr>
          <p:cNvPr id="282" name="CustomShape 1"/>
          <p:cNvSpPr/>
          <p:nvPr/>
        </p:nvSpPr>
        <p:spPr>
          <a:xfrm>
            <a:off x="2417760" y="3530520"/>
            <a:ext cx="8629560" cy="971280"/>
          </a:xfrm>
          <a:prstGeom prst="rect">
            <a:avLst/>
          </a:prstGeom>
          <a:noFill/>
          <a:ln>
            <a:noFill/>
          </a:ln>
        </p:spPr>
        <p:style>
          <a:lnRef idx="0">
            <a:scrgbClr r="0" g="0" b="0"/>
          </a:lnRef>
          <a:fillRef idx="0">
            <a:scrgbClr r="0" g="0" b="0"/>
          </a:fillRef>
          <a:effectRef idx="0">
            <a:scrgbClr r="0" g="0" b="0"/>
          </a:effectRef>
          <a:fontRef idx="minor"/>
        </p:style>
      </p:sp>
      <p:sp>
        <p:nvSpPr>
          <p:cNvPr id="283" name="CustomShape 2"/>
          <p:cNvSpPr/>
          <p:nvPr/>
        </p:nvSpPr>
        <p:spPr>
          <a:xfrm>
            <a:off x="647640" y="1872342"/>
            <a:ext cx="10867680" cy="55951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WHAT WE DO</a:t>
            </a:r>
            <a:endParaRPr lang="en-US" sz="2800" b="0"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Undertake original </a:t>
            </a:r>
            <a:r>
              <a:rPr lang="en-US" sz="2400" b="1" strike="noStrike" spc="-1" dirty="0">
                <a:solidFill>
                  <a:srgbClr val="000000"/>
                </a:solidFill>
                <a:latin typeface="Arial"/>
                <a:ea typeface="Arial"/>
              </a:rPr>
              <a:t>research</a:t>
            </a:r>
            <a:r>
              <a:rPr lang="en-US" sz="2400" b="0" strike="noStrike" spc="-1" dirty="0">
                <a:solidFill>
                  <a:srgbClr val="000000"/>
                </a:solidFill>
                <a:latin typeface="Arial"/>
                <a:ea typeface="Arial"/>
              </a:rPr>
              <a:t>, gather </a:t>
            </a:r>
            <a:r>
              <a:rPr lang="en-US" sz="2400" b="1" strike="noStrike" spc="-1" dirty="0">
                <a:solidFill>
                  <a:srgbClr val="000000"/>
                </a:solidFill>
                <a:latin typeface="Arial"/>
                <a:ea typeface="Arial"/>
              </a:rPr>
              <a:t>resources</a:t>
            </a:r>
            <a:r>
              <a:rPr lang="en-US" sz="2400" b="0" strike="noStrike" spc="-1" dirty="0">
                <a:solidFill>
                  <a:srgbClr val="000000"/>
                </a:solidFill>
                <a:latin typeface="Arial"/>
                <a:ea typeface="Arial"/>
              </a:rPr>
              <a:t> and </a:t>
            </a:r>
            <a:r>
              <a:rPr lang="en-US" sz="2400" b="1" strike="noStrike" spc="-1" dirty="0">
                <a:solidFill>
                  <a:srgbClr val="000000"/>
                </a:solidFill>
                <a:latin typeface="Arial"/>
                <a:ea typeface="Arial"/>
              </a:rPr>
              <a:t>share information </a:t>
            </a:r>
            <a:r>
              <a:rPr lang="en-US" sz="2400" b="0" strike="noStrike" spc="-1" dirty="0">
                <a:solidFill>
                  <a:srgbClr val="000000"/>
                </a:solidFill>
                <a:latin typeface="Arial"/>
                <a:ea typeface="Arial"/>
              </a:rPr>
              <a:t>about the local ACH sector, its needs and contributions, and the national scene</a:t>
            </a:r>
            <a:endParaRPr lang="en-US" sz="2400" b="0"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Develop </a:t>
            </a:r>
            <a:r>
              <a:rPr lang="en-US" sz="2400" b="1" strike="noStrike" spc="-1" dirty="0">
                <a:solidFill>
                  <a:srgbClr val="000000"/>
                </a:solidFill>
                <a:latin typeface="Arial"/>
                <a:ea typeface="Arial"/>
              </a:rPr>
              <a:t>networking, collaboration and partnerships </a:t>
            </a:r>
            <a:r>
              <a:rPr lang="en-US" sz="2400" b="0" strike="noStrike" spc="-1" dirty="0">
                <a:solidFill>
                  <a:srgbClr val="000000"/>
                </a:solidFill>
                <a:latin typeface="Arial"/>
                <a:ea typeface="Arial"/>
              </a:rPr>
              <a:t>that build and strengthen the capacity of the arts, culture and heritage community, across and between other sectors </a:t>
            </a:r>
            <a:endParaRPr lang="en-US" sz="2400" b="0" strike="noStrike" spc="-1" dirty="0">
              <a:latin typeface="Arial"/>
            </a:endParaRPr>
          </a:p>
          <a:p>
            <a:pPr marL="289440" indent="-284040">
              <a:lnSpc>
                <a:spcPct val="150000"/>
              </a:lnSpc>
              <a:buClr>
                <a:srgbClr val="000000"/>
              </a:buClr>
              <a:buFont typeface="Arial"/>
              <a:buChar char="•"/>
            </a:pPr>
            <a:r>
              <a:rPr lang="en-US" sz="2400" spc="-1" dirty="0">
                <a:solidFill>
                  <a:srgbClr val="000000"/>
                </a:solidFill>
                <a:latin typeface="Arial"/>
                <a:ea typeface="Arial"/>
              </a:rPr>
              <a:t>Provide </a:t>
            </a:r>
            <a:r>
              <a:rPr lang="en-US" sz="2400" b="1" spc="-1" dirty="0">
                <a:solidFill>
                  <a:srgbClr val="000000"/>
                </a:solidFill>
                <a:latin typeface="Arial"/>
                <a:ea typeface="Arial"/>
              </a:rPr>
              <a:t>s</a:t>
            </a:r>
            <a:r>
              <a:rPr lang="en-US" sz="2400" b="1" strike="noStrike" spc="-1" dirty="0">
                <a:solidFill>
                  <a:srgbClr val="000000"/>
                </a:solidFill>
                <a:latin typeface="Arial"/>
                <a:ea typeface="Arial"/>
              </a:rPr>
              <a:t>upport services </a:t>
            </a:r>
            <a:r>
              <a:rPr lang="en-US" sz="2400" b="0" strike="noStrike" spc="-1" dirty="0">
                <a:solidFill>
                  <a:srgbClr val="000000"/>
                </a:solidFill>
                <a:latin typeface="Arial"/>
                <a:ea typeface="Arial"/>
              </a:rPr>
              <a:t>for arts and heritage organizations.</a:t>
            </a:r>
            <a:endParaRPr lang="en-US" sz="2400" b="0" strike="noStrike" spc="-1" dirty="0">
              <a:latin typeface="Arial"/>
            </a:endParaRPr>
          </a:p>
          <a:p>
            <a:pPr marL="3600">
              <a:lnSpc>
                <a:spcPct val="150000"/>
              </a:lnSpc>
            </a:pPr>
            <a:endParaRPr lang="en-US" sz="1800" b="0" strike="noStrike" spc="-1" dirty="0">
              <a:latin typeface="Arial"/>
            </a:endParaRPr>
          </a:p>
          <a:p>
            <a:pPr marL="3600">
              <a:lnSpc>
                <a:spcPct val="150000"/>
              </a:lnSpc>
            </a:pPr>
            <a:endParaRPr lang="en-US" sz="1800" b="0" strike="noStrike" spc="-1" dirty="0">
              <a:latin typeface="Arial"/>
            </a:endParaRPr>
          </a:p>
          <a:p>
            <a:pPr marL="3600">
              <a:lnSpc>
                <a:spcPct val="150000"/>
              </a:lnSpc>
            </a:pPr>
            <a:endParaRPr lang="en-US" sz="1800" b="0" strike="noStrike" spc="-1" dirty="0">
              <a:latin typeface="Arial"/>
            </a:endParaRPr>
          </a:p>
          <a:p>
            <a:pPr marL="3600" algn="ctr">
              <a:lnSpc>
                <a:spcPct val="150000"/>
              </a:lnSpc>
            </a:pPr>
            <a:endParaRPr lang="en-US" sz="1800" b="0" strike="noStrike" spc="-1" dirty="0">
              <a:latin typeface="Arial"/>
            </a:endParaRPr>
          </a:p>
        </p:txBody>
      </p:sp>
      <p:pic>
        <p:nvPicPr>
          <p:cNvPr id="3" name="Picture 2">
            <a:extLst>
              <a:ext uri="{FF2B5EF4-FFF2-40B4-BE49-F238E27FC236}">
                <a16:creationId xmlns:a16="http://schemas.microsoft.com/office/drawing/2014/main" id="{47286C95-F353-4545-B146-EA3055B65573}"/>
              </a:ext>
            </a:extLst>
          </p:cNvPr>
          <p:cNvPicPr>
            <a:picLocks noChangeAspect="1"/>
          </p:cNvPicPr>
          <p:nvPr/>
        </p:nvPicPr>
        <p:blipFill>
          <a:blip r:embed="rId3"/>
          <a:stretch>
            <a:fillRect/>
          </a:stretch>
        </p:blipFill>
        <p:spPr>
          <a:xfrm>
            <a:off x="9248931" y="131561"/>
            <a:ext cx="1612588" cy="1609221"/>
          </a:xfrm>
          <a:prstGeom prst="rect">
            <a:avLst/>
          </a:prstGeom>
        </p:spPr>
      </p:pic>
      <p:sp>
        <p:nvSpPr>
          <p:cNvPr id="6" name="Rectangle 5">
            <a:extLst>
              <a:ext uri="{FF2B5EF4-FFF2-40B4-BE49-F238E27FC236}">
                <a16:creationId xmlns:a16="http://schemas.microsoft.com/office/drawing/2014/main" id="{704D9453-7546-A44C-AC64-B28B28E08BFC}"/>
              </a:ext>
            </a:extLst>
          </p:cNvPr>
          <p:cNvSpPr/>
          <p:nvPr/>
        </p:nvSpPr>
        <p:spPr>
          <a:xfrm>
            <a:off x="2842591" y="1323199"/>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1495919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CustomShape 1"/>
          <p:cNvSpPr/>
          <p:nvPr/>
        </p:nvSpPr>
        <p:spPr>
          <a:xfrm>
            <a:off x="2417760" y="801720"/>
            <a:ext cx="8629560" cy="2535120"/>
          </a:xfrm>
          <a:prstGeom prst="rect">
            <a:avLst/>
          </a:prstGeom>
          <a:noFill/>
          <a:ln>
            <a:noFill/>
          </a:ln>
        </p:spPr>
        <p:style>
          <a:lnRef idx="0">
            <a:scrgbClr r="0" g="0" b="0"/>
          </a:lnRef>
          <a:fillRef idx="0">
            <a:scrgbClr r="0" g="0" b="0"/>
          </a:fillRef>
          <a:effectRef idx="0">
            <a:scrgbClr r="0" g="0" b="0"/>
          </a:effectRef>
          <a:fontRef idx="minor"/>
        </p:style>
      </p:sp>
      <p:pic>
        <p:nvPicPr>
          <p:cNvPr id="475" name="Picture 320"/>
          <p:cNvPicPr/>
          <p:nvPr/>
        </p:nvPicPr>
        <p:blipFill>
          <a:blip r:embed="rId2"/>
          <a:stretch/>
        </p:blipFill>
        <p:spPr>
          <a:xfrm>
            <a:off x="0" y="-825480"/>
            <a:ext cx="12185280" cy="8829360"/>
          </a:xfrm>
          <a:prstGeom prst="rect">
            <a:avLst/>
          </a:prstGeom>
          <a:ln w="9360">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475"/>
          <p:cNvPicPr/>
          <p:nvPr/>
        </p:nvPicPr>
        <p:blipFill>
          <a:blip r:embed="rId3"/>
          <a:stretch/>
        </p:blipFill>
        <p:spPr>
          <a:xfrm>
            <a:off x="-151920" y="0"/>
            <a:ext cx="12861000" cy="6125400"/>
          </a:xfrm>
          <a:prstGeom prst="rect">
            <a:avLst/>
          </a:prstGeom>
          <a:ln>
            <a:noFill/>
          </a:ln>
        </p:spPr>
      </p:pic>
      <p:sp>
        <p:nvSpPr>
          <p:cNvPr id="477" name="CustomShape 1"/>
          <p:cNvSpPr/>
          <p:nvPr/>
        </p:nvSpPr>
        <p:spPr>
          <a:xfrm>
            <a:off x="0" y="1800360"/>
            <a:ext cx="12187080" cy="75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2800" b="1" strike="noStrike" spc="-1" dirty="0">
                <a:solidFill>
                  <a:srgbClr val="FF0000"/>
                </a:solidFill>
                <a:latin typeface="Arial"/>
                <a:ea typeface="Microsoft YaHei"/>
              </a:rPr>
              <a:t>The Electric City Culturecast</a:t>
            </a:r>
            <a:endParaRPr lang="en-US" sz="2800" b="0" strike="noStrike" spc="-1" dirty="0">
              <a:solidFill>
                <a:srgbClr val="FF0000"/>
              </a:solidFill>
              <a:latin typeface="Arial"/>
            </a:endParaRPr>
          </a:p>
        </p:txBody>
      </p:sp>
      <p:sp>
        <p:nvSpPr>
          <p:cNvPr id="478" name="CustomShape 2"/>
          <p:cNvSpPr/>
          <p:nvPr/>
        </p:nvSpPr>
        <p:spPr>
          <a:xfrm>
            <a:off x="2416320" y="3672000"/>
            <a:ext cx="3984480" cy="249120"/>
          </a:xfrm>
          <a:prstGeom prst="rect">
            <a:avLst/>
          </a:prstGeom>
          <a:noFill/>
          <a:ln>
            <a:noFill/>
          </a:ln>
        </p:spPr>
        <p:style>
          <a:lnRef idx="0">
            <a:scrgbClr r="0" g="0" b="0"/>
          </a:lnRef>
          <a:fillRef idx="0">
            <a:scrgbClr r="0" g="0" b="0"/>
          </a:fillRef>
          <a:effectRef idx="0">
            <a:scrgbClr r="0" g="0" b="0"/>
          </a:effectRef>
          <a:fontRef idx="minor"/>
        </p:style>
      </p:sp>
      <p:sp>
        <p:nvSpPr>
          <p:cNvPr id="479" name="CustomShape 3"/>
          <p:cNvSpPr/>
          <p:nvPr/>
        </p:nvSpPr>
        <p:spPr>
          <a:xfrm>
            <a:off x="287280" y="2559240"/>
            <a:ext cx="11586960" cy="379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1800" b="0" strike="noStrike" spc="-1" dirty="0">
                <a:solidFill>
                  <a:srgbClr val="000000"/>
                </a:solidFill>
                <a:latin typeface="Arial"/>
                <a:ea typeface="DejaVu Sans"/>
              </a:rPr>
              <a:t>A half hour radio broadcast, </a:t>
            </a:r>
            <a:r>
              <a:rPr lang="en-US" sz="1800" b="1" strike="noStrike" spc="-1" dirty="0">
                <a:solidFill>
                  <a:srgbClr val="000000"/>
                </a:solidFill>
                <a:latin typeface="Arial"/>
                <a:ea typeface="DejaVu Sans"/>
              </a:rPr>
              <a:t>every other Wednesday night at </a:t>
            </a:r>
            <a:r>
              <a:rPr lang="en-US" b="1" spc="-1" dirty="0">
                <a:solidFill>
                  <a:srgbClr val="000000"/>
                </a:solidFill>
                <a:latin typeface="Arial"/>
                <a:ea typeface="DejaVu Sans"/>
              </a:rPr>
              <a:t>6:30</a:t>
            </a:r>
            <a:r>
              <a:rPr lang="en-US" sz="1800" b="1" strike="noStrike" spc="-1" dirty="0">
                <a:solidFill>
                  <a:srgbClr val="000000"/>
                </a:solidFill>
                <a:latin typeface="Arial"/>
                <a:ea typeface="DejaVu Sans"/>
              </a:rPr>
              <a:t> pm</a:t>
            </a:r>
            <a:r>
              <a:rPr lang="en-US" sz="1800" b="0" strike="noStrike" spc="-1" dirty="0">
                <a:solidFill>
                  <a:srgbClr val="000000"/>
                </a:solidFill>
                <a:latin typeface="Arial"/>
                <a:ea typeface="DejaVu Sans"/>
              </a:rPr>
              <a:t> on </a:t>
            </a:r>
            <a:r>
              <a:rPr lang="en-US" sz="1800" b="1" strike="noStrike" spc="-1" dirty="0">
                <a:solidFill>
                  <a:srgbClr val="000000"/>
                </a:solidFill>
                <a:latin typeface="Arial"/>
                <a:ea typeface="DejaVu Sans"/>
              </a:rPr>
              <a:t>Trent Radio at 92.7 FM </a:t>
            </a:r>
            <a:r>
              <a:rPr lang="en-US" sz="1800" b="0" strike="noStrike" spc="-1" dirty="0">
                <a:solidFill>
                  <a:srgbClr val="000000"/>
                </a:solidFill>
                <a:latin typeface="Arial"/>
                <a:ea typeface="DejaVu Sans"/>
              </a:rPr>
              <a:t>on your radio dial.  This magazine format show hosted by EC3 Executive Director Su Ditta includes news, reviews and feature interviews with people in the local arts, culture and heritage scene, along with music, an advice column and a cultural trivia quiz.  It is also available by podcast through PIP (Peterborough Independent Podcasters).</a:t>
            </a:r>
            <a:endParaRPr lang="en-US" sz="1800" b="0" strike="noStrike" spc="-1" dirty="0">
              <a:latin typeface="Arial"/>
            </a:endParaRPr>
          </a:p>
          <a:p>
            <a:pPr algn="ctr">
              <a:lnSpc>
                <a:spcPct val="150000"/>
              </a:lnSpc>
            </a:pPr>
            <a:r>
              <a:rPr lang="en-US" sz="1800" b="0" strike="noStrike" spc="-1" dirty="0">
                <a:solidFill>
                  <a:srgbClr val="000000"/>
                </a:solidFill>
                <a:latin typeface="Arial"/>
                <a:ea typeface="DejaVu Sans"/>
              </a:rPr>
              <a:t>This outreach and marketing initiative launched again in October. This year ECCC will focus on issues in the arts and individual artists and their practice. We produce 14 episodes annually.</a:t>
            </a:r>
            <a:endParaRPr lang="en-US" sz="1800" b="0" strike="noStrike" spc="-1" dirty="0">
              <a:latin typeface="Arial"/>
            </a:endParaRPr>
          </a:p>
          <a:p>
            <a:pPr algn="ctr">
              <a:lnSpc>
                <a:spcPct val="150000"/>
              </a:lnSpc>
            </a:pPr>
            <a:r>
              <a:rPr lang="en-US" sz="1800" b="0" i="1" strike="noStrike" spc="-1" dirty="0">
                <a:solidFill>
                  <a:srgbClr val="000000"/>
                </a:solidFill>
                <a:latin typeface="Arial"/>
                <a:ea typeface="DejaVu Sans"/>
              </a:rPr>
              <a:t>Special thanks to Jill Staveley, Mauricio Interiano and John Muir</a:t>
            </a:r>
            <a:endParaRPr lang="en-US" sz="1800" b="0" strike="noStrike" spc="-1" dirty="0">
              <a:latin typeface="Arial"/>
            </a:endParaRPr>
          </a:p>
        </p:txBody>
      </p:sp>
      <p:pic>
        <p:nvPicPr>
          <p:cNvPr id="480" name="Picture 6"/>
          <p:cNvPicPr/>
          <p:nvPr/>
        </p:nvPicPr>
        <p:blipFill>
          <a:blip r:embed="rId4"/>
          <a:stretch/>
        </p:blipFill>
        <p:spPr>
          <a:xfrm>
            <a:off x="8669866" y="480182"/>
            <a:ext cx="3396613" cy="1060977"/>
          </a:xfrm>
          <a:prstGeom prst="rect">
            <a:avLst/>
          </a:prstGeom>
          <a:ln>
            <a:noFill/>
          </a:ln>
        </p:spPr>
      </p:pic>
      <p:pic>
        <p:nvPicPr>
          <p:cNvPr id="481" name="Picture 8"/>
          <p:cNvPicPr/>
          <p:nvPr/>
        </p:nvPicPr>
        <p:blipFill>
          <a:blip r:embed="rId5"/>
          <a:stretch/>
        </p:blipFill>
        <p:spPr>
          <a:xfrm>
            <a:off x="6849413" y="184093"/>
            <a:ext cx="1674720" cy="1558800"/>
          </a:xfrm>
          <a:prstGeom prst="rect">
            <a:avLst/>
          </a:prstGeom>
          <a:ln>
            <a:noFill/>
          </a:ln>
        </p:spPr>
      </p:pic>
      <p:sp>
        <p:nvSpPr>
          <p:cNvPr id="8" name="Rectangle 7">
            <a:extLst>
              <a:ext uri="{FF2B5EF4-FFF2-40B4-BE49-F238E27FC236}">
                <a16:creationId xmlns:a16="http://schemas.microsoft.com/office/drawing/2014/main" id="{45507FDC-4547-4D43-BF5D-BB0AA34F30B4}"/>
              </a:ext>
            </a:extLst>
          </p:cNvPr>
          <p:cNvSpPr/>
          <p:nvPr/>
        </p:nvSpPr>
        <p:spPr>
          <a:xfrm>
            <a:off x="3001617" y="1325836"/>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9DFE-6838-C049-ADDB-5753136D7877}"/>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AA185E99-8178-1A41-874B-20D8867C7B0C}"/>
              </a:ext>
            </a:extLst>
          </p:cNvPr>
          <p:cNvSpPr>
            <a:spLocks noGrp="1"/>
          </p:cNvSpPr>
          <p:nvPr>
            <p:ph type="subTitle"/>
          </p:nvPr>
        </p:nvSpPr>
        <p:spPr/>
        <p:txBody>
          <a:bodyPr/>
          <a:lstStyle/>
          <a:p>
            <a:endParaRPr lang="en-US"/>
          </a:p>
        </p:txBody>
      </p:sp>
      <p:pic>
        <p:nvPicPr>
          <p:cNvPr id="5" name="Picture 4">
            <a:extLst>
              <a:ext uri="{FF2B5EF4-FFF2-40B4-BE49-F238E27FC236}">
                <a16:creationId xmlns:a16="http://schemas.microsoft.com/office/drawing/2014/main" id="{BC10553F-27A4-F14F-96F0-FED8615EE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4724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E204-E65C-5144-9313-B8CE5EF23C6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2E69C29A-EB4B-7B4F-930A-33CF9BEA53D4}"/>
              </a:ext>
            </a:extLst>
          </p:cNvPr>
          <p:cNvSpPr>
            <a:spLocks noGrp="1"/>
          </p:cNvSpPr>
          <p:nvPr>
            <p:ph type="subTitle"/>
          </p:nvPr>
        </p:nvSpPr>
        <p:spPr/>
        <p:txBody>
          <a:bodyPr/>
          <a:lstStyle/>
          <a:p>
            <a:endParaRPr lang="en-US"/>
          </a:p>
        </p:txBody>
      </p:sp>
      <p:pic>
        <p:nvPicPr>
          <p:cNvPr id="5" name="Picture 4">
            <a:extLst>
              <a:ext uri="{FF2B5EF4-FFF2-40B4-BE49-F238E27FC236}">
                <a16:creationId xmlns:a16="http://schemas.microsoft.com/office/drawing/2014/main" id="{3F3D3104-3A1A-AF48-9716-D1E7AE7A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24425" cy="7334655"/>
          </a:xfrm>
          <a:prstGeom prst="rect">
            <a:avLst/>
          </a:prstGeom>
        </p:spPr>
      </p:pic>
      <p:pic>
        <p:nvPicPr>
          <p:cNvPr id="7" name="Picture 6">
            <a:extLst>
              <a:ext uri="{FF2B5EF4-FFF2-40B4-BE49-F238E27FC236}">
                <a16:creationId xmlns:a16="http://schemas.microsoft.com/office/drawing/2014/main" id="{871C40F5-7ECE-E04B-95C5-561E88FAF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217" y="-148334"/>
            <a:ext cx="1696935" cy="1696935"/>
          </a:xfrm>
          <a:prstGeom prst="rect">
            <a:avLst/>
          </a:prstGeom>
        </p:spPr>
      </p:pic>
    </p:spTree>
    <p:extLst>
      <p:ext uri="{BB962C8B-B14F-4D97-AF65-F5344CB8AC3E}">
        <p14:creationId xmlns:p14="http://schemas.microsoft.com/office/powerpoint/2010/main" val="1750795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Picture 468"/>
          <p:cNvPicPr/>
          <p:nvPr/>
        </p:nvPicPr>
        <p:blipFill>
          <a:blip r:embed="rId3"/>
          <a:stretch/>
        </p:blipFill>
        <p:spPr>
          <a:xfrm>
            <a:off x="0" y="0"/>
            <a:ext cx="12861000" cy="6125400"/>
          </a:xfrm>
          <a:prstGeom prst="rect">
            <a:avLst/>
          </a:prstGeom>
          <a:ln>
            <a:noFill/>
          </a:ln>
        </p:spPr>
      </p:pic>
      <p:sp>
        <p:nvSpPr>
          <p:cNvPr id="470" name="CustomShape 1"/>
          <p:cNvSpPr/>
          <p:nvPr/>
        </p:nvSpPr>
        <p:spPr>
          <a:xfrm>
            <a:off x="0" y="801720"/>
            <a:ext cx="12056533" cy="19753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US" sz="2800" b="1" strike="noStrike" spc="-1" dirty="0">
                <a:solidFill>
                  <a:srgbClr val="000000"/>
                </a:solidFill>
                <a:latin typeface="Arial"/>
                <a:ea typeface="Microsoft YaHei"/>
              </a:rPr>
              <a:t>EC3 Programming Coming Up Soon</a:t>
            </a:r>
          </a:p>
          <a:p>
            <a:pPr algn="ctr">
              <a:lnSpc>
                <a:spcPct val="100000"/>
              </a:lnSpc>
            </a:pPr>
            <a:r>
              <a:rPr lang="en-US" sz="2800" b="1" spc="-1" dirty="0">
                <a:solidFill>
                  <a:srgbClr val="000000"/>
                </a:solidFill>
                <a:latin typeface="Arial"/>
                <a:ea typeface="Microsoft YaHei"/>
              </a:rPr>
              <a:t>Stay tuned for information on…</a:t>
            </a:r>
            <a:endParaRPr lang="en-US" sz="2800" b="0" strike="noStrike" spc="-1" dirty="0">
              <a:latin typeface="Arial"/>
            </a:endParaRPr>
          </a:p>
        </p:txBody>
      </p:sp>
      <p:sp>
        <p:nvSpPr>
          <p:cNvPr id="471" name="CustomShape 2"/>
          <p:cNvSpPr/>
          <p:nvPr/>
        </p:nvSpPr>
        <p:spPr>
          <a:xfrm>
            <a:off x="423332" y="3894667"/>
            <a:ext cx="11768667" cy="1727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457200" indent="-457200">
              <a:lnSpc>
                <a:spcPct val="150000"/>
              </a:lnSpc>
              <a:buFont typeface="Arial" panose="020B0604020202020204" pitchFamily="34" charset="0"/>
              <a:buChar char="•"/>
            </a:pPr>
            <a:r>
              <a:rPr lang="en-US" sz="2000" b="0" strike="noStrike" spc="-1" dirty="0">
                <a:latin typeface="Arial"/>
              </a:rPr>
              <a:t>Peterborough Arts Awards Nominations</a:t>
            </a:r>
          </a:p>
          <a:p>
            <a:pPr marL="457200" indent="-457200">
              <a:lnSpc>
                <a:spcPct val="150000"/>
              </a:lnSpc>
              <a:buFont typeface="Arial" panose="020B0604020202020204" pitchFamily="34" charset="0"/>
              <a:buChar char="•"/>
            </a:pPr>
            <a:r>
              <a:rPr lang="en-US" sz="2000" spc="-1" dirty="0">
                <a:latin typeface="Arial"/>
              </a:rPr>
              <a:t>Territorial Acknowledgements Workshop</a:t>
            </a:r>
          </a:p>
          <a:p>
            <a:pPr marL="457200" indent="-457200">
              <a:lnSpc>
                <a:spcPct val="150000"/>
              </a:lnSpc>
              <a:buFont typeface="Arial" panose="020B0604020202020204" pitchFamily="34" charset="0"/>
              <a:buChar char="•"/>
            </a:pPr>
            <a:r>
              <a:rPr lang="en-US" sz="2000" b="0" strike="noStrike" spc="-1" dirty="0">
                <a:latin typeface="Arial"/>
              </a:rPr>
              <a:t>Grantwriting 3.0</a:t>
            </a:r>
            <a:r>
              <a:rPr lang="en-US" sz="2000" spc="-1" dirty="0">
                <a:latin typeface="Arial"/>
              </a:rPr>
              <a:t>: Professional Development Workshop and Mentorship Program for Indigenous Artists</a:t>
            </a:r>
          </a:p>
          <a:p>
            <a:pPr marL="457200" indent="-457200">
              <a:lnSpc>
                <a:spcPct val="150000"/>
              </a:lnSpc>
              <a:buFont typeface="Arial" panose="020B0604020202020204" pitchFamily="34" charset="0"/>
              <a:buChar char="•"/>
            </a:pPr>
            <a:r>
              <a:rPr lang="en-US" sz="2000" spc="-1" dirty="0">
                <a:latin typeface="Arial"/>
              </a:rPr>
              <a:t>Income Taxes Workshop</a:t>
            </a:r>
          </a:p>
          <a:p>
            <a:pPr marL="457200" indent="-457200">
              <a:lnSpc>
                <a:spcPct val="150000"/>
              </a:lnSpc>
              <a:buFont typeface="Arial" panose="020B0604020202020204" pitchFamily="34" charset="0"/>
              <a:buChar char="•"/>
            </a:pPr>
            <a:r>
              <a:rPr lang="en-US" sz="2000" b="0" strike="noStrike" spc="-1" dirty="0">
                <a:latin typeface="Arial"/>
              </a:rPr>
              <a:t>Interpreting CRA Regulations Workshop</a:t>
            </a:r>
          </a:p>
          <a:p>
            <a:pPr marL="457200" indent="-457200">
              <a:lnSpc>
                <a:spcPct val="150000"/>
              </a:lnSpc>
              <a:buFont typeface="Arial" panose="020B0604020202020204" pitchFamily="34" charset="0"/>
              <a:buChar char="•"/>
            </a:pPr>
            <a:r>
              <a:rPr lang="en-US" sz="2000" spc="-1" dirty="0">
                <a:latin typeface="Arial"/>
              </a:rPr>
              <a:t>and more!</a:t>
            </a:r>
            <a:endParaRPr lang="en-US" sz="2000" b="0" strike="noStrike" spc="-1" dirty="0">
              <a:latin typeface="Arial"/>
            </a:endParaRPr>
          </a:p>
          <a:p>
            <a:pPr marL="457200" indent="-457200">
              <a:lnSpc>
                <a:spcPct val="150000"/>
              </a:lnSpc>
              <a:buFont typeface="Arial" panose="020B0604020202020204" pitchFamily="34" charset="0"/>
              <a:buChar char="•"/>
            </a:pPr>
            <a:endParaRPr lang="en-US" sz="3200" b="0" strike="noStrike" spc="-1" dirty="0">
              <a:latin typeface="Arial"/>
            </a:endParaRPr>
          </a:p>
        </p:txBody>
      </p:sp>
      <p:pic>
        <p:nvPicPr>
          <p:cNvPr id="6" name="Picture 5">
            <a:extLst>
              <a:ext uri="{FF2B5EF4-FFF2-40B4-BE49-F238E27FC236}">
                <a16:creationId xmlns:a16="http://schemas.microsoft.com/office/drawing/2014/main" id="{1EB15AB7-DA26-0A43-97E2-5F9D8C6613EE}"/>
              </a:ext>
            </a:extLst>
          </p:cNvPr>
          <p:cNvPicPr>
            <a:picLocks noChangeAspect="1"/>
          </p:cNvPicPr>
          <p:nvPr/>
        </p:nvPicPr>
        <p:blipFill>
          <a:blip r:embed="rId4"/>
          <a:stretch>
            <a:fillRect/>
          </a:stretch>
        </p:blipFill>
        <p:spPr>
          <a:xfrm>
            <a:off x="9973733" y="85829"/>
            <a:ext cx="1631519" cy="1628113"/>
          </a:xfrm>
          <a:prstGeom prst="rect">
            <a:avLst/>
          </a:prstGeom>
        </p:spPr>
      </p:pic>
      <p:sp>
        <p:nvSpPr>
          <p:cNvPr id="7" name="Rectangle 6">
            <a:extLst>
              <a:ext uri="{FF2B5EF4-FFF2-40B4-BE49-F238E27FC236}">
                <a16:creationId xmlns:a16="http://schemas.microsoft.com/office/drawing/2014/main" id="{7B47CD28-3C1C-4E41-8D14-DCE0427C9F21}"/>
              </a:ext>
            </a:extLst>
          </p:cNvPr>
          <p:cNvSpPr/>
          <p:nvPr/>
        </p:nvSpPr>
        <p:spPr>
          <a:xfrm>
            <a:off x="3001617" y="1325836"/>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extLst>
      <p:ext uri="{BB962C8B-B14F-4D97-AF65-F5344CB8AC3E}">
        <p14:creationId xmlns:p14="http://schemas.microsoft.com/office/powerpoint/2010/main" val="8403717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487"/>
          <p:cNvPicPr/>
          <p:nvPr/>
        </p:nvPicPr>
        <p:blipFill>
          <a:blip r:embed="rId3"/>
          <a:stretch/>
        </p:blipFill>
        <p:spPr>
          <a:xfrm>
            <a:off x="-151920" y="0"/>
            <a:ext cx="12861000" cy="6125400"/>
          </a:xfrm>
          <a:prstGeom prst="rect">
            <a:avLst/>
          </a:prstGeom>
          <a:ln>
            <a:noFill/>
          </a:ln>
        </p:spPr>
      </p:pic>
      <p:sp>
        <p:nvSpPr>
          <p:cNvPr id="489" name="CustomShape 1"/>
          <p:cNvSpPr/>
          <p:nvPr/>
        </p:nvSpPr>
        <p:spPr>
          <a:xfrm>
            <a:off x="169333" y="1693332"/>
            <a:ext cx="12022667" cy="4588935"/>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200000"/>
              </a:lnSpc>
              <a:spcBef>
                <a:spcPts val="1412"/>
              </a:spcBef>
            </a:pPr>
            <a:r>
              <a:rPr lang="en-US" sz="2800" b="1" strike="noStrike" spc="-1" dirty="0">
                <a:solidFill>
                  <a:srgbClr val="000000"/>
                </a:solidFill>
                <a:latin typeface="Arial"/>
                <a:ea typeface="DejaVu Sans"/>
              </a:rPr>
              <a:t>Research, Skills, Knowledge, Information and Resource Sharing</a:t>
            </a:r>
            <a:endParaRPr lang="en-US" sz="2800" b="0" strike="noStrike" spc="-1" dirty="0">
              <a:latin typeface="Arial"/>
            </a:endParaRPr>
          </a:p>
          <a:p>
            <a:pPr algn="ctr">
              <a:lnSpc>
                <a:spcPct val="150000"/>
              </a:lnSpc>
            </a:pPr>
            <a:r>
              <a:rPr lang="en-US" sz="2400" b="1" strike="noStrike" spc="-1" dirty="0">
                <a:solidFill>
                  <a:srgbClr val="CC0000"/>
                </a:solidFill>
                <a:latin typeface="Arial"/>
                <a:ea typeface="DejaVu Sans"/>
              </a:rPr>
              <a:t>Our team of professionals provides advice, support and direction for problem solving, new initiatives and skills development</a:t>
            </a:r>
            <a:endParaRPr lang="en-US" sz="2400" b="0" strike="noStrike" spc="-1" dirty="0">
              <a:latin typeface="Arial"/>
            </a:endParaRPr>
          </a:p>
          <a:p>
            <a:pPr>
              <a:lnSpc>
                <a:spcPct val="150000"/>
              </a:lnSpc>
            </a:pPr>
            <a:r>
              <a:rPr lang="en-US" sz="1800" b="1" strike="noStrike" spc="-1" dirty="0">
                <a:solidFill>
                  <a:srgbClr val="000000"/>
                </a:solidFill>
                <a:latin typeface="Arial"/>
                <a:ea typeface="DejaVu Sans"/>
              </a:rPr>
              <a:t>Culture Lab  </a:t>
            </a:r>
            <a:endParaRPr lang="en-US" sz="1800" b="0" strike="noStrike" spc="-1" dirty="0">
              <a:latin typeface="Arial"/>
            </a:endParaRPr>
          </a:p>
          <a:p>
            <a:pPr>
              <a:lnSpc>
                <a:spcPct val="150000"/>
              </a:lnSpc>
            </a:pPr>
            <a:r>
              <a:rPr lang="en-US" sz="1800" b="0" strike="noStrike" spc="-1" dirty="0">
                <a:solidFill>
                  <a:srgbClr val="000000"/>
                </a:solidFill>
                <a:latin typeface="Arial"/>
                <a:ea typeface="DejaVu Sans"/>
              </a:rPr>
              <a:t>On-line Organizational Development and Capacity Building Tools (web site and Mail Chimps)</a:t>
            </a:r>
            <a:endParaRPr lang="en-US" sz="1800" b="0" strike="noStrike" spc="-1" dirty="0">
              <a:latin typeface="Arial"/>
            </a:endParaRPr>
          </a:p>
          <a:p>
            <a:pPr>
              <a:lnSpc>
                <a:spcPct val="150000"/>
              </a:lnSpc>
            </a:pPr>
            <a:r>
              <a:rPr lang="en-US" sz="1800" b="0" strike="noStrike" spc="-1" dirty="0">
                <a:solidFill>
                  <a:srgbClr val="000000"/>
                </a:solidFill>
                <a:latin typeface="Arial"/>
                <a:ea typeface="DejaVu Sans"/>
              </a:rPr>
              <a:t>Tips, guides, media reports, video, publications, bibliography and informative links to further information posted in the resources section of every event on our web site</a:t>
            </a:r>
            <a:endParaRPr lang="en-US" sz="1800" b="0" strike="noStrike" spc="-1" dirty="0">
              <a:latin typeface="Arial"/>
            </a:endParaRPr>
          </a:p>
          <a:p>
            <a:pPr>
              <a:lnSpc>
                <a:spcPct val="150000"/>
              </a:lnSpc>
            </a:pPr>
            <a:r>
              <a:rPr lang="en-US" sz="1800" b="1" strike="noStrike" spc="-1" dirty="0">
                <a:solidFill>
                  <a:srgbClr val="000000"/>
                </a:solidFill>
                <a:latin typeface="Arial"/>
                <a:ea typeface="DejaVu Sans"/>
              </a:rPr>
              <a:t>Resource Sharing</a:t>
            </a:r>
            <a:endParaRPr lang="en-US" sz="1800" b="0" strike="noStrike" spc="-1" dirty="0">
              <a:latin typeface="Arial"/>
            </a:endParaRPr>
          </a:p>
          <a:p>
            <a:pPr>
              <a:lnSpc>
                <a:spcPct val="150000"/>
              </a:lnSpc>
            </a:pPr>
            <a:r>
              <a:rPr lang="en-US" sz="1800" b="0" strike="noStrike" spc="-1" dirty="0">
                <a:solidFill>
                  <a:srgbClr val="000000"/>
                </a:solidFill>
                <a:latin typeface="Arial"/>
                <a:ea typeface="DejaVu Sans"/>
              </a:rPr>
              <a:t>Podcasts, photos and videos posted on our websites for almost all EC3 projects and events.</a:t>
            </a:r>
            <a:endParaRPr lang="en-US" sz="1800" b="0" strike="noStrike" spc="-1" dirty="0">
              <a:latin typeface="Arial"/>
            </a:endParaRPr>
          </a:p>
          <a:p>
            <a:pPr>
              <a:lnSpc>
                <a:spcPct val="150000"/>
              </a:lnSpc>
            </a:pPr>
            <a:endParaRPr lang="en-US" sz="1800" b="0" strike="noStrike" spc="-1" dirty="0">
              <a:latin typeface="Arial"/>
            </a:endParaRPr>
          </a:p>
        </p:txBody>
      </p:sp>
      <p:pic>
        <p:nvPicPr>
          <p:cNvPr id="4" name="Picture 3">
            <a:extLst>
              <a:ext uri="{FF2B5EF4-FFF2-40B4-BE49-F238E27FC236}">
                <a16:creationId xmlns:a16="http://schemas.microsoft.com/office/drawing/2014/main" id="{B6ABD94A-D853-784A-9A77-7E6743E943D3}"/>
              </a:ext>
            </a:extLst>
          </p:cNvPr>
          <p:cNvPicPr>
            <a:picLocks noChangeAspect="1"/>
          </p:cNvPicPr>
          <p:nvPr/>
        </p:nvPicPr>
        <p:blipFill>
          <a:blip r:embed="rId4"/>
          <a:stretch>
            <a:fillRect/>
          </a:stretch>
        </p:blipFill>
        <p:spPr>
          <a:xfrm>
            <a:off x="10397066" y="68172"/>
            <a:ext cx="1546853" cy="1543624"/>
          </a:xfrm>
          <a:prstGeom prst="rect">
            <a:avLst/>
          </a:prstGeom>
        </p:spPr>
      </p:pic>
      <p:sp>
        <p:nvSpPr>
          <p:cNvPr id="5" name="Rectangle 4">
            <a:extLst>
              <a:ext uri="{FF2B5EF4-FFF2-40B4-BE49-F238E27FC236}">
                <a16:creationId xmlns:a16="http://schemas.microsoft.com/office/drawing/2014/main" id="{730E8053-BACD-894B-A01B-D7521987E478}"/>
              </a:ext>
            </a:extLst>
          </p:cNvPr>
          <p:cNvSpPr/>
          <p:nvPr/>
        </p:nvSpPr>
        <p:spPr>
          <a:xfrm>
            <a:off x="2842591" y="1286400"/>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Picture 489"/>
          <p:cNvPicPr/>
          <p:nvPr/>
        </p:nvPicPr>
        <p:blipFill>
          <a:blip r:embed="rId3"/>
          <a:stretch/>
        </p:blipFill>
        <p:spPr>
          <a:xfrm>
            <a:off x="-151920" y="0"/>
            <a:ext cx="12861000" cy="6125400"/>
          </a:xfrm>
          <a:prstGeom prst="rect">
            <a:avLst/>
          </a:prstGeom>
          <a:ln>
            <a:noFill/>
          </a:ln>
        </p:spPr>
      </p:pic>
      <p:sp>
        <p:nvSpPr>
          <p:cNvPr id="491" name="CustomShape 1"/>
          <p:cNvSpPr/>
          <p:nvPr/>
        </p:nvSpPr>
        <p:spPr>
          <a:xfrm>
            <a:off x="135466" y="1744132"/>
            <a:ext cx="12208933" cy="470746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200000"/>
              </a:lnSpc>
              <a:spcBef>
                <a:spcPts val="1412"/>
              </a:spcBef>
            </a:pPr>
            <a:r>
              <a:rPr lang="en-US" sz="2800" b="1" spc="-1" dirty="0">
                <a:solidFill>
                  <a:srgbClr val="000000"/>
                </a:solidFill>
              </a:rPr>
              <a:t>Research, Skills, Knowledge, Information and Resource Sharing</a:t>
            </a:r>
            <a:endParaRPr lang="en-US" sz="2800" spc="-1" dirty="0"/>
          </a:p>
          <a:p>
            <a:pPr algn="ctr">
              <a:lnSpc>
                <a:spcPct val="150000"/>
              </a:lnSpc>
            </a:pPr>
            <a:r>
              <a:rPr lang="en-US" sz="2400" b="1" spc="-1" dirty="0">
                <a:solidFill>
                  <a:srgbClr val="CC0000"/>
                </a:solidFill>
              </a:rPr>
              <a:t>Our team of professionals provides advice, support and direction for problem solving, new initiatives and skills development</a:t>
            </a:r>
            <a:endParaRPr lang="en-US" sz="2400" spc="-1" dirty="0"/>
          </a:p>
          <a:p>
            <a:pPr>
              <a:lnSpc>
                <a:spcPct val="150000"/>
              </a:lnSpc>
            </a:pPr>
            <a:r>
              <a:rPr lang="en-US" sz="1800" b="1" strike="noStrike" spc="-1" dirty="0">
                <a:solidFill>
                  <a:srgbClr val="000000"/>
                </a:solidFill>
                <a:latin typeface="Arial"/>
                <a:ea typeface="DejaVu Sans"/>
              </a:rPr>
              <a:t>Status of the Artist in Peterborough Research and Report</a:t>
            </a:r>
            <a:endParaRPr lang="en-US" sz="1800" b="0" strike="noStrike" spc="-1" dirty="0">
              <a:latin typeface="Arial"/>
            </a:endParaRPr>
          </a:p>
          <a:p>
            <a:pPr>
              <a:lnSpc>
                <a:spcPct val="150000"/>
              </a:lnSpc>
            </a:pPr>
            <a:r>
              <a:rPr lang="en-US" sz="1800" b="0" strike="noStrike" spc="-1" dirty="0">
                <a:solidFill>
                  <a:srgbClr val="000000"/>
                </a:solidFill>
                <a:latin typeface="Arial"/>
                <a:ea typeface="DejaVu Sans"/>
              </a:rPr>
              <a:t>Research and report on economic and social status of local artists</a:t>
            </a:r>
            <a:endParaRPr lang="en-US" sz="1800" b="0" strike="noStrike" spc="-1" dirty="0">
              <a:latin typeface="Arial"/>
            </a:endParaRPr>
          </a:p>
          <a:p>
            <a:pPr>
              <a:lnSpc>
                <a:spcPct val="150000"/>
              </a:lnSpc>
            </a:pPr>
            <a:r>
              <a:rPr lang="en-US" sz="1800" b="1" strike="noStrike" spc="-1" dirty="0">
                <a:solidFill>
                  <a:srgbClr val="000000"/>
                </a:solidFill>
                <a:latin typeface="Arial"/>
                <a:ea typeface="DejaVu Sans"/>
              </a:rPr>
              <a:t>FUZE</a:t>
            </a:r>
            <a:endParaRPr lang="en-US" sz="1800" b="0" strike="noStrike" spc="-1" dirty="0">
              <a:latin typeface="Arial"/>
            </a:endParaRPr>
          </a:p>
          <a:p>
            <a:pPr>
              <a:lnSpc>
                <a:spcPct val="150000"/>
              </a:lnSpc>
            </a:pPr>
            <a:r>
              <a:rPr lang="en-US" sz="1800" b="0" strike="noStrike" spc="-1" dirty="0">
                <a:solidFill>
                  <a:srgbClr val="000000"/>
                </a:solidFill>
                <a:latin typeface="Arial"/>
                <a:ea typeface="DejaVu Sans"/>
              </a:rPr>
              <a:t>Arts management and capacity building hotline support services.</a:t>
            </a:r>
            <a:endParaRPr lang="en-US" sz="1800" b="0" strike="noStrike" spc="-1" dirty="0">
              <a:latin typeface="Arial"/>
            </a:endParaRPr>
          </a:p>
          <a:p>
            <a:pPr>
              <a:lnSpc>
                <a:spcPct val="150000"/>
              </a:lnSpc>
            </a:pPr>
            <a:r>
              <a:rPr lang="en-US" sz="1800" b="0" strike="noStrike" spc="-1" dirty="0">
                <a:solidFill>
                  <a:srgbClr val="000000"/>
                </a:solidFill>
                <a:latin typeface="Arial"/>
                <a:ea typeface="DejaVu Sans"/>
              </a:rPr>
              <a:t>Call EC3 for advice and connections to information, learning resources and support networks and potential partners and allies. </a:t>
            </a:r>
            <a:endParaRPr lang="en-US" sz="1800" b="0" strike="noStrike" spc="-1" dirty="0">
              <a:latin typeface="Arial"/>
            </a:endParaRPr>
          </a:p>
        </p:txBody>
      </p:sp>
      <p:pic>
        <p:nvPicPr>
          <p:cNvPr id="4" name="Picture 3">
            <a:extLst>
              <a:ext uri="{FF2B5EF4-FFF2-40B4-BE49-F238E27FC236}">
                <a16:creationId xmlns:a16="http://schemas.microsoft.com/office/drawing/2014/main" id="{2A5F9F69-C849-374C-88B8-9BFCDA070A49}"/>
              </a:ext>
            </a:extLst>
          </p:cNvPr>
          <p:cNvPicPr>
            <a:picLocks noChangeAspect="1"/>
          </p:cNvPicPr>
          <p:nvPr/>
        </p:nvPicPr>
        <p:blipFill>
          <a:blip r:embed="rId4"/>
          <a:stretch>
            <a:fillRect/>
          </a:stretch>
        </p:blipFill>
        <p:spPr>
          <a:xfrm>
            <a:off x="10397066" y="68172"/>
            <a:ext cx="1546853" cy="1543624"/>
          </a:xfrm>
          <a:prstGeom prst="rect">
            <a:avLst/>
          </a:prstGeom>
        </p:spPr>
      </p:pic>
      <p:sp>
        <p:nvSpPr>
          <p:cNvPr id="5" name="Rectangle 4">
            <a:extLst>
              <a:ext uri="{FF2B5EF4-FFF2-40B4-BE49-F238E27FC236}">
                <a16:creationId xmlns:a16="http://schemas.microsoft.com/office/drawing/2014/main" id="{ADDF4EDB-58A0-0A44-9D6C-57AE719F18DA}"/>
              </a:ext>
            </a:extLst>
          </p:cNvPr>
          <p:cNvSpPr/>
          <p:nvPr/>
        </p:nvSpPr>
        <p:spPr>
          <a:xfrm>
            <a:off x="2862470" y="1311800"/>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Picture 491"/>
          <p:cNvPicPr/>
          <p:nvPr/>
        </p:nvPicPr>
        <p:blipFill>
          <a:blip r:embed="rId3"/>
          <a:stretch/>
        </p:blipFill>
        <p:spPr>
          <a:xfrm>
            <a:off x="-151920" y="0"/>
            <a:ext cx="12861000" cy="6125400"/>
          </a:xfrm>
          <a:prstGeom prst="rect">
            <a:avLst/>
          </a:prstGeom>
          <a:ln>
            <a:noFill/>
          </a:ln>
        </p:spPr>
      </p:pic>
      <p:sp>
        <p:nvSpPr>
          <p:cNvPr id="493" name="CustomShape 1"/>
          <p:cNvSpPr/>
          <p:nvPr/>
        </p:nvSpPr>
        <p:spPr>
          <a:xfrm>
            <a:off x="0" y="1800359"/>
            <a:ext cx="12093480" cy="773507"/>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68500" lnSpcReduction="20000"/>
          </a:bodyPr>
          <a:lstStyle/>
          <a:p>
            <a:pPr algn="ctr">
              <a:lnSpc>
                <a:spcPct val="200000"/>
              </a:lnSpc>
            </a:pPr>
            <a:r>
              <a:rPr lang="en-US" sz="4100" b="1" strike="noStrike" spc="-1" dirty="0">
                <a:solidFill>
                  <a:srgbClr val="000000"/>
                </a:solidFill>
                <a:latin typeface="Arial"/>
                <a:ea typeface="DejaVu Sans"/>
              </a:rPr>
              <a:t>Advocacy and Strategic Leadership</a:t>
            </a:r>
            <a:endParaRPr lang="en-US" sz="4100" b="0" strike="noStrike" spc="-1" dirty="0">
              <a:latin typeface="Arial"/>
            </a:endParaRPr>
          </a:p>
          <a:p>
            <a:pPr>
              <a:lnSpc>
                <a:spcPct val="100000"/>
              </a:lnSpc>
            </a:pPr>
            <a:endParaRPr lang="en-US" sz="2800" b="0" strike="noStrike" spc="-1" dirty="0">
              <a:latin typeface="Arial"/>
            </a:endParaRPr>
          </a:p>
        </p:txBody>
      </p:sp>
      <p:sp>
        <p:nvSpPr>
          <p:cNvPr id="494" name="CustomShape 2"/>
          <p:cNvSpPr/>
          <p:nvPr/>
        </p:nvSpPr>
        <p:spPr>
          <a:xfrm>
            <a:off x="247680" y="2735280"/>
            <a:ext cx="11772720" cy="302256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lIns="90000" tIns="45000" rIns="90000" bIns="45000"/>
          <a:lstStyle/>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ACHAC (Arts, Culture and Heritage Advisory Committee - City)</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PAAC (Public Art Advisory Committee - City)</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Community Investment Grants Budget Advocacy – City</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Official Plan Update</a:t>
            </a: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City Community Wellbeing Plan Advisory Committee</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DBIA Vibrancy Working Group</a:t>
            </a:r>
            <a:endParaRPr lang="en-US" sz="2400" b="0" strike="noStrike" spc="-1" dirty="0">
              <a:latin typeface="Arial"/>
            </a:endParaRPr>
          </a:p>
        </p:txBody>
      </p:sp>
      <p:pic>
        <p:nvPicPr>
          <p:cNvPr id="5" name="Picture 4">
            <a:extLst>
              <a:ext uri="{FF2B5EF4-FFF2-40B4-BE49-F238E27FC236}">
                <a16:creationId xmlns:a16="http://schemas.microsoft.com/office/drawing/2014/main" id="{9BAA534F-C4F0-0445-B50C-67DC9951889C}"/>
              </a:ext>
            </a:extLst>
          </p:cNvPr>
          <p:cNvPicPr>
            <a:picLocks noChangeAspect="1"/>
          </p:cNvPicPr>
          <p:nvPr/>
        </p:nvPicPr>
        <p:blipFill>
          <a:blip r:embed="rId4"/>
          <a:stretch>
            <a:fillRect/>
          </a:stretch>
        </p:blipFill>
        <p:spPr>
          <a:xfrm>
            <a:off x="10397066" y="68172"/>
            <a:ext cx="1546853" cy="1543624"/>
          </a:xfrm>
          <a:prstGeom prst="rect">
            <a:avLst/>
          </a:prstGeom>
        </p:spPr>
      </p:pic>
      <p:sp>
        <p:nvSpPr>
          <p:cNvPr id="6" name="Rectangle 5">
            <a:extLst>
              <a:ext uri="{FF2B5EF4-FFF2-40B4-BE49-F238E27FC236}">
                <a16:creationId xmlns:a16="http://schemas.microsoft.com/office/drawing/2014/main" id="{4E5E65E1-494F-A34E-BD36-2719EF5C8641}"/>
              </a:ext>
            </a:extLst>
          </p:cNvPr>
          <p:cNvSpPr/>
          <p:nvPr/>
        </p:nvSpPr>
        <p:spPr>
          <a:xfrm>
            <a:off x="2822713" y="1339914"/>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Picture 494"/>
          <p:cNvPicPr/>
          <p:nvPr/>
        </p:nvPicPr>
        <p:blipFill>
          <a:blip r:embed="rId3"/>
          <a:stretch/>
        </p:blipFill>
        <p:spPr>
          <a:xfrm>
            <a:off x="-151920" y="0"/>
            <a:ext cx="12861000" cy="6125400"/>
          </a:xfrm>
          <a:prstGeom prst="rect">
            <a:avLst/>
          </a:prstGeom>
          <a:ln>
            <a:noFill/>
          </a:ln>
        </p:spPr>
      </p:pic>
      <p:sp>
        <p:nvSpPr>
          <p:cNvPr id="496" name="CustomShape 1"/>
          <p:cNvSpPr/>
          <p:nvPr/>
        </p:nvSpPr>
        <p:spPr>
          <a:xfrm>
            <a:off x="0" y="1800360"/>
            <a:ext cx="12093480" cy="773507"/>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68500" lnSpcReduction="20000"/>
          </a:bodyPr>
          <a:lstStyle/>
          <a:p>
            <a:pPr algn="ctr">
              <a:lnSpc>
                <a:spcPct val="200000"/>
              </a:lnSpc>
            </a:pPr>
            <a:r>
              <a:rPr lang="en-US" sz="4100" b="1" strike="noStrike" spc="-1" dirty="0">
                <a:solidFill>
                  <a:srgbClr val="000000"/>
                </a:solidFill>
                <a:latin typeface="Arial"/>
                <a:ea typeface="DejaVu Sans"/>
              </a:rPr>
              <a:t>Advocacy and Strategic Leadership</a:t>
            </a:r>
            <a:endParaRPr lang="en-US" sz="4100" b="0" strike="noStrike" spc="-1" dirty="0">
              <a:latin typeface="Arial"/>
            </a:endParaRPr>
          </a:p>
          <a:p>
            <a:pPr>
              <a:lnSpc>
                <a:spcPct val="100000"/>
              </a:lnSpc>
            </a:pPr>
            <a:endParaRPr lang="en-US" sz="2800" b="0" strike="noStrike" spc="-1" dirty="0">
              <a:latin typeface="Arial"/>
            </a:endParaRPr>
          </a:p>
        </p:txBody>
      </p:sp>
      <p:sp>
        <p:nvSpPr>
          <p:cNvPr id="497" name="CustomShape 2"/>
          <p:cNvSpPr/>
          <p:nvPr/>
        </p:nvSpPr>
        <p:spPr>
          <a:xfrm>
            <a:off x="247680" y="2735280"/>
            <a:ext cx="11772720" cy="302256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lIns="90000" tIns="45000" rIns="90000" bIns="45000"/>
          <a:lstStyle/>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Maryam Monsef: SOCAD and Status of Women and Sub Committees</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Ontario Arts Council Consultation</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Canadian Coalition for the Arts / Ontarians For the Arts</a:t>
            </a:r>
          </a:p>
          <a:p>
            <a:pPr marL="216000" indent="-209520">
              <a:lnSpc>
                <a:spcPct val="100000"/>
              </a:lnSpc>
              <a:spcAft>
                <a:spcPts val="1199"/>
              </a:spcAft>
              <a:buClr>
                <a:srgbClr val="000000"/>
              </a:buClr>
              <a:buSzPct val="45000"/>
              <a:buFont typeface="Wingdings" charset="2"/>
              <a:buChar char=""/>
            </a:pPr>
            <a:r>
              <a:rPr lang="en-US" sz="2400" spc="-1" dirty="0">
                <a:solidFill>
                  <a:srgbClr val="000000"/>
                </a:solidFill>
                <a:latin typeface="Arial"/>
              </a:rPr>
              <a:t>Government of Ontario Pre-budget Consultations</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MASS Culture</a:t>
            </a:r>
            <a:endParaRPr lang="en-US" sz="2400" b="0" strike="noStrike" spc="-1" dirty="0">
              <a:latin typeface="Arial"/>
            </a:endParaRPr>
          </a:p>
          <a:p>
            <a:pPr marL="216000" indent="-209520">
              <a:lnSpc>
                <a:spcPct val="100000"/>
              </a:lnSpc>
              <a:spcAft>
                <a:spcPts val="1199"/>
              </a:spcAft>
              <a:buClr>
                <a:srgbClr val="000000"/>
              </a:buClr>
              <a:buSzPct val="45000"/>
              <a:buFont typeface="Wingdings" charset="2"/>
              <a:buChar char=""/>
            </a:pPr>
            <a:r>
              <a:rPr lang="en-US" sz="2400" b="0" strike="noStrike" spc="-1" dirty="0">
                <a:solidFill>
                  <a:srgbClr val="000000"/>
                </a:solidFill>
                <a:latin typeface="Arial"/>
                <a:ea typeface="DejaVu Sans"/>
              </a:rPr>
              <a:t>Artsvote (Federal Election 2019)</a:t>
            </a:r>
            <a:endParaRPr lang="en-US" sz="2400" b="0" strike="noStrike" spc="-1" dirty="0">
              <a:latin typeface="Arial"/>
            </a:endParaRPr>
          </a:p>
        </p:txBody>
      </p:sp>
      <p:pic>
        <p:nvPicPr>
          <p:cNvPr id="5" name="Picture 4">
            <a:extLst>
              <a:ext uri="{FF2B5EF4-FFF2-40B4-BE49-F238E27FC236}">
                <a16:creationId xmlns:a16="http://schemas.microsoft.com/office/drawing/2014/main" id="{CEF0CB05-7B2A-C94C-8CBF-73BBFB2EDA16}"/>
              </a:ext>
            </a:extLst>
          </p:cNvPr>
          <p:cNvPicPr>
            <a:picLocks noChangeAspect="1"/>
          </p:cNvPicPr>
          <p:nvPr/>
        </p:nvPicPr>
        <p:blipFill>
          <a:blip r:embed="rId4"/>
          <a:stretch>
            <a:fillRect/>
          </a:stretch>
        </p:blipFill>
        <p:spPr>
          <a:xfrm>
            <a:off x="10397066" y="68172"/>
            <a:ext cx="1546853" cy="1543624"/>
          </a:xfrm>
          <a:prstGeom prst="rect">
            <a:avLst/>
          </a:prstGeom>
        </p:spPr>
      </p:pic>
      <p:sp>
        <p:nvSpPr>
          <p:cNvPr id="6" name="Rectangle 5">
            <a:extLst>
              <a:ext uri="{FF2B5EF4-FFF2-40B4-BE49-F238E27FC236}">
                <a16:creationId xmlns:a16="http://schemas.microsoft.com/office/drawing/2014/main" id="{0CFE08C8-6FC8-9E42-86D2-423D21499962}"/>
              </a:ext>
            </a:extLst>
          </p:cNvPr>
          <p:cNvSpPr/>
          <p:nvPr/>
        </p:nvSpPr>
        <p:spPr>
          <a:xfrm>
            <a:off x="2822713" y="1339914"/>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Picture 497"/>
          <p:cNvPicPr/>
          <p:nvPr/>
        </p:nvPicPr>
        <p:blipFill>
          <a:blip r:embed="rId2"/>
          <a:stretch/>
        </p:blipFill>
        <p:spPr>
          <a:xfrm>
            <a:off x="-151920" y="0"/>
            <a:ext cx="12861000" cy="6125400"/>
          </a:xfrm>
          <a:prstGeom prst="rect">
            <a:avLst/>
          </a:prstGeom>
          <a:ln>
            <a:noFill/>
          </a:ln>
        </p:spPr>
      </p:pic>
      <p:sp>
        <p:nvSpPr>
          <p:cNvPr id="499" name="CustomShape 1"/>
          <p:cNvSpPr/>
          <p:nvPr/>
        </p:nvSpPr>
        <p:spPr>
          <a:xfrm>
            <a:off x="0" y="1152360"/>
            <a:ext cx="12188520" cy="54100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gn="ctr">
              <a:lnSpc>
                <a:spcPct val="200000"/>
              </a:lnSpc>
            </a:pPr>
            <a:r>
              <a:rPr lang="en-US" sz="2800" b="1" strike="noStrike" spc="-1" dirty="0">
                <a:solidFill>
                  <a:srgbClr val="000000"/>
                </a:solidFill>
                <a:latin typeface="Arial"/>
                <a:ea typeface="DejaVu Sans"/>
              </a:rPr>
              <a:t>		</a:t>
            </a:r>
            <a:endParaRPr lang="en-US" sz="2800" b="0" strike="noStrike" spc="-1" dirty="0">
              <a:latin typeface="Arial"/>
            </a:endParaRPr>
          </a:p>
          <a:p>
            <a:pPr algn="ctr">
              <a:lnSpc>
                <a:spcPct val="200000"/>
              </a:lnSpc>
            </a:pPr>
            <a:r>
              <a:rPr lang="en-US" sz="3200" b="1" strike="noStrike" spc="-1" dirty="0">
                <a:solidFill>
                  <a:srgbClr val="000000"/>
                </a:solidFill>
                <a:latin typeface="Arial"/>
                <a:ea typeface="DejaVu Sans"/>
              </a:rPr>
              <a:t>Strategic Ad Hoc Representation</a:t>
            </a:r>
            <a:endParaRPr lang="en-US" sz="3200" b="0" strike="noStrike" spc="-1" dirty="0">
              <a:latin typeface="Arial"/>
            </a:endParaRPr>
          </a:p>
          <a:p>
            <a:pPr marL="2160000" indent="-209880">
              <a:lnSpc>
                <a:spcPct val="100000"/>
              </a:lnSpc>
              <a:spcAft>
                <a:spcPts val="1199"/>
              </a:spcAft>
              <a:buClr>
                <a:srgbClr val="000000"/>
              </a:buClr>
              <a:buSzPct val="45000"/>
              <a:buFont typeface="Wingdings" charset="2"/>
              <a:buChar char=""/>
            </a:pPr>
            <a:r>
              <a:rPr lang="en-US" sz="2800" b="0" strike="noStrike" spc="-1" dirty="0">
                <a:solidFill>
                  <a:srgbClr val="000000"/>
                </a:solidFill>
                <a:latin typeface="Arial"/>
                <a:ea typeface="DejaVu Sans"/>
              </a:rPr>
              <a:t>City Rebrand Consultations</a:t>
            </a:r>
            <a:endParaRPr lang="en-US" sz="2800" b="0" strike="noStrike" spc="-1" dirty="0">
              <a:latin typeface="Arial"/>
            </a:endParaRPr>
          </a:p>
          <a:p>
            <a:pPr marL="2160000" indent="-209880">
              <a:lnSpc>
                <a:spcPct val="100000"/>
              </a:lnSpc>
              <a:spcAft>
                <a:spcPts val="1199"/>
              </a:spcAft>
              <a:buClr>
                <a:srgbClr val="000000"/>
              </a:buClr>
              <a:buSzPct val="45000"/>
              <a:buFont typeface="Wingdings" charset="2"/>
              <a:buChar char=""/>
            </a:pPr>
            <a:r>
              <a:rPr lang="en-US" sz="2800" b="0" strike="noStrike" spc="-1" dirty="0">
                <a:solidFill>
                  <a:srgbClr val="000000"/>
                </a:solidFill>
                <a:latin typeface="Arial"/>
                <a:ea typeface="DejaVu Sans"/>
              </a:rPr>
              <a:t>Downtown Property Tax Relief</a:t>
            </a:r>
            <a:endParaRPr lang="en-US" sz="2800" b="0" strike="noStrike" spc="-1" dirty="0">
              <a:latin typeface="Arial"/>
            </a:endParaRPr>
          </a:p>
          <a:p>
            <a:pPr marL="2160000" indent="-209880">
              <a:lnSpc>
                <a:spcPct val="100000"/>
              </a:lnSpc>
              <a:spcAft>
                <a:spcPts val="1199"/>
              </a:spcAft>
              <a:buClr>
                <a:srgbClr val="000000"/>
              </a:buClr>
              <a:buSzPct val="45000"/>
              <a:buFont typeface="Wingdings" charset="2"/>
              <a:buChar char=""/>
            </a:pPr>
            <a:r>
              <a:rPr lang="en-US" sz="2800" b="0" strike="noStrike" spc="-1" dirty="0">
                <a:solidFill>
                  <a:srgbClr val="000000"/>
                </a:solidFill>
                <a:latin typeface="Arial"/>
                <a:ea typeface="DejaVu Sans"/>
              </a:rPr>
              <a:t>Peterborough Economic Development: Tourism Consultation</a:t>
            </a:r>
          </a:p>
          <a:p>
            <a:pPr marL="2160000" indent="-209880">
              <a:lnSpc>
                <a:spcPct val="100000"/>
              </a:lnSpc>
              <a:spcAft>
                <a:spcPts val="1199"/>
              </a:spcAft>
              <a:buClr>
                <a:srgbClr val="000000"/>
              </a:buClr>
              <a:buSzPct val="45000"/>
              <a:buFont typeface="Wingdings" charset="2"/>
              <a:buChar char=""/>
            </a:pPr>
            <a:r>
              <a:rPr lang="en-US" sz="2800" spc="-1" dirty="0">
                <a:solidFill>
                  <a:srgbClr val="000000"/>
                </a:solidFill>
                <a:latin typeface="Arial"/>
              </a:rPr>
              <a:t>Chamber of Commerce, Trent</a:t>
            </a:r>
            <a:endParaRPr lang="en-US" sz="2800" b="0" strike="noStrike" spc="-1" dirty="0">
              <a:latin typeface="Arial"/>
            </a:endParaRPr>
          </a:p>
          <a:p>
            <a:pPr marL="2160000" indent="-209880">
              <a:lnSpc>
                <a:spcPct val="100000"/>
              </a:lnSpc>
              <a:spcAft>
                <a:spcPts val="1199"/>
              </a:spcAft>
              <a:buClr>
                <a:srgbClr val="000000"/>
              </a:buClr>
              <a:buSzPct val="45000"/>
              <a:buFont typeface="Wingdings" charset="2"/>
              <a:buChar char=""/>
            </a:pPr>
            <a:r>
              <a:rPr lang="en-US" sz="2800" b="0" strike="noStrike" spc="-1" dirty="0">
                <a:solidFill>
                  <a:srgbClr val="000000"/>
                </a:solidFill>
                <a:latin typeface="Arial"/>
                <a:ea typeface="DejaVu Sans"/>
              </a:rPr>
              <a:t>CFGP: Vital Conversations Dinner and Lunch </a:t>
            </a:r>
            <a:endParaRPr lang="en-US" sz="2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p:txBody>
      </p:sp>
      <p:sp>
        <p:nvSpPr>
          <p:cNvPr id="4" name="Rectangle 3">
            <a:extLst>
              <a:ext uri="{FF2B5EF4-FFF2-40B4-BE49-F238E27FC236}">
                <a16:creationId xmlns:a16="http://schemas.microsoft.com/office/drawing/2014/main" id="{B99BA334-29CC-4542-A5D2-591E4BEABCFF}"/>
              </a:ext>
            </a:extLst>
          </p:cNvPr>
          <p:cNvSpPr/>
          <p:nvPr/>
        </p:nvSpPr>
        <p:spPr>
          <a:xfrm>
            <a:off x="2822713" y="1339914"/>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Picture 283"/>
          <p:cNvPicPr/>
          <p:nvPr/>
        </p:nvPicPr>
        <p:blipFill>
          <a:blip r:embed="rId3"/>
          <a:stretch/>
        </p:blipFill>
        <p:spPr>
          <a:xfrm>
            <a:off x="-151920" y="0"/>
            <a:ext cx="12861000" cy="6125400"/>
          </a:xfrm>
          <a:prstGeom prst="rect">
            <a:avLst/>
          </a:prstGeom>
          <a:ln>
            <a:noFill/>
          </a:ln>
        </p:spPr>
      </p:pic>
      <p:sp>
        <p:nvSpPr>
          <p:cNvPr id="285" name="CustomShape 1"/>
          <p:cNvSpPr/>
          <p:nvPr/>
        </p:nvSpPr>
        <p:spPr>
          <a:xfrm>
            <a:off x="2417760" y="3530520"/>
            <a:ext cx="8629560" cy="971280"/>
          </a:xfrm>
          <a:prstGeom prst="rect">
            <a:avLst/>
          </a:prstGeom>
          <a:noFill/>
          <a:ln>
            <a:noFill/>
          </a:ln>
        </p:spPr>
        <p:style>
          <a:lnRef idx="0">
            <a:scrgbClr r="0" g="0" b="0"/>
          </a:lnRef>
          <a:fillRef idx="0">
            <a:scrgbClr r="0" g="0" b="0"/>
          </a:fillRef>
          <a:effectRef idx="0">
            <a:scrgbClr r="0" g="0" b="0"/>
          </a:effectRef>
          <a:fontRef idx="minor"/>
        </p:style>
      </p:sp>
      <p:sp>
        <p:nvSpPr>
          <p:cNvPr id="286" name="CustomShape 2"/>
          <p:cNvSpPr/>
          <p:nvPr/>
        </p:nvSpPr>
        <p:spPr>
          <a:xfrm>
            <a:off x="179882" y="1839686"/>
            <a:ext cx="12118420" cy="47022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WHAT WE DO</a:t>
            </a:r>
            <a:endParaRPr lang="en-US" sz="2800" b="0"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Deliver </a:t>
            </a:r>
            <a:r>
              <a:rPr lang="en-US" sz="2400" b="1" strike="noStrike" spc="-1" dirty="0">
                <a:solidFill>
                  <a:srgbClr val="000000"/>
                </a:solidFill>
                <a:latin typeface="Arial"/>
                <a:ea typeface="Arial"/>
              </a:rPr>
              <a:t>award programs</a:t>
            </a:r>
            <a:r>
              <a:rPr lang="en-US" sz="2400" b="0" strike="noStrike" spc="-1" dirty="0">
                <a:solidFill>
                  <a:srgbClr val="000000"/>
                </a:solidFill>
                <a:latin typeface="Arial"/>
                <a:ea typeface="Arial"/>
              </a:rPr>
              <a:t> to honour and acknowledge outstanding artists and build recognition of local creators, arts supporters and cultural professionals</a:t>
            </a:r>
            <a:endParaRPr lang="en-US" sz="2400" b="0"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Organize collaborative/collective </a:t>
            </a:r>
            <a:r>
              <a:rPr lang="en-US" sz="2400" b="1" strike="noStrike" spc="-1" dirty="0">
                <a:solidFill>
                  <a:srgbClr val="000000"/>
                </a:solidFill>
                <a:latin typeface="Arial"/>
                <a:ea typeface="Arial"/>
              </a:rPr>
              <a:t>marketing initiatives </a:t>
            </a:r>
            <a:endParaRPr lang="en-US" sz="2400" b="1"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Produce </a:t>
            </a:r>
            <a:r>
              <a:rPr lang="en-US" sz="2400" b="1" strike="noStrike" spc="-1" dirty="0">
                <a:solidFill>
                  <a:srgbClr val="000000"/>
                </a:solidFill>
                <a:latin typeface="Arial"/>
                <a:ea typeface="Arial"/>
              </a:rPr>
              <a:t>arts awareness </a:t>
            </a:r>
            <a:r>
              <a:rPr lang="en-US" sz="2400" strike="noStrike" spc="-1" dirty="0">
                <a:solidFill>
                  <a:srgbClr val="000000"/>
                </a:solidFill>
                <a:latin typeface="Arial"/>
                <a:ea typeface="Arial"/>
              </a:rPr>
              <a:t>initiatives</a:t>
            </a:r>
          </a:p>
          <a:p>
            <a:pPr marL="285840" indent="-280440">
              <a:lnSpc>
                <a:spcPct val="150000"/>
              </a:lnSpc>
              <a:buClr>
                <a:srgbClr val="000000"/>
              </a:buClr>
              <a:buFont typeface="Arial"/>
              <a:buChar char="•"/>
            </a:pPr>
            <a:r>
              <a:rPr lang="en-US" sz="2400" spc="-1" dirty="0">
                <a:solidFill>
                  <a:srgbClr val="000000"/>
                </a:solidFill>
                <a:latin typeface="Arial"/>
              </a:rPr>
              <a:t>Create </a:t>
            </a:r>
            <a:r>
              <a:rPr lang="en-US" sz="2400" b="1" spc="-1" dirty="0">
                <a:solidFill>
                  <a:srgbClr val="000000"/>
                </a:solidFill>
                <a:latin typeface="Arial"/>
              </a:rPr>
              <a:t>new opportunities </a:t>
            </a:r>
            <a:r>
              <a:rPr lang="en-US" sz="2400" spc="-1" dirty="0">
                <a:solidFill>
                  <a:srgbClr val="000000"/>
                </a:solidFill>
                <a:latin typeface="Arial"/>
              </a:rPr>
              <a:t>for artists to learn, develop, create and present their work</a:t>
            </a:r>
            <a:endParaRPr lang="en-US" sz="2400" strike="noStrike" spc="-1" dirty="0">
              <a:latin typeface="Arial"/>
            </a:endParaRPr>
          </a:p>
          <a:p>
            <a:pPr>
              <a:lnSpc>
                <a:spcPct val="150000"/>
              </a:lnSpc>
            </a:pPr>
            <a:endParaRPr lang="en-US" sz="1800" b="0" strike="noStrike" spc="-1" dirty="0">
              <a:latin typeface="Arial"/>
            </a:endParaRPr>
          </a:p>
          <a:p>
            <a:pPr algn="ctr">
              <a:lnSpc>
                <a:spcPct val="150000"/>
              </a:lnSpc>
            </a:pPr>
            <a:endParaRPr lang="en-US" sz="1800" b="0" strike="noStrike" spc="-1" dirty="0">
              <a:latin typeface="Arial"/>
            </a:endParaRPr>
          </a:p>
        </p:txBody>
      </p:sp>
      <p:pic>
        <p:nvPicPr>
          <p:cNvPr id="3" name="Picture 2">
            <a:extLst>
              <a:ext uri="{FF2B5EF4-FFF2-40B4-BE49-F238E27FC236}">
                <a16:creationId xmlns:a16="http://schemas.microsoft.com/office/drawing/2014/main" id="{AEC762BB-9C21-504C-A08D-572956C03858}"/>
              </a:ext>
            </a:extLst>
          </p:cNvPr>
          <p:cNvPicPr>
            <a:picLocks noChangeAspect="1"/>
          </p:cNvPicPr>
          <p:nvPr/>
        </p:nvPicPr>
        <p:blipFill>
          <a:blip r:embed="rId4"/>
          <a:stretch>
            <a:fillRect/>
          </a:stretch>
        </p:blipFill>
        <p:spPr>
          <a:xfrm>
            <a:off x="8029404" y="20596"/>
            <a:ext cx="3952734" cy="1798494"/>
          </a:xfrm>
          <a:prstGeom prst="rect">
            <a:avLst/>
          </a:prstGeom>
        </p:spPr>
      </p:pic>
      <p:sp>
        <p:nvSpPr>
          <p:cNvPr id="6" name="Rectangle 5">
            <a:extLst>
              <a:ext uri="{FF2B5EF4-FFF2-40B4-BE49-F238E27FC236}">
                <a16:creationId xmlns:a16="http://schemas.microsoft.com/office/drawing/2014/main" id="{5A510B7B-98E5-AF4E-A0C6-2F7FA4E600FE}"/>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CustomShape 1"/>
          <p:cNvSpPr/>
          <p:nvPr/>
        </p:nvSpPr>
        <p:spPr>
          <a:xfrm>
            <a:off x="0" y="0"/>
            <a:ext cx="12350520" cy="61131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pic>
        <p:nvPicPr>
          <p:cNvPr id="501" name="Picture 343"/>
          <p:cNvPicPr/>
          <p:nvPr/>
        </p:nvPicPr>
        <p:blipFill>
          <a:blip r:embed="rId3"/>
          <a:stretch/>
        </p:blipFill>
        <p:spPr>
          <a:xfrm>
            <a:off x="4176720" y="1655640"/>
            <a:ext cx="3257280" cy="2441520"/>
          </a:xfrm>
          <a:prstGeom prst="rect">
            <a:avLst/>
          </a:prstGeom>
          <a:ln w="9360">
            <a:noFill/>
          </a:ln>
        </p:spPr>
      </p:pic>
      <p:sp>
        <p:nvSpPr>
          <p:cNvPr id="503" name="CustomShape 2"/>
          <p:cNvSpPr/>
          <p:nvPr/>
        </p:nvSpPr>
        <p:spPr>
          <a:xfrm>
            <a:off x="0" y="360360"/>
            <a:ext cx="12185280" cy="7491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200000"/>
              </a:lnSpc>
            </a:pPr>
            <a:r>
              <a:rPr lang="en-US" sz="2800" b="1" strike="noStrike" spc="-1" dirty="0">
                <a:solidFill>
                  <a:srgbClr val="000000"/>
                </a:solidFill>
                <a:latin typeface="Arial"/>
                <a:ea typeface="DejaVu Sans"/>
              </a:rPr>
              <a:t>FUZE: Support Services </a:t>
            </a:r>
            <a:endParaRPr lang="en-US" sz="2800" b="0" strike="noStrike" spc="-1" dirty="0">
              <a:latin typeface="Arial"/>
            </a:endParaRPr>
          </a:p>
          <a:p>
            <a:pPr>
              <a:lnSpc>
                <a:spcPct val="200000"/>
              </a:lnSpc>
            </a:pPr>
            <a:endParaRPr lang="en-US" sz="2800" b="0" strike="noStrike" spc="-1" dirty="0">
              <a:latin typeface="Arial"/>
            </a:endParaRPr>
          </a:p>
          <a:p>
            <a:pPr>
              <a:lnSpc>
                <a:spcPct val="200000"/>
              </a:lnSpc>
            </a:pPr>
            <a:endParaRPr lang="en-US" sz="2800" b="0" strike="noStrike" spc="-1" dirty="0">
              <a:latin typeface="Arial"/>
            </a:endParaRPr>
          </a:p>
          <a:p>
            <a:pPr>
              <a:lnSpc>
                <a:spcPct val="200000"/>
              </a:lnSpc>
            </a:pPr>
            <a:endParaRPr lang="en-US" sz="2800" b="0" strike="noStrike" spc="-1" dirty="0">
              <a:latin typeface="Arial"/>
            </a:endParaRPr>
          </a:p>
          <a:p>
            <a:pPr>
              <a:lnSpc>
                <a:spcPct val="200000"/>
              </a:lnSpc>
            </a:pPr>
            <a:endParaRPr lang="en-US" sz="2800" b="0" strike="noStrike" spc="-1" dirty="0">
              <a:latin typeface="Arial"/>
            </a:endParaRPr>
          </a:p>
          <a:p>
            <a:pPr>
              <a:lnSpc>
                <a:spcPct val="200000"/>
              </a:lnSpc>
            </a:pPr>
            <a:endParaRPr lang="en-US" sz="2800" b="0" strike="noStrike" spc="-1" dirty="0">
              <a:latin typeface="Arial"/>
            </a:endParaRPr>
          </a:p>
          <a:p>
            <a:pPr>
              <a:lnSpc>
                <a:spcPct val="200000"/>
              </a:lnSpc>
            </a:pPr>
            <a:endParaRPr lang="en-US" sz="2800" b="0" strike="noStrike" spc="-1" dirty="0">
              <a:latin typeface="Arial"/>
            </a:endParaRPr>
          </a:p>
          <a:p>
            <a:pPr>
              <a:lnSpc>
                <a:spcPct val="200000"/>
              </a:lnSpc>
            </a:pPr>
            <a:r>
              <a:rPr lang="en-US" sz="3600" b="1" strike="noStrike" spc="-1" dirty="0">
                <a:solidFill>
                  <a:srgbClr val="000000"/>
                </a:solidFill>
                <a:latin typeface="Arial"/>
                <a:ea typeface="DejaVu Sans"/>
              </a:rPr>
              <a:t>	</a:t>
            </a:r>
            <a:endParaRPr lang="en-US" sz="3600" b="0" strike="noStrike" spc="-1" dirty="0">
              <a:latin typeface="Arial"/>
            </a:endParaRPr>
          </a:p>
          <a:p>
            <a:pPr>
              <a:lnSpc>
                <a:spcPct val="200000"/>
              </a:lnSpc>
            </a:pPr>
            <a:endParaRPr lang="en-US" sz="3600" b="0" strike="noStrike" spc="-1" dirty="0">
              <a:latin typeface="Arial"/>
            </a:endParaRPr>
          </a:p>
          <a:p>
            <a:pPr>
              <a:lnSpc>
                <a:spcPct val="100000"/>
              </a:lnSpc>
            </a:pPr>
            <a:endParaRPr lang="en-US" sz="3600" b="0" strike="noStrike" spc="-1" dirty="0">
              <a:latin typeface="Arial"/>
            </a:endParaRPr>
          </a:p>
        </p:txBody>
      </p:sp>
      <p:sp>
        <p:nvSpPr>
          <p:cNvPr id="508" name="CustomShape 3"/>
          <p:cNvSpPr/>
          <p:nvPr/>
        </p:nvSpPr>
        <p:spPr>
          <a:xfrm>
            <a:off x="792000" y="4885110"/>
            <a:ext cx="10653480" cy="12964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0" strike="noStrike" spc="-1" dirty="0">
                <a:solidFill>
                  <a:srgbClr val="000000"/>
                </a:solidFill>
                <a:latin typeface="Arial"/>
                <a:ea typeface="DejaVu Sans"/>
              </a:rPr>
              <a:t>SPARC, Peterborough Singers, The Theatre on King, and PRHC Art Collection to name a few!</a:t>
            </a:r>
            <a:endParaRPr lang="en-US" sz="2400" b="0" strike="noStrike" spc="-1" dirty="0">
              <a:latin typeface="Arial"/>
            </a:endParaRPr>
          </a:p>
        </p:txBody>
      </p:sp>
      <p:pic>
        <p:nvPicPr>
          <p:cNvPr id="3" name="Picture 2">
            <a:extLst>
              <a:ext uri="{FF2B5EF4-FFF2-40B4-BE49-F238E27FC236}">
                <a16:creationId xmlns:a16="http://schemas.microsoft.com/office/drawing/2014/main" id="{CDE37186-6B1B-3B4D-8E80-9E63BE71D4EB}"/>
              </a:ext>
            </a:extLst>
          </p:cNvPr>
          <p:cNvPicPr>
            <a:picLocks noChangeAspect="1"/>
          </p:cNvPicPr>
          <p:nvPr/>
        </p:nvPicPr>
        <p:blipFill>
          <a:blip r:embed="rId4"/>
          <a:stretch>
            <a:fillRect/>
          </a:stretch>
        </p:blipFill>
        <p:spPr>
          <a:xfrm>
            <a:off x="211999" y="2139933"/>
            <a:ext cx="3055488" cy="1833293"/>
          </a:xfrm>
          <a:prstGeom prst="rect">
            <a:avLst/>
          </a:prstGeom>
        </p:spPr>
      </p:pic>
      <p:pic>
        <p:nvPicPr>
          <p:cNvPr id="4" name="Picture 3">
            <a:extLst>
              <a:ext uri="{FF2B5EF4-FFF2-40B4-BE49-F238E27FC236}">
                <a16:creationId xmlns:a16="http://schemas.microsoft.com/office/drawing/2014/main" id="{A41F3F32-C990-974F-AE4E-FDA2204DBBE5}"/>
              </a:ext>
            </a:extLst>
          </p:cNvPr>
          <p:cNvPicPr>
            <a:picLocks noChangeAspect="1"/>
          </p:cNvPicPr>
          <p:nvPr/>
        </p:nvPicPr>
        <p:blipFill>
          <a:blip r:embed="rId5"/>
          <a:stretch>
            <a:fillRect/>
          </a:stretch>
        </p:blipFill>
        <p:spPr>
          <a:xfrm>
            <a:off x="8859053" y="2002930"/>
            <a:ext cx="3006781" cy="1850326"/>
          </a:xfrm>
          <a:prstGeom prst="rect">
            <a:avLst/>
          </a:prstGeom>
        </p:spPr>
      </p:pic>
      <p:sp>
        <p:nvSpPr>
          <p:cNvPr id="6" name="Rectangle 5">
            <a:extLst>
              <a:ext uri="{FF2B5EF4-FFF2-40B4-BE49-F238E27FC236}">
                <a16:creationId xmlns:a16="http://schemas.microsoft.com/office/drawing/2014/main" id="{6790027D-FCFB-9F4D-B07F-5C59F478FE76}"/>
              </a:ext>
            </a:extLst>
          </p:cNvPr>
          <p:cNvSpPr/>
          <p:nvPr/>
        </p:nvSpPr>
        <p:spPr>
          <a:xfrm>
            <a:off x="5571067" y="1109520"/>
            <a:ext cx="2174457" cy="353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F56FF9-DCA8-FA4F-87D7-342FE84AFFB0}"/>
              </a:ext>
            </a:extLst>
          </p:cNvPr>
          <p:cNvPicPr>
            <a:picLocks noChangeAspect="1"/>
          </p:cNvPicPr>
          <p:nvPr/>
        </p:nvPicPr>
        <p:blipFill>
          <a:blip r:embed="rId6"/>
          <a:stretch>
            <a:fillRect/>
          </a:stretch>
        </p:blipFill>
        <p:spPr>
          <a:xfrm>
            <a:off x="5805360" y="1952682"/>
            <a:ext cx="2819400" cy="2082800"/>
          </a:xfrm>
          <a:prstGeom prst="rect">
            <a:avLst/>
          </a:prstGeom>
        </p:spPr>
      </p:pic>
      <p:pic>
        <p:nvPicPr>
          <p:cNvPr id="2" name="Picture 1">
            <a:extLst>
              <a:ext uri="{FF2B5EF4-FFF2-40B4-BE49-F238E27FC236}">
                <a16:creationId xmlns:a16="http://schemas.microsoft.com/office/drawing/2014/main" id="{EB11E497-E260-A84C-A1FD-EE3E5C96552B}"/>
              </a:ext>
            </a:extLst>
          </p:cNvPr>
          <p:cNvPicPr>
            <a:picLocks noChangeAspect="1"/>
          </p:cNvPicPr>
          <p:nvPr/>
        </p:nvPicPr>
        <p:blipFill>
          <a:blip r:embed="rId7"/>
          <a:stretch>
            <a:fillRect/>
          </a:stretch>
        </p:blipFill>
        <p:spPr>
          <a:xfrm>
            <a:off x="3102429" y="1481490"/>
            <a:ext cx="2857500" cy="2857500"/>
          </a:xfrm>
          <a:prstGeom prst="rect">
            <a:avLst/>
          </a:prstGeom>
        </p:spPr>
      </p:pic>
      <p:pic>
        <p:nvPicPr>
          <p:cNvPr id="16" name="Picture 15">
            <a:extLst>
              <a:ext uri="{FF2B5EF4-FFF2-40B4-BE49-F238E27FC236}">
                <a16:creationId xmlns:a16="http://schemas.microsoft.com/office/drawing/2014/main" id="{6A73F2C5-4B20-BB40-B70D-605F3A4C22EF}"/>
              </a:ext>
            </a:extLst>
          </p:cNvPr>
          <p:cNvPicPr/>
          <p:nvPr/>
        </p:nvPicPr>
        <p:blipFill>
          <a:blip r:embed="rId8"/>
          <a:stretch/>
        </p:blipFill>
        <p:spPr>
          <a:xfrm>
            <a:off x="292799" y="108235"/>
            <a:ext cx="2002570" cy="2002570"/>
          </a:xfrm>
          <a:prstGeom prst="rect">
            <a:avLst/>
          </a:prstGeom>
          <a:ln>
            <a:noFill/>
          </a:ln>
        </p:spPr>
      </p:pic>
      <p:pic>
        <p:nvPicPr>
          <p:cNvPr id="17" name="Picture 16">
            <a:extLst>
              <a:ext uri="{FF2B5EF4-FFF2-40B4-BE49-F238E27FC236}">
                <a16:creationId xmlns:a16="http://schemas.microsoft.com/office/drawing/2014/main" id="{7D835BDF-B240-AC45-AB53-4AECFF34AFCD}"/>
              </a:ext>
            </a:extLst>
          </p:cNvPr>
          <p:cNvPicPr>
            <a:picLocks noChangeAspect="1"/>
          </p:cNvPicPr>
          <p:nvPr/>
        </p:nvPicPr>
        <p:blipFill>
          <a:blip r:embed="rId9"/>
          <a:stretch>
            <a:fillRect/>
          </a:stretch>
        </p:blipFill>
        <p:spPr>
          <a:xfrm>
            <a:off x="10371256" y="304909"/>
            <a:ext cx="1612588" cy="160922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CustomShape 1"/>
          <p:cNvSpPr/>
          <p:nvPr/>
        </p:nvSpPr>
        <p:spPr>
          <a:xfrm>
            <a:off x="-792000" y="647640"/>
            <a:ext cx="12333240" cy="59148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en-US" sz="6000" b="1" strike="noStrike" spc="-1">
                <a:solidFill>
                  <a:srgbClr val="000000"/>
                </a:solidFill>
                <a:latin typeface="Arial"/>
                <a:ea typeface="DejaVu Sans"/>
              </a:rPr>
              <a:t>				</a:t>
            </a:r>
            <a:r>
              <a:rPr lang="en-US" sz="4000" b="1" strike="noStrike" spc="-1">
                <a:solidFill>
                  <a:srgbClr val="000000"/>
                </a:solidFill>
                <a:latin typeface="Arial"/>
                <a:ea typeface="DejaVu Sans"/>
              </a:rPr>
              <a:t>Thanks to our Volunteers,</a:t>
            </a:r>
            <a:endParaRPr lang="en-US" sz="4000" b="0" strike="noStrike" spc="-1">
              <a:latin typeface="Arial"/>
            </a:endParaRPr>
          </a:p>
          <a:p>
            <a:pPr>
              <a:lnSpc>
                <a:spcPct val="100000"/>
              </a:lnSpc>
            </a:pPr>
            <a:r>
              <a:rPr lang="en-US" sz="4000" b="1" strike="noStrike" spc="-1">
                <a:solidFill>
                  <a:srgbClr val="000000"/>
                </a:solidFill>
                <a:latin typeface="Arial"/>
                <a:ea typeface="DejaVu Sans"/>
              </a:rPr>
              <a:t>				We couldn’t do it without you!</a:t>
            </a:r>
            <a:endParaRPr lang="en-US" sz="4000" b="0" strike="noStrike" spc="-1">
              <a:latin typeface="Arial"/>
            </a:endParaRPr>
          </a:p>
          <a:p>
            <a:pPr>
              <a:lnSpc>
                <a:spcPct val="200000"/>
              </a:lnSpc>
            </a:pPr>
            <a:endParaRPr lang="en-US" sz="4000" b="0" strike="noStrike" spc="-1">
              <a:latin typeface="Arial"/>
            </a:endParaRPr>
          </a:p>
          <a:p>
            <a:pPr>
              <a:lnSpc>
                <a:spcPct val="100000"/>
              </a:lnSpc>
            </a:pPr>
            <a:endParaRPr lang="en-US" sz="4000" b="0" strike="noStrike" spc="-1">
              <a:latin typeface="Arial"/>
            </a:endParaRPr>
          </a:p>
          <a:p>
            <a:pPr>
              <a:lnSpc>
                <a:spcPct val="100000"/>
              </a:lnSpc>
            </a:pPr>
            <a:endParaRPr lang="en-US" sz="4000" b="0" strike="noStrike" spc="-1">
              <a:latin typeface="Arial"/>
            </a:endParaRPr>
          </a:p>
          <a:p>
            <a:pPr>
              <a:lnSpc>
                <a:spcPct val="100000"/>
              </a:lnSpc>
            </a:pPr>
            <a:endParaRPr lang="en-US" sz="4000" b="0" strike="noStrike" spc="-1">
              <a:latin typeface="Arial"/>
            </a:endParaRPr>
          </a:p>
        </p:txBody>
      </p:sp>
      <p:sp>
        <p:nvSpPr>
          <p:cNvPr id="518" name="Line 2"/>
          <p:cNvSpPr/>
          <p:nvPr/>
        </p:nvSpPr>
        <p:spPr>
          <a:xfrm>
            <a:off x="1008000" y="237636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519" name="Picture 361"/>
          <p:cNvPicPr/>
          <p:nvPr/>
        </p:nvPicPr>
        <p:blipFill>
          <a:blip r:embed="rId3"/>
          <a:srcRect t="8655" b="28360"/>
          <a:stretch/>
        </p:blipFill>
        <p:spPr>
          <a:xfrm>
            <a:off x="0" y="2317680"/>
            <a:ext cx="12306240" cy="5163840"/>
          </a:xfrm>
          <a:prstGeom prst="rect">
            <a:avLst/>
          </a:prstGeom>
          <a:ln w="936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Picture 519"/>
          <p:cNvPicPr/>
          <p:nvPr/>
        </p:nvPicPr>
        <p:blipFill>
          <a:blip r:embed="rId2"/>
          <a:stretch/>
        </p:blipFill>
        <p:spPr>
          <a:xfrm>
            <a:off x="-151920" y="0"/>
            <a:ext cx="12861000" cy="6125400"/>
          </a:xfrm>
          <a:prstGeom prst="rect">
            <a:avLst/>
          </a:prstGeom>
          <a:ln>
            <a:noFill/>
          </a:ln>
        </p:spPr>
      </p:pic>
      <p:sp>
        <p:nvSpPr>
          <p:cNvPr id="521" name="CustomShape 1"/>
          <p:cNvSpPr/>
          <p:nvPr/>
        </p:nvSpPr>
        <p:spPr>
          <a:xfrm>
            <a:off x="0" y="2303640"/>
            <a:ext cx="12188520" cy="7174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200000"/>
              </a:lnSpc>
            </a:pPr>
            <a:r>
              <a:rPr lang="en-US" sz="2800" b="1" strike="noStrike" spc="-1">
                <a:solidFill>
                  <a:srgbClr val="000000"/>
                </a:solidFill>
                <a:latin typeface="Arial"/>
                <a:ea typeface="DejaVu Sans"/>
              </a:rPr>
              <a:t>ACKNOWLEDGEMENTS</a:t>
            </a:r>
            <a:endParaRPr lang="en-US" sz="2800" b="0" strike="noStrike" spc="-1">
              <a:latin typeface="Arial"/>
            </a:endParaRPr>
          </a:p>
          <a:p>
            <a:pPr>
              <a:lnSpc>
                <a:spcPct val="200000"/>
              </a:lnSpc>
            </a:pPr>
            <a:endParaRPr lang="en-US" sz="2800" b="0" strike="noStrike" spc="-1">
              <a:latin typeface="Arial"/>
            </a:endParaRPr>
          </a:p>
          <a:p>
            <a:pPr>
              <a:lnSpc>
                <a:spcPct val="200000"/>
              </a:lnSpc>
            </a:pPr>
            <a:endParaRPr lang="en-US" sz="2800" b="0" strike="noStrike" spc="-1">
              <a:latin typeface="Arial"/>
            </a:endParaRPr>
          </a:p>
          <a:p>
            <a:pPr>
              <a:lnSpc>
                <a:spcPct val="200000"/>
              </a:lnSpc>
            </a:pPr>
            <a:endParaRPr lang="en-US" sz="2800" b="0" strike="noStrike" spc="-1">
              <a:latin typeface="Arial"/>
            </a:endParaRPr>
          </a:p>
          <a:p>
            <a:pPr>
              <a:lnSpc>
                <a:spcPct val="200000"/>
              </a:lnSpc>
            </a:pPr>
            <a:endParaRPr lang="en-US" sz="2800" b="0" strike="noStrike" spc="-1">
              <a:latin typeface="Arial"/>
            </a:endParaRPr>
          </a:p>
          <a:p>
            <a:pPr>
              <a:lnSpc>
                <a:spcPct val="200000"/>
              </a:lnSpc>
            </a:pPr>
            <a:r>
              <a:rPr lang="en-US" sz="3600" b="1" strike="noStrike" spc="-1">
                <a:solidFill>
                  <a:srgbClr val="000000"/>
                </a:solidFill>
                <a:latin typeface="Arial"/>
                <a:ea typeface="DejaVu Sans"/>
              </a:rPr>
              <a:t>	</a:t>
            </a:r>
            <a:endParaRPr lang="en-US" sz="3600" b="0" strike="noStrike" spc="-1">
              <a:latin typeface="Arial"/>
            </a:endParaRPr>
          </a:p>
          <a:p>
            <a:pPr>
              <a:lnSpc>
                <a:spcPct val="200000"/>
              </a:lnSpc>
            </a:pPr>
            <a:endParaRPr lang="en-US" sz="3600" b="0" strike="noStrike" spc="-1">
              <a:latin typeface="Arial"/>
            </a:endParaRPr>
          </a:p>
          <a:p>
            <a:pPr>
              <a:lnSpc>
                <a:spcPct val="100000"/>
              </a:lnSpc>
            </a:pPr>
            <a:endParaRPr lang="en-US" sz="3600" b="0" strike="noStrike" spc="-1">
              <a:latin typeface="Arial"/>
            </a:endParaRPr>
          </a:p>
        </p:txBody>
      </p:sp>
      <p:sp>
        <p:nvSpPr>
          <p:cNvPr id="522" name="CustomShape 2"/>
          <p:cNvSpPr/>
          <p:nvPr/>
        </p:nvSpPr>
        <p:spPr>
          <a:xfrm>
            <a:off x="0" y="3024360"/>
            <a:ext cx="12188520" cy="316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0" strike="noStrike" spc="-1" dirty="0">
                <a:solidFill>
                  <a:srgbClr val="C00000"/>
                </a:solidFill>
                <a:latin typeface="Arial"/>
                <a:ea typeface="DejaVu Sans"/>
              </a:rPr>
              <a:t>The work that EC3 does would not be possible without </a:t>
            </a:r>
            <a:endParaRPr lang="en-US" sz="2800" b="0" strike="noStrike" spc="-1" dirty="0">
              <a:latin typeface="Arial"/>
            </a:endParaRPr>
          </a:p>
          <a:p>
            <a:pPr algn="ctr">
              <a:lnSpc>
                <a:spcPct val="150000"/>
              </a:lnSpc>
            </a:pPr>
            <a:r>
              <a:rPr lang="en-US" sz="2800" b="0" strike="noStrike" spc="-1" dirty="0">
                <a:solidFill>
                  <a:srgbClr val="C00000"/>
                </a:solidFill>
                <a:latin typeface="Arial"/>
                <a:ea typeface="DejaVu Sans"/>
              </a:rPr>
              <a:t>the generous support and encouragement of so many </a:t>
            </a:r>
            <a:endParaRPr lang="en-US" sz="2800" b="0" strike="noStrike" spc="-1" dirty="0">
              <a:latin typeface="Arial"/>
            </a:endParaRPr>
          </a:p>
          <a:p>
            <a:pPr algn="ctr">
              <a:lnSpc>
                <a:spcPct val="150000"/>
              </a:lnSpc>
            </a:pPr>
            <a:r>
              <a:rPr lang="en-US" sz="2800" b="0" strike="noStrike" spc="-1" dirty="0">
                <a:solidFill>
                  <a:srgbClr val="C00000"/>
                </a:solidFill>
                <a:latin typeface="Arial"/>
                <a:ea typeface="DejaVu Sans"/>
              </a:rPr>
              <a:t>funders and sponsors…..</a:t>
            </a:r>
            <a:endParaRPr lang="en-US" sz="2800" b="0" strike="noStrike" spc="-1" dirty="0">
              <a:latin typeface="Arial"/>
            </a:endParaRPr>
          </a:p>
          <a:p>
            <a:pPr algn="ctr">
              <a:lnSpc>
                <a:spcPct val="150000"/>
              </a:lnSpc>
            </a:pPr>
            <a:r>
              <a:rPr lang="en-US" sz="2800" b="0" strike="noStrike" spc="-1" dirty="0">
                <a:solidFill>
                  <a:srgbClr val="000000"/>
                </a:solidFill>
                <a:latin typeface="Arial"/>
                <a:ea typeface="DejaVu Sans"/>
              </a:rPr>
              <a:t>Our sincere appreciation and heartfelt thanks to:</a:t>
            </a:r>
            <a:endParaRPr lang="en-US" sz="2800" b="0" strike="noStrike" spc="-1" dirty="0">
              <a:latin typeface="Arial"/>
            </a:endParaRPr>
          </a:p>
        </p:txBody>
      </p:sp>
      <p:pic>
        <p:nvPicPr>
          <p:cNvPr id="5" name="Picture 4">
            <a:extLst>
              <a:ext uri="{FF2B5EF4-FFF2-40B4-BE49-F238E27FC236}">
                <a16:creationId xmlns:a16="http://schemas.microsoft.com/office/drawing/2014/main" id="{A12681AC-0D66-4449-A6B7-1E2218EEF2B2}"/>
              </a:ext>
            </a:extLst>
          </p:cNvPr>
          <p:cNvPicPr>
            <a:picLocks noChangeAspect="1"/>
          </p:cNvPicPr>
          <p:nvPr/>
        </p:nvPicPr>
        <p:blipFill>
          <a:blip r:embed="rId3"/>
          <a:stretch>
            <a:fillRect/>
          </a:stretch>
        </p:blipFill>
        <p:spPr>
          <a:xfrm>
            <a:off x="10383464" y="114459"/>
            <a:ext cx="1612588" cy="1609221"/>
          </a:xfrm>
          <a:prstGeom prst="rect">
            <a:avLst/>
          </a:prstGeom>
        </p:spPr>
      </p:pic>
      <p:sp>
        <p:nvSpPr>
          <p:cNvPr id="6" name="Rectangle 5">
            <a:extLst>
              <a:ext uri="{FF2B5EF4-FFF2-40B4-BE49-F238E27FC236}">
                <a16:creationId xmlns:a16="http://schemas.microsoft.com/office/drawing/2014/main" id="{67F052BE-5751-3D4B-A907-E0207BD485BC}"/>
              </a:ext>
            </a:extLst>
          </p:cNvPr>
          <p:cNvSpPr/>
          <p:nvPr/>
        </p:nvSpPr>
        <p:spPr>
          <a:xfrm>
            <a:off x="2822713" y="1339914"/>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CustomShape 1"/>
          <p:cNvSpPr/>
          <p:nvPr/>
        </p:nvSpPr>
        <p:spPr>
          <a:xfrm>
            <a:off x="4680" y="0"/>
            <a:ext cx="12185280" cy="61131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pic>
        <p:nvPicPr>
          <p:cNvPr id="524" name="Picture 523"/>
          <p:cNvPicPr/>
          <p:nvPr/>
        </p:nvPicPr>
        <p:blipFill>
          <a:blip r:embed="rId2"/>
          <a:stretch/>
        </p:blipFill>
        <p:spPr>
          <a:xfrm>
            <a:off x="2286000" y="918000"/>
            <a:ext cx="7679880" cy="5109840"/>
          </a:xfrm>
          <a:prstGeom prst="rect">
            <a:avLst/>
          </a:prstGeom>
          <a:ln>
            <a:noFill/>
          </a:ln>
        </p:spPr>
      </p:pic>
      <p:sp>
        <p:nvSpPr>
          <p:cNvPr id="525" name="CustomShape 2"/>
          <p:cNvSpPr/>
          <p:nvPr/>
        </p:nvSpPr>
        <p:spPr>
          <a:xfrm>
            <a:off x="1015920" y="149400"/>
            <a:ext cx="10524960" cy="64134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2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p:txBody>
      </p:sp>
      <p:sp>
        <p:nvSpPr>
          <p:cNvPr id="526" name="CustomShape 3"/>
          <p:cNvSpPr/>
          <p:nvPr/>
        </p:nvSpPr>
        <p:spPr>
          <a:xfrm>
            <a:off x="1014480" y="415800"/>
            <a:ext cx="10154880" cy="618840"/>
          </a:xfrm>
          <a:prstGeom prst="rect">
            <a:avLst/>
          </a:prstGeom>
          <a:noFill/>
          <a:ln>
            <a:noFill/>
          </a:ln>
        </p:spPr>
        <p:style>
          <a:lnRef idx="0">
            <a:scrgbClr r="0" g="0" b="0"/>
          </a:lnRef>
          <a:fillRef idx="0">
            <a:scrgbClr r="0" g="0" b="0"/>
          </a:fillRef>
          <a:effectRef idx="0">
            <a:scrgbClr r="0" g="0" b="0"/>
          </a:effectRef>
          <a:fontRef idx="minor"/>
        </p:style>
      </p:sp>
      <p:sp>
        <p:nvSpPr>
          <p:cNvPr id="527" name="CustomShape 4"/>
          <p:cNvSpPr/>
          <p:nvPr/>
        </p:nvSpPr>
        <p:spPr>
          <a:xfrm>
            <a:off x="4680" y="149400"/>
            <a:ext cx="12185280" cy="94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r>
              <a:rPr lang="en-US" sz="2800" b="1" strike="noStrike" spc="-1">
                <a:solidFill>
                  <a:srgbClr val="000000"/>
                </a:solidFill>
                <a:latin typeface="Arial"/>
                <a:ea typeface="DejaVu Sans"/>
              </a:rPr>
              <a:t>Special thanks to the City of Peterborough</a:t>
            </a:r>
            <a:endParaRPr lang="en-US" sz="2800" b="0" strike="noStrike" spc="-1">
              <a:latin typeface="Arial"/>
            </a:endParaRPr>
          </a:p>
          <a:p>
            <a:pPr>
              <a:lnSpc>
                <a:spcPct val="100000"/>
              </a:lnSpc>
            </a:pPr>
            <a:endParaRPr lang="en-US" sz="2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CustomShape 1"/>
          <p:cNvSpPr/>
          <p:nvPr/>
        </p:nvSpPr>
        <p:spPr>
          <a:xfrm>
            <a:off x="0" y="0"/>
            <a:ext cx="12185280" cy="61131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529" name="CustomShape 2"/>
          <p:cNvSpPr/>
          <p:nvPr/>
        </p:nvSpPr>
        <p:spPr>
          <a:xfrm>
            <a:off x="1440" y="380880"/>
            <a:ext cx="12188520" cy="121752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gn="ctr">
              <a:lnSpc>
                <a:spcPct val="200000"/>
              </a:lnSpc>
            </a:pPr>
            <a:r>
              <a:rPr lang="en-US" sz="2800" b="1" strike="noStrike" spc="-1">
                <a:solidFill>
                  <a:srgbClr val="000000"/>
                </a:solidFill>
                <a:latin typeface="Arial"/>
                <a:ea typeface="DejaVu Sans"/>
              </a:rPr>
              <a:t>Heartfelt thanks to all of our other Funders:</a:t>
            </a:r>
            <a:endParaRPr lang="en-US" sz="2800" b="0" strike="noStrike" spc="-1">
              <a:latin typeface="Arial"/>
            </a:endParaRPr>
          </a:p>
          <a:p>
            <a:pPr>
              <a:lnSpc>
                <a:spcPct val="100000"/>
              </a:lnSpc>
            </a:pPr>
            <a:endParaRPr lang="en-US" sz="2800" b="0" strike="noStrike" spc="-1">
              <a:latin typeface="Arial"/>
            </a:endParaRPr>
          </a:p>
          <a:p>
            <a:pPr>
              <a:lnSpc>
                <a:spcPct val="100000"/>
              </a:lnSpc>
            </a:pPr>
            <a:endParaRPr lang="en-US" sz="2800" b="0" strike="noStrike" spc="-1">
              <a:latin typeface="Arial"/>
            </a:endParaRPr>
          </a:p>
          <a:p>
            <a:pPr>
              <a:lnSpc>
                <a:spcPct val="100000"/>
              </a:lnSpc>
            </a:pPr>
            <a:endParaRPr lang="en-US" sz="2800" b="0" strike="noStrike" spc="-1">
              <a:latin typeface="Arial"/>
            </a:endParaRPr>
          </a:p>
        </p:txBody>
      </p:sp>
      <p:pic>
        <p:nvPicPr>
          <p:cNvPr id="530" name="Picture 365"/>
          <p:cNvPicPr/>
          <p:nvPr/>
        </p:nvPicPr>
        <p:blipFill>
          <a:blip r:embed="rId2"/>
          <a:srcRect r="79550"/>
          <a:stretch/>
        </p:blipFill>
        <p:spPr>
          <a:xfrm>
            <a:off x="1187280" y="4081320"/>
            <a:ext cx="2331720" cy="1898280"/>
          </a:xfrm>
          <a:prstGeom prst="rect">
            <a:avLst/>
          </a:prstGeom>
          <a:ln w="9360">
            <a:noFill/>
          </a:ln>
        </p:spPr>
      </p:pic>
      <p:pic>
        <p:nvPicPr>
          <p:cNvPr id="531" name="Picture 5"/>
          <p:cNvPicPr/>
          <p:nvPr/>
        </p:nvPicPr>
        <p:blipFill>
          <a:blip r:embed="rId2"/>
          <a:srcRect l="37880"/>
          <a:stretch/>
        </p:blipFill>
        <p:spPr>
          <a:xfrm>
            <a:off x="3919680" y="4081320"/>
            <a:ext cx="7094160" cy="1898280"/>
          </a:xfrm>
          <a:prstGeom prst="rect">
            <a:avLst/>
          </a:prstGeom>
          <a:ln w="9360">
            <a:noFill/>
          </a:ln>
        </p:spPr>
      </p:pic>
      <p:pic>
        <p:nvPicPr>
          <p:cNvPr id="532" name="Picture 2"/>
          <p:cNvPicPr/>
          <p:nvPr/>
        </p:nvPicPr>
        <p:blipFill>
          <a:blip r:embed="rId3"/>
          <a:stretch/>
        </p:blipFill>
        <p:spPr>
          <a:xfrm>
            <a:off x="927000" y="1644480"/>
            <a:ext cx="2987640" cy="2239920"/>
          </a:xfrm>
          <a:prstGeom prst="rect">
            <a:avLst/>
          </a:prstGeom>
          <a:ln w="9360">
            <a:noFill/>
          </a:ln>
        </p:spPr>
      </p:pic>
      <p:pic>
        <p:nvPicPr>
          <p:cNvPr id="533" name="Picture 1"/>
          <p:cNvPicPr/>
          <p:nvPr/>
        </p:nvPicPr>
        <p:blipFill>
          <a:blip r:embed="rId4"/>
          <a:stretch/>
        </p:blipFill>
        <p:spPr>
          <a:xfrm>
            <a:off x="4562640" y="2022480"/>
            <a:ext cx="3165120" cy="1350720"/>
          </a:xfrm>
          <a:prstGeom prst="rect">
            <a:avLst/>
          </a:prstGeom>
          <a:ln w="9360">
            <a:noFill/>
          </a:ln>
        </p:spPr>
      </p:pic>
      <p:pic>
        <p:nvPicPr>
          <p:cNvPr id="534" name="Picture 4"/>
          <p:cNvPicPr/>
          <p:nvPr/>
        </p:nvPicPr>
        <p:blipFill>
          <a:blip r:embed="rId5"/>
          <a:stretch/>
        </p:blipFill>
        <p:spPr>
          <a:xfrm>
            <a:off x="8375760" y="2022480"/>
            <a:ext cx="9380160" cy="1798560"/>
          </a:xfrm>
          <a:prstGeom prst="rect">
            <a:avLst/>
          </a:prstGeom>
          <a:ln w="9360">
            <a:noFill/>
          </a:ln>
        </p:spPr>
      </p:pic>
      <p:sp>
        <p:nvSpPr>
          <p:cNvPr id="535" name="CustomShape 3"/>
          <p:cNvSpPr/>
          <p:nvPr/>
        </p:nvSpPr>
        <p:spPr>
          <a:xfrm>
            <a:off x="11172960" y="2700360"/>
            <a:ext cx="2571480" cy="2636640"/>
          </a:xfrm>
          <a:prstGeom prst="rect">
            <a:avLst/>
          </a:prstGeom>
          <a:solidFill>
            <a:srgbClr val="FFFFFF"/>
          </a:solidFill>
          <a:ln w="2556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ustomShape 1"/>
          <p:cNvSpPr/>
          <p:nvPr/>
        </p:nvSpPr>
        <p:spPr>
          <a:xfrm>
            <a:off x="0" y="0"/>
            <a:ext cx="12185280" cy="61131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537" name="CustomShape 2"/>
          <p:cNvSpPr/>
          <p:nvPr/>
        </p:nvSpPr>
        <p:spPr>
          <a:xfrm>
            <a:off x="0" y="155520"/>
            <a:ext cx="12188520" cy="43052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gn="ctr">
              <a:lnSpc>
                <a:spcPct val="200000"/>
              </a:lnSpc>
            </a:pPr>
            <a:endParaRPr lang="en-US" sz="1800" b="0" strike="noStrike" spc="-1">
              <a:latin typeface="Arial"/>
            </a:endParaRPr>
          </a:p>
          <a:p>
            <a:pPr algn="ctr">
              <a:lnSpc>
                <a:spcPct val="200000"/>
              </a:lnSpc>
            </a:pPr>
            <a:r>
              <a:rPr lang="en-US" sz="4000" b="1" strike="noStrike" spc="-1">
                <a:solidFill>
                  <a:srgbClr val="000000"/>
                </a:solidFill>
                <a:latin typeface="Arial"/>
                <a:ea typeface="DejaVu Sans"/>
              </a:rPr>
              <a:t>Thanks to our Members!</a:t>
            </a:r>
            <a:endParaRPr lang="en-US" sz="4000" b="0" strike="noStrike" spc="-1">
              <a:latin typeface="Arial"/>
            </a:endParaRPr>
          </a:p>
          <a:p>
            <a:pPr>
              <a:lnSpc>
                <a:spcPct val="100000"/>
              </a:lnSpc>
            </a:pPr>
            <a:endParaRPr lang="en-US" sz="4000" b="0" strike="noStrike" spc="-1">
              <a:latin typeface="Arial"/>
            </a:endParaRPr>
          </a:p>
          <a:p>
            <a:pPr>
              <a:lnSpc>
                <a:spcPct val="100000"/>
              </a:lnSpc>
            </a:pPr>
            <a:endParaRPr lang="en-US" sz="4000" b="0" strike="noStrike" spc="-1">
              <a:latin typeface="Arial"/>
            </a:endParaRPr>
          </a:p>
          <a:p>
            <a:pPr>
              <a:lnSpc>
                <a:spcPct val="100000"/>
              </a:lnSpc>
            </a:pPr>
            <a:endParaRPr lang="en-US" sz="4000" b="0" strike="noStrike" spc="-1">
              <a:latin typeface="Arial"/>
            </a:endParaRPr>
          </a:p>
        </p:txBody>
      </p:sp>
      <p:pic>
        <p:nvPicPr>
          <p:cNvPr id="538" name="Picture 369"/>
          <p:cNvPicPr/>
          <p:nvPr/>
        </p:nvPicPr>
        <p:blipFill>
          <a:blip r:embed="rId2"/>
          <a:srcRect t="25686" b="14464"/>
          <a:stretch/>
        </p:blipFill>
        <p:spPr>
          <a:xfrm>
            <a:off x="0" y="2178000"/>
            <a:ext cx="12378960" cy="4933800"/>
          </a:xfrm>
          <a:prstGeom prst="rect">
            <a:avLst/>
          </a:prstGeom>
          <a:ln w="936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Picture 283"/>
          <p:cNvPicPr/>
          <p:nvPr/>
        </p:nvPicPr>
        <p:blipFill>
          <a:blip r:embed="rId3"/>
          <a:stretch/>
        </p:blipFill>
        <p:spPr>
          <a:xfrm>
            <a:off x="-151920" y="0"/>
            <a:ext cx="12861000" cy="6125400"/>
          </a:xfrm>
          <a:prstGeom prst="rect">
            <a:avLst/>
          </a:prstGeom>
          <a:ln>
            <a:noFill/>
          </a:ln>
        </p:spPr>
      </p:pic>
      <p:sp>
        <p:nvSpPr>
          <p:cNvPr id="285" name="CustomShape 1"/>
          <p:cNvSpPr/>
          <p:nvPr/>
        </p:nvSpPr>
        <p:spPr>
          <a:xfrm>
            <a:off x="2417760" y="3530520"/>
            <a:ext cx="8629560" cy="971280"/>
          </a:xfrm>
          <a:prstGeom prst="rect">
            <a:avLst/>
          </a:prstGeom>
          <a:noFill/>
          <a:ln>
            <a:noFill/>
          </a:ln>
        </p:spPr>
        <p:style>
          <a:lnRef idx="0">
            <a:scrgbClr r="0" g="0" b="0"/>
          </a:lnRef>
          <a:fillRef idx="0">
            <a:scrgbClr r="0" g="0" b="0"/>
          </a:fillRef>
          <a:effectRef idx="0">
            <a:scrgbClr r="0" g="0" b="0"/>
          </a:effectRef>
          <a:fontRef idx="minor"/>
        </p:style>
      </p:sp>
      <p:sp>
        <p:nvSpPr>
          <p:cNvPr id="286" name="CustomShape 2"/>
          <p:cNvSpPr/>
          <p:nvPr/>
        </p:nvSpPr>
        <p:spPr>
          <a:xfrm>
            <a:off x="609480" y="1839686"/>
            <a:ext cx="10858320" cy="47022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WHAT WE DO</a:t>
            </a:r>
            <a:endParaRPr lang="en-US" sz="2800" b="0" strike="noStrike" spc="-1" dirty="0">
              <a:latin typeface="Arial"/>
            </a:endParaRPr>
          </a:p>
          <a:p>
            <a:pPr marL="285840" indent="-280440">
              <a:lnSpc>
                <a:spcPct val="150000"/>
              </a:lnSpc>
              <a:buClr>
                <a:srgbClr val="000000"/>
              </a:buClr>
              <a:buFont typeface="Arial"/>
              <a:buChar char="•"/>
            </a:pPr>
            <a:r>
              <a:rPr lang="en-US" sz="2400" b="1" strike="noStrike" spc="-1" dirty="0">
                <a:solidFill>
                  <a:srgbClr val="000000"/>
                </a:solidFill>
                <a:latin typeface="Arial"/>
                <a:ea typeface="Arial"/>
              </a:rPr>
              <a:t>Consolidate information and resources </a:t>
            </a:r>
            <a:r>
              <a:rPr lang="en-US" sz="2400" b="0" strike="noStrike" spc="-1" dirty="0">
                <a:solidFill>
                  <a:srgbClr val="000000"/>
                </a:solidFill>
                <a:latin typeface="Arial"/>
                <a:ea typeface="Arial"/>
              </a:rPr>
              <a:t>for artists and </a:t>
            </a:r>
          </a:p>
          <a:p>
            <a:pPr marL="5400">
              <a:lnSpc>
                <a:spcPct val="150000"/>
              </a:lnSpc>
              <a:buClr>
                <a:srgbClr val="000000"/>
              </a:buClr>
            </a:pPr>
            <a:r>
              <a:rPr lang="en-US" sz="2400" spc="-1" dirty="0">
                <a:solidFill>
                  <a:srgbClr val="000000"/>
                </a:solidFill>
                <a:latin typeface="Arial"/>
                <a:ea typeface="Arial"/>
              </a:rPr>
              <a:t>   </a:t>
            </a:r>
            <a:r>
              <a:rPr lang="en-US" sz="2400" b="0" strike="noStrike" spc="-1" dirty="0">
                <a:solidFill>
                  <a:srgbClr val="000000"/>
                </a:solidFill>
                <a:latin typeface="Arial"/>
                <a:ea typeface="Arial"/>
              </a:rPr>
              <a:t>cultural managers </a:t>
            </a:r>
            <a:endParaRPr lang="en-US" sz="2400" b="0" strike="noStrike" spc="-1" dirty="0">
              <a:latin typeface="Arial"/>
            </a:endParaRPr>
          </a:p>
          <a:p>
            <a:pPr marL="285840" indent="-280440">
              <a:lnSpc>
                <a:spcPct val="150000"/>
              </a:lnSpc>
              <a:buClr>
                <a:srgbClr val="000000"/>
              </a:buClr>
              <a:buFont typeface="Arial"/>
              <a:buChar char="•"/>
            </a:pPr>
            <a:r>
              <a:rPr lang="en-US" sz="2400" b="0" strike="noStrike" spc="-1" dirty="0">
                <a:solidFill>
                  <a:srgbClr val="000000"/>
                </a:solidFill>
                <a:latin typeface="Arial"/>
                <a:ea typeface="Arial"/>
              </a:rPr>
              <a:t>Produce </a:t>
            </a:r>
            <a:r>
              <a:rPr lang="en-US" sz="2400" b="1" strike="noStrike" spc="-1" dirty="0">
                <a:solidFill>
                  <a:srgbClr val="000000"/>
                </a:solidFill>
                <a:latin typeface="Arial"/>
                <a:ea typeface="Arial"/>
              </a:rPr>
              <a:t>new creative programming </a:t>
            </a:r>
            <a:r>
              <a:rPr lang="en-US" sz="2400" b="0" strike="noStrike" spc="-1" dirty="0">
                <a:solidFill>
                  <a:srgbClr val="000000"/>
                </a:solidFill>
                <a:latin typeface="Arial"/>
                <a:ea typeface="Arial"/>
              </a:rPr>
              <a:t>initiatives that build </a:t>
            </a:r>
          </a:p>
          <a:p>
            <a:pPr marL="5400">
              <a:lnSpc>
                <a:spcPct val="150000"/>
              </a:lnSpc>
              <a:buClr>
                <a:srgbClr val="000000"/>
              </a:buClr>
            </a:pPr>
            <a:r>
              <a:rPr lang="en-US" sz="2400" spc="-1" dirty="0">
                <a:solidFill>
                  <a:srgbClr val="000000"/>
                </a:solidFill>
                <a:latin typeface="Arial"/>
                <a:ea typeface="Arial"/>
              </a:rPr>
              <a:t>   </a:t>
            </a:r>
            <a:r>
              <a:rPr lang="en-US" sz="2400" b="0" strike="noStrike" spc="-1" dirty="0">
                <a:solidFill>
                  <a:srgbClr val="000000"/>
                </a:solidFill>
                <a:latin typeface="Arial"/>
                <a:ea typeface="Arial"/>
              </a:rPr>
              <a:t>bridges across different disciplines and community sectors </a:t>
            </a:r>
          </a:p>
          <a:p>
            <a:pPr marL="5400">
              <a:lnSpc>
                <a:spcPct val="150000"/>
              </a:lnSpc>
              <a:buClr>
                <a:srgbClr val="000000"/>
              </a:buClr>
            </a:pPr>
            <a:r>
              <a:rPr lang="en-US" sz="2400" spc="-1" dirty="0">
                <a:solidFill>
                  <a:srgbClr val="000000"/>
                </a:solidFill>
                <a:latin typeface="Arial"/>
                <a:ea typeface="Arial"/>
              </a:rPr>
              <a:t>   </a:t>
            </a:r>
            <a:r>
              <a:rPr lang="en-US" sz="2400" b="0" strike="noStrike" spc="-1" dirty="0">
                <a:solidFill>
                  <a:srgbClr val="000000"/>
                </a:solidFill>
                <a:latin typeface="Arial"/>
                <a:ea typeface="Arial"/>
              </a:rPr>
              <a:t>and encourage public appreciation of and engagement with </a:t>
            </a:r>
          </a:p>
          <a:p>
            <a:pPr marL="5400">
              <a:lnSpc>
                <a:spcPct val="150000"/>
              </a:lnSpc>
              <a:buClr>
                <a:srgbClr val="000000"/>
              </a:buClr>
            </a:pPr>
            <a:r>
              <a:rPr lang="en-US" sz="2400" spc="-1" dirty="0">
                <a:solidFill>
                  <a:srgbClr val="000000"/>
                </a:solidFill>
                <a:latin typeface="Arial"/>
                <a:ea typeface="Arial"/>
              </a:rPr>
              <a:t>   </a:t>
            </a:r>
            <a:r>
              <a:rPr lang="en-US" sz="2400" b="0" strike="noStrike" spc="-1" dirty="0">
                <a:solidFill>
                  <a:srgbClr val="000000"/>
                </a:solidFill>
                <a:latin typeface="Arial"/>
                <a:ea typeface="Arial"/>
              </a:rPr>
              <a:t>arts, culture and heritage activities</a:t>
            </a:r>
            <a:endParaRPr lang="en-US" sz="2400" b="0" strike="noStrike" spc="-1" dirty="0">
              <a:latin typeface="Arial"/>
            </a:endParaRPr>
          </a:p>
          <a:p>
            <a:pPr>
              <a:lnSpc>
                <a:spcPct val="150000"/>
              </a:lnSpc>
            </a:pPr>
            <a:endParaRPr lang="en-US" sz="1800" b="0" strike="noStrike" spc="-1" dirty="0">
              <a:latin typeface="Arial"/>
            </a:endParaRPr>
          </a:p>
          <a:p>
            <a:pPr algn="ctr">
              <a:lnSpc>
                <a:spcPct val="150000"/>
              </a:lnSpc>
            </a:pPr>
            <a:endParaRPr lang="en-US" sz="1800" b="0" strike="noStrike" spc="-1" dirty="0">
              <a:latin typeface="Arial"/>
            </a:endParaRPr>
          </a:p>
        </p:txBody>
      </p:sp>
      <p:sp>
        <p:nvSpPr>
          <p:cNvPr id="6" name="Rectangle 5">
            <a:extLst>
              <a:ext uri="{FF2B5EF4-FFF2-40B4-BE49-F238E27FC236}">
                <a16:creationId xmlns:a16="http://schemas.microsoft.com/office/drawing/2014/main" id="{85E13E3F-473E-FF45-9747-07ADAF099726}"/>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pic>
        <p:nvPicPr>
          <p:cNvPr id="4" name="Picture 3">
            <a:extLst>
              <a:ext uri="{FF2B5EF4-FFF2-40B4-BE49-F238E27FC236}">
                <a16:creationId xmlns:a16="http://schemas.microsoft.com/office/drawing/2014/main" id="{BB4E1855-A583-D54E-BF89-986D50F7D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1109" y="2371664"/>
            <a:ext cx="2412141" cy="3288992"/>
          </a:xfrm>
          <a:prstGeom prst="rect">
            <a:avLst/>
          </a:prstGeom>
        </p:spPr>
      </p:pic>
    </p:spTree>
    <p:extLst>
      <p:ext uri="{BB962C8B-B14F-4D97-AF65-F5344CB8AC3E}">
        <p14:creationId xmlns:p14="http://schemas.microsoft.com/office/powerpoint/2010/main" val="17359873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86"/>
          <p:cNvPicPr/>
          <p:nvPr/>
        </p:nvPicPr>
        <p:blipFill>
          <a:blip r:embed="rId3"/>
          <a:stretch/>
        </p:blipFill>
        <p:spPr>
          <a:xfrm>
            <a:off x="-348840" y="0"/>
            <a:ext cx="12861000" cy="6125400"/>
          </a:xfrm>
          <a:prstGeom prst="rect">
            <a:avLst/>
          </a:prstGeom>
          <a:ln>
            <a:noFill/>
          </a:ln>
        </p:spPr>
      </p:pic>
      <p:sp>
        <p:nvSpPr>
          <p:cNvPr id="288" name="CustomShape 1"/>
          <p:cNvSpPr/>
          <p:nvPr/>
        </p:nvSpPr>
        <p:spPr>
          <a:xfrm>
            <a:off x="503280" y="3530520"/>
            <a:ext cx="11156760" cy="971280"/>
          </a:xfrm>
          <a:prstGeom prst="rect">
            <a:avLst/>
          </a:prstGeom>
          <a:noFill/>
          <a:ln>
            <a:noFill/>
          </a:ln>
        </p:spPr>
        <p:style>
          <a:lnRef idx="0">
            <a:scrgbClr r="0" g="0" b="0"/>
          </a:lnRef>
          <a:fillRef idx="0">
            <a:scrgbClr r="0" g="0" b="0"/>
          </a:fillRef>
          <a:effectRef idx="0">
            <a:scrgbClr r="0" g="0" b="0"/>
          </a:effectRef>
          <a:fontRef idx="minor"/>
        </p:style>
      </p:sp>
      <p:sp>
        <p:nvSpPr>
          <p:cNvPr id="289" name="CustomShape 2"/>
          <p:cNvSpPr/>
          <p:nvPr/>
        </p:nvSpPr>
        <p:spPr>
          <a:xfrm>
            <a:off x="647640" y="2087640"/>
            <a:ext cx="11297880" cy="479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US" sz="2800" b="1" strike="noStrike" spc="-1" dirty="0">
                <a:solidFill>
                  <a:srgbClr val="CC0000"/>
                </a:solidFill>
                <a:latin typeface="Arial"/>
                <a:ea typeface="Arial"/>
              </a:rPr>
              <a:t>HOW WE DO IT</a:t>
            </a:r>
            <a:endParaRPr lang="en-US" sz="2800" b="1" strike="noStrike" spc="-1" dirty="0">
              <a:latin typeface="Arial"/>
            </a:endParaRPr>
          </a:p>
          <a:p>
            <a:pPr marL="216000" indent="-208800">
              <a:lnSpc>
                <a:spcPct val="150000"/>
              </a:lnSpc>
              <a:buClr>
                <a:srgbClr val="000000"/>
              </a:buClr>
              <a:buSzPct val="45000"/>
              <a:buFont typeface="Wingdings" charset="2"/>
              <a:buChar char=""/>
            </a:pPr>
            <a:r>
              <a:rPr lang="en-US" sz="2400" b="1" strike="noStrike" spc="-1" dirty="0">
                <a:solidFill>
                  <a:srgbClr val="000000"/>
                </a:solidFill>
                <a:latin typeface="Arial"/>
                <a:ea typeface="Arial"/>
              </a:rPr>
              <a:t>Cultural Incubators </a:t>
            </a:r>
            <a:r>
              <a:rPr lang="en-US" sz="2400" b="0" strike="noStrike" spc="-1" dirty="0">
                <a:solidFill>
                  <a:srgbClr val="000000"/>
                </a:solidFill>
                <a:latin typeface="Arial"/>
                <a:ea typeface="Arial"/>
              </a:rPr>
              <a:t>(panels, lectures and round table discussions)</a:t>
            </a:r>
            <a:endParaRPr lang="en-US" sz="2400" b="0" strike="noStrike" spc="-1" dirty="0">
              <a:latin typeface="Arial"/>
            </a:endParaRPr>
          </a:p>
          <a:p>
            <a:pPr marL="216000" indent="-208800">
              <a:lnSpc>
                <a:spcPct val="150000"/>
              </a:lnSpc>
              <a:buClr>
                <a:srgbClr val="000000"/>
              </a:buClr>
              <a:buSzPct val="45000"/>
              <a:buFont typeface="Wingdings" charset="2"/>
              <a:buChar char=""/>
            </a:pPr>
            <a:r>
              <a:rPr lang="en-US" sz="2400" b="1" strike="noStrike" spc="-1" dirty="0">
                <a:solidFill>
                  <a:srgbClr val="000000"/>
                </a:solidFill>
                <a:latin typeface="Arial"/>
                <a:ea typeface="Arial"/>
              </a:rPr>
              <a:t>Professional Development Workshops and Mentorship Programs</a:t>
            </a:r>
            <a:endParaRPr lang="en-US" sz="2400" b="1" strike="noStrike" spc="-1" dirty="0">
              <a:latin typeface="Arial"/>
            </a:endParaRPr>
          </a:p>
          <a:p>
            <a:pPr marL="216000" indent="-208800">
              <a:lnSpc>
                <a:spcPct val="150000"/>
              </a:lnSpc>
              <a:buClr>
                <a:srgbClr val="000000"/>
              </a:buClr>
              <a:buSzPct val="45000"/>
              <a:buFont typeface="Wingdings" charset="2"/>
              <a:buChar char=""/>
            </a:pPr>
            <a:r>
              <a:rPr lang="en-US" sz="2400" b="1" strike="noStrike" spc="-1" dirty="0">
                <a:solidFill>
                  <a:srgbClr val="000000"/>
                </a:solidFill>
                <a:latin typeface="Arial"/>
                <a:ea typeface="Arial"/>
              </a:rPr>
              <a:t>Artsweek </a:t>
            </a:r>
            <a:r>
              <a:rPr lang="en-US" sz="2400" b="0" strike="noStrike" spc="-1" dirty="0">
                <a:solidFill>
                  <a:srgbClr val="000000"/>
                </a:solidFill>
                <a:latin typeface="Arial"/>
                <a:ea typeface="Arial"/>
              </a:rPr>
              <a:t>(biennial, 10 day, multidisciplinary</a:t>
            </a:r>
            <a:r>
              <a:rPr lang="en-US" sz="2400" spc="-1" dirty="0">
                <a:solidFill>
                  <a:srgbClr val="000000"/>
                </a:solidFill>
                <a:latin typeface="Arial"/>
                <a:ea typeface="Arial"/>
              </a:rPr>
              <a:t> </a:t>
            </a:r>
            <a:r>
              <a:rPr lang="en-US" sz="2400" b="0" strike="noStrike" spc="-1" dirty="0">
                <a:solidFill>
                  <a:srgbClr val="000000"/>
                </a:solidFill>
                <a:latin typeface="Arial"/>
                <a:ea typeface="Arial"/>
              </a:rPr>
              <a:t>festival </a:t>
            </a:r>
          </a:p>
          <a:p>
            <a:pPr marL="7200">
              <a:lnSpc>
                <a:spcPct val="150000"/>
              </a:lnSpc>
              <a:buClr>
                <a:srgbClr val="000000"/>
              </a:buClr>
              <a:buSzPct val="45000"/>
            </a:pPr>
            <a:r>
              <a:rPr lang="en-US" sz="2400" spc="-1" dirty="0">
                <a:solidFill>
                  <a:srgbClr val="000000"/>
                </a:solidFill>
                <a:latin typeface="Arial"/>
                <a:ea typeface="Arial"/>
              </a:rPr>
              <a:t>  </a:t>
            </a:r>
            <a:r>
              <a:rPr lang="en-US" sz="2400" b="0" strike="noStrike" spc="-1" dirty="0">
                <a:solidFill>
                  <a:srgbClr val="000000"/>
                </a:solidFill>
                <a:latin typeface="Arial"/>
                <a:ea typeface="Arial"/>
              </a:rPr>
              <a:t>with over 100 artists) coming </a:t>
            </a:r>
            <a:r>
              <a:rPr lang="en-CA" sz="2400" b="1" dirty="0"/>
              <a:t>September 18th to </a:t>
            </a:r>
          </a:p>
          <a:p>
            <a:pPr marL="7200">
              <a:lnSpc>
                <a:spcPct val="150000"/>
              </a:lnSpc>
              <a:buClr>
                <a:srgbClr val="000000"/>
              </a:buClr>
              <a:buSzPct val="45000"/>
            </a:pPr>
            <a:r>
              <a:rPr lang="en-CA" sz="2400" b="1" dirty="0"/>
              <a:t>  September 27</a:t>
            </a:r>
            <a:r>
              <a:rPr lang="en-CA" sz="2400" b="1" baseline="30000" dirty="0"/>
              <a:t>th</a:t>
            </a:r>
            <a:r>
              <a:rPr lang="en-CA" sz="2400" b="1" dirty="0"/>
              <a:t>, 2020</a:t>
            </a:r>
            <a:r>
              <a:rPr lang="en-CA" sz="2400" dirty="0"/>
              <a:t> </a:t>
            </a:r>
            <a:endParaRPr lang="en-US" sz="2400" b="0" strike="noStrike" spc="-1" dirty="0">
              <a:latin typeface="Arial"/>
            </a:endParaRPr>
          </a:p>
        </p:txBody>
      </p:sp>
      <p:pic>
        <p:nvPicPr>
          <p:cNvPr id="4" name="Picture 3">
            <a:extLst>
              <a:ext uri="{FF2B5EF4-FFF2-40B4-BE49-F238E27FC236}">
                <a16:creationId xmlns:a16="http://schemas.microsoft.com/office/drawing/2014/main" id="{79AAFBE1-6979-DB4D-A99A-6FF25E2BCB12}"/>
              </a:ext>
            </a:extLst>
          </p:cNvPr>
          <p:cNvPicPr>
            <a:picLocks noChangeAspect="1"/>
          </p:cNvPicPr>
          <p:nvPr/>
        </p:nvPicPr>
        <p:blipFill>
          <a:blip r:embed="rId4"/>
          <a:stretch>
            <a:fillRect/>
          </a:stretch>
        </p:blipFill>
        <p:spPr>
          <a:xfrm>
            <a:off x="8454452" y="4171354"/>
            <a:ext cx="3488908" cy="1686306"/>
          </a:xfrm>
          <a:prstGeom prst="rect">
            <a:avLst/>
          </a:prstGeom>
        </p:spPr>
      </p:pic>
      <p:sp>
        <p:nvSpPr>
          <p:cNvPr id="6" name="Rectangle 5">
            <a:extLst>
              <a:ext uri="{FF2B5EF4-FFF2-40B4-BE49-F238E27FC236}">
                <a16:creationId xmlns:a16="http://schemas.microsoft.com/office/drawing/2014/main" id="{B6264F33-51D1-6640-BE62-6D66B6E49D27}"/>
              </a:ext>
            </a:extLst>
          </p:cNvPr>
          <p:cNvSpPr/>
          <p:nvPr/>
        </p:nvSpPr>
        <p:spPr>
          <a:xfrm>
            <a:off x="2842591" y="1303321"/>
            <a:ext cx="3896139" cy="3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Annual General Meeting 2019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1874</TotalTime>
  <Words>2819</Words>
  <Application>Microsoft Macintosh PowerPoint</Application>
  <PresentationFormat>Widescreen</PresentationFormat>
  <Paragraphs>342</Paragraphs>
  <Slides>75</Slides>
  <Notes>35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75</vt:i4>
      </vt:variant>
    </vt:vector>
  </HeadingPairs>
  <TitlesOfParts>
    <vt:vector size="86" baseType="lpstr">
      <vt:lpstr>Microsoft YaHei</vt:lpstr>
      <vt:lpstr>Arial</vt:lpstr>
      <vt:lpstr>DejaVu Sans</vt:lpstr>
      <vt:lpstr>Symbol</vt:lpstr>
      <vt:lpstr>Times New Roman</vt:lpstr>
      <vt:lpstr>Wingdings</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roundtable discussion led by Alex Bierk and facilitated by Gord Langill. Naloxone Kit training: PARN, Peterborough Public Health and Peterborough Drug Strategy</vt:lpstr>
      <vt:lpstr>A one day intensive workshop at the Nogojiwanong Friendship Centre with Indigenous artists and curators, elders, and officers from the Canada Council and the Ontario Arts Council</vt:lpstr>
      <vt:lpstr>Presented in partnership with Precarious2: Peterborough ArtsWORK Festival 2019. This event provided an analysis of the 2017 Status of the Artist Report and set the stage for future action. Featuring: Kate Story, Elisha Rubacha, Anna Currier, Su Ditta, Karl Beverage and Annie Jaeger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electriccitycc@gmail.com</dc:creator>
  <dc:description/>
  <cp:lastModifiedBy>Electric City</cp:lastModifiedBy>
  <cp:revision>250</cp:revision>
  <cp:lastPrinted>2018-05-02T20:07:18Z</cp:lastPrinted>
  <dcterms:created xsi:type="dcterms:W3CDTF">2017-11-30T20:21:00Z</dcterms:created>
  <dcterms:modified xsi:type="dcterms:W3CDTF">2020-03-10T21:00:12Z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15.0032</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106</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106</vt:i4>
  </property>
</Properties>
</file>