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85" r:id="rId5"/>
  </p:sldMasterIdLst>
  <p:notesMasterIdLst>
    <p:notesMasterId r:id="rId30"/>
  </p:notesMasterIdLst>
  <p:sldIdLst>
    <p:sldId id="456" r:id="rId6"/>
    <p:sldId id="270" r:id="rId7"/>
    <p:sldId id="257" r:id="rId8"/>
    <p:sldId id="504" r:id="rId9"/>
    <p:sldId id="282" r:id="rId10"/>
    <p:sldId id="505" r:id="rId11"/>
    <p:sldId id="262" r:id="rId12"/>
    <p:sldId id="263" r:id="rId13"/>
    <p:sldId id="264" r:id="rId14"/>
    <p:sldId id="510" r:id="rId15"/>
    <p:sldId id="260" r:id="rId16"/>
    <p:sldId id="265" r:id="rId17"/>
    <p:sldId id="266" r:id="rId18"/>
    <p:sldId id="267" r:id="rId19"/>
    <p:sldId id="511" r:id="rId20"/>
    <p:sldId id="509" r:id="rId21"/>
    <p:sldId id="261" r:id="rId22"/>
    <p:sldId id="512" r:id="rId23"/>
    <p:sldId id="513" r:id="rId24"/>
    <p:sldId id="514" r:id="rId25"/>
    <p:sldId id="515" r:id="rId26"/>
    <p:sldId id="516" r:id="rId27"/>
    <p:sldId id="502" r:id="rId28"/>
    <p:sldId id="27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na Vincent" initials="CV" lastIdx="13" clrIdx="0">
    <p:extLst>
      <p:ext uri="{19B8F6BF-5375-455C-9EA6-DF929625EA0E}">
        <p15:presenceInfo xmlns:p15="http://schemas.microsoft.com/office/powerpoint/2012/main" userId="S-1-5-21-3143893473-131855671-3668994714-1152" providerId="AD"/>
      </p:ext>
    </p:extLst>
  </p:cmAuthor>
  <p:cmAuthor id="2" name="Benjamin Miller" initials="BM" lastIdx="1" clrIdx="1">
    <p:extLst>
      <p:ext uri="{19B8F6BF-5375-455C-9EA6-DF929625EA0E}">
        <p15:presenceInfo xmlns:p15="http://schemas.microsoft.com/office/powerpoint/2012/main" userId="Benjamin Mil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249" autoAdjust="0"/>
  </p:normalViewPr>
  <p:slideViewPr>
    <p:cSldViewPr snapToGrid="0" snapToObjects="1">
      <p:cViewPr varScale="1">
        <p:scale>
          <a:sx n="72" d="100"/>
          <a:sy n="72" d="100"/>
        </p:scale>
        <p:origin x="13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6B46F0-D01A-8949-A3B1-719161EA2596}" type="datetimeFigureOut">
              <a:rPr lang="en-US" smtClean="0"/>
              <a:t>11/30/2021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85734-509E-524B-A3E4-3BD3BD6EA1B5}" type="slidenum">
              <a:rPr lang="en-US" smtClean="0"/>
              <a:t>‹#›</a:t>
            </a:fld>
            <a:endParaRPr lang="en-US"/>
          </a:p>
        </p:txBody>
      </p:sp>
    </p:spTree>
    <p:extLst>
      <p:ext uri="{BB962C8B-B14F-4D97-AF65-F5344CB8AC3E}">
        <p14:creationId xmlns:p14="http://schemas.microsoft.com/office/powerpoint/2010/main" val="39604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9704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 know that many of you are familiar with CLEO and the work we do but I think there may be some people on the webinar who haven’t connected with us before. So just to say that CLEO produces reliable, plain language legal information for people living on low-incomes and those who are marginalized for many different reasons. The information is available in French and English and in some other languages through the CLEO, Steps to Justice, and Justice pas a pas websites. We also provide training, tools, and opportunities for connection for community workers who help people with their legal problems through our website, CLEO Connect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401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4503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4099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5160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4E85734-509E-524B-A3E4-3BD3BD6EA1B5}" type="slidenum">
              <a:rPr lang="en-US" smtClean="0"/>
              <a:t>17</a:t>
            </a:fld>
            <a:endParaRPr lang="en-US"/>
          </a:p>
        </p:txBody>
      </p:sp>
    </p:spTree>
    <p:extLst>
      <p:ext uri="{BB962C8B-B14F-4D97-AF65-F5344CB8AC3E}">
        <p14:creationId xmlns:p14="http://schemas.microsoft.com/office/powerpoint/2010/main" val="81543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15413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939EAAE-846A-43E7-917F-9380BEBE2779}"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7251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3006DE-5C68-45DE-9FE1-894E2C8A0AB3}" type="datetime1">
              <a:rPr lang="en-CA" smtClean="0"/>
              <a:t>2021-11-30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1903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5595226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606281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193" y="1102996"/>
            <a:ext cx="3868340" cy="823912"/>
          </a:xfrm>
        </p:spPr>
        <p:txBody>
          <a:bodyPr anchor="b"/>
          <a:lstStyle>
            <a:lvl1pPr marL="0" indent="0">
              <a:buNone/>
              <a:defRPr sz="1800" b="1">
                <a:solidFill>
                  <a:srgbClr val="39477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629842" y="2064885"/>
            <a:ext cx="3868340"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08500" y="1102995"/>
            <a:ext cx="3887391" cy="823912"/>
          </a:xfrm>
        </p:spPr>
        <p:txBody>
          <a:bodyPr anchor="b"/>
          <a:lstStyle>
            <a:lvl1pPr marL="0" indent="0">
              <a:buNone/>
              <a:defRPr sz="1800" b="1">
                <a:solidFill>
                  <a:srgbClr val="39477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29152" y="2064885"/>
            <a:ext cx="3887391"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61"/>
            <a:ext cx="2057400" cy="365125"/>
          </a:xfrm>
          <a:prstGeom prst="rect">
            <a:avLst/>
          </a:prstGeom>
        </p:spPr>
        <p:txBody>
          <a:bodyPr/>
          <a:lstStyle>
            <a:lvl1pPr>
              <a:defRPr>
                <a:solidFill>
                  <a:schemeClr val="bg1"/>
                </a:solidFill>
              </a:defRPr>
            </a:lvl1pPr>
          </a:lstStyle>
          <a:p>
            <a:fld id="{B5DD0619-D5F2-46DD-AE7E-2F5CE75B8718}" type="datetime1">
              <a:rPr lang="en-CA" smtClean="0"/>
              <a:t>2021-11-30</a:t>
            </a:fld>
            <a:endParaRPr lang="en-CA" dirty="0"/>
          </a:p>
        </p:txBody>
      </p:sp>
      <p:sp>
        <p:nvSpPr>
          <p:cNvPr id="8" name="Footer Placeholder 7"/>
          <p:cNvSpPr>
            <a:spLocks noGrp="1"/>
          </p:cNvSpPr>
          <p:nvPr>
            <p:ph type="ftr" sz="quarter" idx="11"/>
          </p:nvPr>
        </p:nvSpPr>
        <p:spPr>
          <a:xfrm>
            <a:off x="3028950" y="6356361"/>
            <a:ext cx="3086100" cy="365125"/>
          </a:xfrm>
          <a:prstGeom prst="rect">
            <a:avLst/>
          </a:prstGeom>
        </p:spPr>
        <p:txBody>
          <a:bodyPr/>
          <a:lstStyle>
            <a:lvl1pPr>
              <a:defRPr>
                <a:solidFill>
                  <a:schemeClr val="bg1"/>
                </a:solidFill>
              </a:defRPr>
            </a:lvl1pPr>
          </a:lstStyle>
          <a:p>
            <a:endParaRPr lang="en-CA" dirty="0"/>
          </a:p>
        </p:txBody>
      </p:sp>
      <p:sp>
        <p:nvSpPr>
          <p:cNvPr id="9" name="Slide Number Placeholder 8"/>
          <p:cNvSpPr>
            <a:spLocks noGrp="1"/>
          </p:cNvSpPr>
          <p:nvPr>
            <p:ph type="sldNum" sz="quarter" idx="12"/>
          </p:nvPr>
        </p:nvSpPr>
        <p:spPr>
          <a:xfrm>
            <a:off x="6457950" y="635636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37670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normAutofit/>
          </a:bodyPr>
          <a:lstStyle>
            <a:lvl1pPr algn="ctr">
              <a:defRPr sz="4400"/>
            </a:lvl1pPr>
          </a:lstStyle>
          <a:p>
            <a:r>
              <a:rPr lang="en-US" dirty="0"/>
              <a:t>Click to edit Master style 2</a:t>
            </a:r>
          </a:p>
        </p:txBody>
      </p:sp>
      <p:sp>
        <p:nvSpPr>
          <p:cNvPr id="3" name="Subtitle 2"/>
          <p:cNvSpPr>
            <a:spLocks noGrp="1"/>
          </p:cNvSpPr>
          <p:nvPr>
            <p:ph type="subTitle" idx="1"/>
          </p:nvPr>
        </p:nvSpPr>
        <p:spPr>
          <a:xfrm>
            <a:off x="1143000" y="4226010"/>
            <a:ext cx="6858000" cy="103178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2C3006DE-5C68-45DE-9FE1-894E2C8A0AB3}" type="datetime1">
              <a:rPr lang="en-CA" smtClean="0"/>
              <a:t>2021-11-30</a:t>
            </a:fld>
            <a:endParaRPr lang="en-CA"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Tree>
    <p:extLst>
      <p:ext uri="{BB962C8B-B14F-4D97-AF65-F5344CB8AC3E}">
        <p14:creationId xmlns:p14="http://schemas.microsoft.com/office/powerpoint/2010/main" val="235595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style 3</a:t>
            </a:r>
          </a:p>
        </p:txBody>
      </p:sp>
      <p:sp>
        <p:nvSpPr>
          <p:cNvPr id="3" name="Content Placeholder 2"/>
          <p:cNvSpPr>
            <a:spLocks noGrp="1"/>
          </p:cNvSpPr>
          <p:nvPr>
            <p:ph idx="1"/>
          </p:nvPr>
        </p:nvSpPr>
        <p:spPr/>
        <p:txBody>
          <a:bodyPr/>
          <a:lstStyle>
            <a:lvl2pPr marL="685800" indent="-228600">
              <a:buFont typeface="Courier New" panose="02070309020205020404" pitchFamily="49" charset="0"/>
              <a:buChar char="o"/>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EAD9B925-0884-462B-B441-CFD1E4E98C47}" type="datetime1">
              <a:rPr lang="en-CA" smtClean="0"/>
              <a:t>2021-11-30</a:t>
            </a:fld>
            <a:endParaRPr lang="en-CA"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98042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style 4</a:t>
            </a:r>
          </a:p>
        </p:txBody>
      </p:sp>
      <p:sp>
        <p:nvSpPr>
          <p:cNvPr id="3" name="Content Placeholder 2"/>
          <p:cNvSpPr>
            <a:spLocks noGrp="1"/>
          </p:cNvSpPr>
          <p:nvPr>
            <p:ph sz="half" idx="1"/>
          </p:nvPr>
        </p:nvSpPr>
        <p:spPr>
          <a:xfrm>
            <a:off x="628650" y="2248695"/>
            <a:ext cx="3886200" cy="392826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2248695"/>
            <a:ext cx="3886200" cy="39282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041260B2-53DE-4A66-A49E-CBA180534C35}" type="datetime1">
              <a:rPr lang="en-CA" smtClean="0"/>
              <a:t>2021-11-30</a:t>
            </a:fld>
            <a:endParaRPr lang="en-CA"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1390005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836279"/>
            <a:ext cx="7886700" cy="854410"/>
          </a:xfrm>
        </p:spPr>
        <p:txBody>
          <a:bodyPr/>
          <a:lstStyle/>
          <a:p>
            <a:r>
              <a:rPr lang="en-US" dirty="0"/>
              <a:t>Click to edit Master style 5</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F33AB46A-0FC7-4152-8876-0B5F4C63821F}" type="datetime1">
              <a:rPr lang="en-CA" smtClean="0"/>
              <a:t>2021-11-30</a:t>
            </a:fld>
            <a:endParaRPr lang="en-CA"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046813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192" y="1102996"/>
            <a:ext cx="3868340" cy="823912"/>
          </a:xfrm>
        </p:spPr>
        <p:txBody>
          <a:bodyPr anchor="b"/>
          <a:lstStyle>
            <a:lvl1pPr marL="0" indent="0">
              <a:buNone/>
              <a:defRPr sz="2400" b="1">
                <a:solidFill>
                  <a:srgbClr val="39477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064885"/>
            <a:ext cx="3868340"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08500" y="1102995"/>
            <a:ext cx="3887391" cy="823912"/>
          </a:xfrm>
        </p:spPr>
        <p:txBody>
          <a:bodyPr anchor="b"/>
          <a:lstStyle>
            <a:lvl1pPr marL="0" indent="0">
              <a:buNone/>
              <a:defRPr sz="2400" b="1">
                <a:solidFill>
                  <a:srgbClr val="39477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064885"/>
            <a:ext cx="3887391" cy="41247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B5DD0619-D5F2-46DD-AE7E-2F5CE75B8718}" type="datetime1">
              <a:rPr lang="en-CA" smtClean="0"/>
              <a:t>2021-11-30</a:t>
            </a:fld>
            <a:endParaRPr lang="en-CA"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539501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ctr">
              <a:defRPr sz="4000"/>
            </a:lvl1pPr>
          </a:lstStyle>
          <a:p>
            <a:r>
              <a:rPr lang="en-US" dirty="0"/>
              <a:t>Click to edit Master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B21C018F-04CC-4844-834F-C8F0093A262C}" type="datetime1">
              <a:rPr lang="en-CA" smtClean="0"/>
              <a:t>2021-11-30</a:t>
            </a:fld>
            <a:endParaRPr lang="en-CA"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11839364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lvl1pPr>
              <a:defRPr>
                <a:solidFill>
                  <a:schemeClr val="bg1"/>
                </a:solidFill>
              </a:defRPr>
            </a:lvl1pPr>
          </a:lstStyle>
          <a:p>
            <a:fld id="{C1E267D0-6AD6-4BA1-9288-95F4CDBCFE85}" type="datetime1">
              <a:rPr lang="en-CA" smtClean="0"/>
              <a:t>2021-11-30</a:t>
            </a:fld>
            <a:endParaRPr lang="en-CA"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lvl1pPr>
              <a:defRPr>
                <a:solidFill>
                  <a:schemeClr val="bg1"/>
                </a:solidFill>
              </a:defRPr>
            </a:lvl1pPr>
          </a:lstStyle>
          <a:p>
            <a:endParaRPr lang="en-CA"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48724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D9B925-0884-462B-B441-CFD1E4E98C47}" type="datetime1">
              <a:rPr lang="en-CA" smtClean="0"/>
              <a:t>2021-11-30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044565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166" y="1290552"/>
            <a:ext cx="2949178" cy="1117877"/>
          </a:xfrm>
        </p:spPr>
        <p:txBody>
          <a:bodyPr anchor="b">
            <a:normAutofit/>
          </a:bodyPr>
          <a:lstStyle>
            <a:lvl1pPr>
              <a:defRPr sz="3600"/>
            </a:lvl1pPr>
          </a:lstStyle>
          <a:p>
            <a:r>
              <a:rPr lang="en-US" dirty="0"/>
              <a:t>Click to edit Master style</a:t>
            </a:r>
          </a:p>
        </p:txBody>
      </p:sp>
      <p:sp>
        <p:nvSpPr>
          <p:cNvPr id="3" name="Content Placeholder 2"/>
          <p:cNvSpPr>
            <a:spLocks noGrp="1"/>
          </p:cNvSpPr>
          <p:nvPr>
            <p:ph idx="1"/>
          </p:nvPr>
        </p:nvSpPr>
        <p:spPr>
          <a:xfrm>
            <a:off x="3887391" y="1269904"/>
            <a:ext cx="4629150" cy="45911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643052"/>
            <a:ext cx="2949178" cy="32259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lvl1pPr>
              <a:defRPr>
                <a:solidFill>
                  <a:srgbClr val="FFFFFF"/>
                </a:solidFill>
              </a:defRPr>
            </a:lvl1pPr>
          </a:lstStyle>
          <a:p>
            <a:fld id="{43E2C62F-60B8-4FCC-8F4E-8703A24F8DB1}" type="datetime1">
              <a:rPr lang="en-CA" smtClean="0"/>
              <a:t>2021-11-30</a:t>
            </a:fld>
            <a:endParaRPr lang="en-CA"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lvl1pPr>
              <a:defRPr>
                <a:solidFill>
                  <a:srgbClr val="FFFFFF"/>
                </a:solidFill>
              </a:defRPr>
            </a:lvl1pPr>
          </a:lstStyle>
          <a:p>
            <a:endParaRPr lang="en-CA"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lvl1pPr algn="r">
              <a:defRPr>
                <a:solidFill>
                  <a:schemeClr val="bg1"/>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1630569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166" y="1042767"/>
            <a:ext cx="2949178" cy="1479232"/>
          </a:xfrm>
        </p:spPr>
        <p:txBody>
          <a:bodyPr anchor="b">
            <a:normAutofit/>
          </a:bodyPr>
          <a:lstStyle>
            <a:lvl1pPr>
              <a:defRPr sz="3600">
                <a:solidFill>
                  <a:srgbClr val="39477B"/>
                </a:solidFill>
              </a:defRPr>
            </a:lvl1pPr>
          </a:lstStyle>
          <a:p>
            <a:r>
              <a:rPr lang="en-US" dirty="0"/>
              <a:t>Click to edit Master style</a:t>
            </a:r>
          </a:p>
        </p:txBody>
      </p:sp>
      <p:sp>
        <p:nvSpPr>
          <p:cNvPr id="3" name="Picture Placeholder 2"/>
          <p:cNvSpPr>
            <a:spLocks noGrp="1" noChangeAspect="1"/>
          </p:cNvSpPr>
          <p:nvPr>
            <p:ph type="pic" idx="1"/>
          </p:nvPr>
        </p:nvSpPr>
        <p:spPr>
          <a:xfrm>
            <a:off x="3887391" y="1053092"/>
            <a:ext cx="4629150" cy="4807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694674"/>
            <a:ext cx="2949178" cy="31743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lvl1pPr>
              <a:defRPr>
                <a:solidFill>
                  <a:srgbClr val="FFFFFF"/>
                </a:solidFill>
              </a:defRPr>
            </a:lvl1pPr>
          </a:lstStyle>
          <a:p>
            <a:fld id="{71961459-0405-4DC0-8C00-AE88C531CB25}" type="datetime1">
              <a:rPr lang="en-CA" smtClean="0"/>
              <a:t>2021-11-30</a:t>
            </a:fld>
            <a:endParaRPr lang="en-CA"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lvl1pPr>
              <a:defRPr>
                <a:solidFill>
                  <a:srgbClr val="FFFFFF"/>
                </a:solidFill>
              </a:defRPr>
            </a:lvl1pPr>
          </a:lstStyle>
          <a:p>
            <a:endParaRPr lang="en-CA"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lvl1pPr algn="r">
              <a:defRPr>
                <a:solidFill>
                  <a:srgbClr val="FFFFFF"/>
                </a:solidFill>
              </a:defRPr>
            </a:lvl1p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39728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078578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1260B2-53DE-4A66-A49E-CBA180534C35}" type="datetime1">
              <a:rPr lang="en-CA" smtClean="0"/>
              <a:t>2021-11-30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51381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3AB46A-0FC7-4152-8876-0B5F4C63821F}" type="datetime1">
              <a:rPr lang="en-CA" smtClean="0"/>
              <a:t>2021-11-30</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97796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1C018F-04CC-4844-834F-C8F0093A262C}" type="datetime1">
              <a:rPr lang="en-CA" smtClean="0"/>
              <a:t>2021-11-30</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35203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267D0-6AD6-4BA1-9288-95F4CDBCFE85}" type="datetime1">
              <a:rPr lang="en-CA" smtClean="0"/>
              <a:t>2021-11-30</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229415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E2C62F-60B8-4FCC-8F4E-8703A24F8DB1}" type="datetime1">
              <a:rPr lang="en-CA" smtClean="0"/>
              <a:t>2021-11-30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3655136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961459-0405-4DC0-8C00-AE88C531CB25}" type="datetime1">
              <a:rPr lang="en-CA" smtClean="0"/>
              <a:t>2021-11-30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A69ED6AC-A10D-4B04-B2B9-A1F3532297DD}" type="slidenum">
              <a:rPr lang="en-CA" smtClean="0"/>
              <a:pPr/>
              <a:t>‹#›</a:t>
            </a:fld>
            <a:endParaRPr lang="en-CA" dirty="0"/>
          </a:p>
        </p:txBody>
      </p:sp>
    </p:spTree>
    <p:extLst>
      <p:ext uri="{BB962C8B-B14F-4D97-AF65-F5344CB8AC3E}">
        <p14:creationId xmlns:p14="http://schemas.microsoft.com/office/powerpoint/2010/main" val="732315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emf"/><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11/30/2021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pic>
        <p:nvPicPr>
          <p:cNvPr id="7" name="Picture 6" descr="CLEOslidesTemplateDesigns-1.pdf">
            <a:extLst>
              <a:ext uri="{FF2B5EF4-FFF2-40B4-BE49-F238E27FC236}">
                <a16:creationId xmlns:a16="http://schemas.microsoft.com/office/drawing/2014/main" id="{CBEB51A8-3AF0-394A-B75D-083238BCC904}"/>
              </a:ext>
            </a:extLst>
          </p:cNvPr>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10026" y="-185839"/>
            <a:ext cx="9133979" cy="7043840"/>
          </a:xfrm>
          <a:prstGeom prst="rect">
            <a:avLst/>
          </a:prstGeom>
        </p:spPr>
      </p:pic>
    </p:spTree>
    <p:extLst>
      <p:ext uri="{BB962C8B-B14F-4D97-AF65-F5344CB8AC3E}">
        <p14:creationId xmlns:p14="http://schemas.microsoft.com/office/powerpoint/2010/main" val="12152512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LEOslidesTemplateDesigns-1.pdf">
            <a:extLst>
              <a:ext uri="{FF2B5EF4-FFF2-40B4-BE49-F238E27FC236}">
                <a16:creationId xmlns:a16="http://schemas.microsoft.com/office/drawing/2014/main" id="{7DC67015-8800-4BD9-B82E-4DB0C2EB1947}"/>
              </a:ext>
            </a:extLst>
          </p:cNvPr>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10021" y="-185839"/>
            <a:ext cx="9133979" cy="7043840"/>
          </a:xfrm>
          <a:prstGeom prst="rect">
            <a:avLst/>
          </a:prstGeom>
        </p:spPr>
      </p:pic>
      <p:sp>
        <p:nvSpPr>
          <p:cNvPr id="2" name="Title Placeholder 1"/>
          <p:cNvSpPr>
            <a:spLocks noGrp="1"/>
          </p:cNvSpPr>
          <p:nvPr>
            <p:ph type="title"/>
          </p:nvPr>
        </p:nvSpPr>
        <p:spPr>
          <a:xfrm>
            <a:off x="628650" y="864973"/>
            <a:ext cx="7886700" cy="102561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90584"/>
            <a:ext cx="7886700" cy="42863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523758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Lst>
  <p:hf hdr="0" ftr="0" dt="0"/>
  <p:txStyles>
    <p:titleStyle>
      <a:lvl1pPr algn="l" defTabSz="914400" rtl="0" eaLnBrk="1" latinLnBrk="0" hangingPunct="1">
        <a:lnSpc>
          <a:spcPct val="90000"/>
        </a:lnSpc>
        <a:spcBef>
          <a:spcPct val="0"/>
        </a:spcBef>
        <a:buNone/>
        <a:defRPr sz="4000" b="1" i="0" kern="1200">
          <a:solidFill>
            <a:srgbClr val="39477B"/>
          </a:solidFill>
          <a:latin typeface="Calibri"/>
          <a:ea typeface="+mj-ea"/>
          <a:cs typeface="Calibri"/>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hemeOverride" Target="../theme/themeOverride2.xml"/><Relationship Id="rId5" Type="http://schemas.openxmlformats.org/officeDocument/2006/relationships/hyperlink" Target="https://nonprofitlaw.cleo.on.ca/" TargetMode="External"/><Relationship Id="rId4" Type="http://schemas.openxmlformats.org/officeDocument/2006/relationships/hyperlink" Target="mailto:Benjamin.miller@cleo.on.ca"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3.xml"/><Relationship Id="rId4" Type="http://schemas.openxmlformats.org/officeDocument/2006/relationships/hyperlink" Target="https://cleoconnect.ca/subscrib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243" y="1495355"/>
            <a:ext cx="7602684" cy="2484989"/>
          </a:xfrm>
        </p:spPr>
        <p:txBody>
          <a:bodyPr>
            <a:noAutofit/>
          </a:bodyPr>
          <a:lstStyle/>
          <a:p>
            <a:r>
              <a:rPr lang="en-US" sz="4800" b="1" dirty="0">
                <a:solidFill>
                  <a:srgbClr val="002060"/>
                </a:solidFill>
              </a:rPr>
              <a:t>Legal Considerations in Starting a Nonprofit Organization</a:t>
            </a:r>
            <a:br>
              <a:rPr lang="en-US" sz="4800" b="1" dirty="0">
                <a:solidFill>
                  <a:srgbClr val="002060"/>
                </a:solidFill>
              </a:rPr>
            </a:br>
            <a:endParaRPr lang="en-US" sz="4800" b="1" dirty="0">
              <a:solidFill>
                <a:srgbClr val="002060"/>
              </a:solidFill>
            </a:endParaRPr>
          </a:p>
        </p:txBody>
      </p:sp>
      <p:sp>
        <p:nvSpPr>
          <p:cNvPr id="7" name="Subtitle 6">
            <a:extLst>
              <a:ext uri="{FF2B5EF4-FFF2-40B4-BE49-F238E27FC236}">
                <a16:creationId xmlns:a16="http://schemas.microsoft.com/office/drawing/2014/main" id="{EE251ED7-7A1B-4540-A88F-EB4E2C5D992D}"/>
              </a:ext>
            </a:extLst>
          </p:cNvPr>
          <p:cNvSpPr txBox="1">
            <a:spLocks noGrp="1"/>
          </p:cNvSpPr>
          <p:nvPr>
            <p:ph type="subTitle" idx="1"/>
          </p:nvPr>
        </p:nvSpPr>
        <p:spPr>
          <a:xfrm>
            <a:off x="2780364" y="3251939"/>
            <a:ext cx="3583272" cy="1456809"/>
          </a:xfrm>
          <a:prstGeom prst="rect">
            <a:avLst/>
          </a:prstGeom>
          <a:noFill/>
        </p:spPr>
        <p:txBody>
          <a:bodyPr wrap="square" rtlCol="0">
            <a:spAutoFit/>
          </a:bodyPr>
          <a:lstStyle/>
          <a:p>
            <a:r>
              <a:rPr lang="en-CA" sz="2000" dirty="0"/>
              <a:t>Rules for Unincorporated Associations</a:t>
            </a:r>
          </a:p>
          <a:p>
            <a:r>
              <a:rPr lang="en-CA" sz="2000" dirty="0"/>
              <a:t>Choosing a Structure</a:t>
            </a:r>
          </a:p>
          <a:p>
            <a:r>
              <a:rPr lang="en-CA" sz="2000" dirty="0"/>
              <a:t>How to Incorporate</a:t>
            </a:r>
            <a:endParaRPr lang="en-US" sz="2000" dirty="0">
              <a:solidFill>
                <a:prstClr val="black"/>
              </a:solidFill>
              <a:latin typeface="Calibri"/>
            </a:endParaRPr>
          </a:p>
        </p:txBody>
      </p:sp>
      <p:sp>
        <p:nvSpPr>
          <p:cNvPr id="8" name="TextBox 7">
            <a:extLst>
              <a:ext uri="{FF2B5EF4-FFF2-40B4-BE49-F238E27FC236}">
                <a16:creationId xmlns:a16="http://schemas.microsoft.com/office/drawing/2014/main" id="{1FDCC810-577E-4EA6-BFF5-515B3CEDB0D0}"/>
              </a:ext>
            </a:extLst>
          </p:cNvPr>
          <p:cNvSpPr txBox="1"/>
          <p:nvPr/>
        </p:nvSpPr>
        <p:spPr>
          <a:xfrm>
            <a:off x="144295" y="4836772"/>
            <a:ext cx="8602579" cy="1323439"/>
          </a:xfrm>
          <a:prstGeom prst="rect">
            <a:avLst/>
          </a:prstGeom>
          <a:noFill/>
        </p:spPr>
        <p:txBody>
          <a:bodyPr wrap="square" lIns="91440" tIns="45720" rIns="91440" bIns="45720" rtlCol="0" anchor="t">
            <a:spAutoFit/>
          </a:bodyPr>
          <a:lstStyle/>
          <a:p>
            <a:pPr algn="ctr">
              <a:defRPr/>
            </a:pPr>
            <a:r>
              <a:rPr lang="en-US" sz="2400" dirty="0"/>
              <a:t> Presented by:</a:t>
            </a:r>
            <a:r>
              <a:rPr lang="en-US" sz="2800" b="1" dirty="0"/>
              <a:t>	</a:t>
            </a:r>
            <a:endParaRPr lang="en-US" sz="1200" dirty="0"/>
          </a:p>
          <a:p>
            <a:pPr algn="ctr">
              <a:defRPr/>
            </a:pPr>
            <a:r>
              <a:rPr lang="en-US" sz="2800" b="1" dirty="0"/>
              <a:t>			Benjamin Miller</a:t>
            </a:r>
            <a:r>
              <a:rPr lang="en-US" sz="800" dirty="0"/>
              <a:t>			</a:t>
            </a:r>
            <a:endParaRPr lang="en-US" sz="1200" dirty="0">
              <a:cs typeface="Calibri"/>
            </a:endParaRPr>
          </a:p>
          <a:p>
            <a:pPr algn="ctr">
              <a:defRPr/>
            </a:pPr>
            <a:r>
              <a:rPr lang="en-US" sz="2400" dirty="0">
                <a:latin typeface="Calibri"/>
              </a:rPr>
              <a:t>November 30</a:t>
            </a:r>
            <a:r>
              <a:rPr kumimoji="0" lang="en-US" sz="2400" b="0" i="0" u="none" strike="noStrike" kern="1200" cap="none" spc="0" normalizeH="0" baseline="0" noProof="0" dirty="0">
                <a:ln>
                  <a:noFill/>
                </a:ln>
                <a:effectLst/>
                <a:uLnTx/>
                <a:uFillTx/>
                <a:latin typeface="Calibri"/>
                <a:ea typeface="+mn-ea"/>
                <a:cs typeface="+mn-cs"/>
              </a:rPr>
              <a:t>, 2021</a:t>
            </a:r>
            <a:endParaRPr kumimoji="0" lang="en-US" sz="1400" b="0" i="0" u="none" strike="noStrike" kern="1200" cap="none" spc="0" normalizeH="0" baseline="0" noProof="0" dirty="0">
              <a:ln>
                <a:noFill/>
              </a:ln>
              <a:effectLst/>
              <a:uLnTx/>
              <a:uFillTx/>
              <a:latin typeface="Calibri"/>
              <a:ea typeface="+mn-ea"/>
              <a:cs typeface="+mn-cs"/>
            </a:endParaRPr>
          </a:p>
        </p:txBody>
      </p:sp>
      <p:pic>
        <p:nvPicPr>
          <p:cNvPr id="1026" name="Picture 2" descr="Nonprofit Law Ontario: Rules and Tools for Nonprofits (Logo)">
            <a:extLst>
              <a:ext uri="{FF2B5EF4-FFF2-40B4-BE49-F238E27FC236}">
                <a16:creationId xmlns:a16="http://schemas.microsoft.com/office/drawing/2014/main" id="{2AB2CE30-39DD-4C79-8A6D-FE5186D93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139" y="146411"/>
            <a:ext cx="2839061" cy="366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90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How is Property Handled?</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CA" dirty="0"/>
              <a:t>Default is property belongs to everyone unless written rule says otherwise.</a:t>
            </a:r>
          </a:p>
          <a:p>
            <a:pPr marL="0" indent="0">
              <a:buNone/>
            </a:pPr>
            <a:endParaRPr lang="en-CA" sz="4000" dirty="0"/>
          </a:p>
          <a:p>
            <a:pPr marL="0" indent="0">
              <a:buNone/>
            </a:pPr>
            <a:r>
              <a:rPr lang="en-CA" dirty="0"/>
              <a:t>Important to say what happens to property upon dissolution.</a:t>
            </a:r>
            <a:endParaRPr lang="en-CA" sz="2400" dirty="0"/>
          </a:p>
        </p:txBody>
      </p:sp>
    </p:spTree>
    <p:extLst>
      <p:ext uri="{BB962C8B-B14F-4D97-AF65-F5344CB8AC3E}">
        <p14:creationId xmlns:p14="http://schemas.microsoft.com/office/powerpoint/2010/main" val="149289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BFF8C-6263-49A0-8119-472F3EF48A48}"/>
              </a:ext>
            </a:extLst>
          </p:cNvPr>
          <p:cNvSpPr>
            <a:spLocks noGrp="1"/>
          </p:cNvSpPr>
          <p:nvPr>
            <p:ph type="title"/>
          </p:nvPr>
        </p:nvSpPr>
        <p:spPr>
          <a:xfrm>
            <a:off x="623888" y="2139554"/>
            <a:ext cx="7886700" cy="1401262"/>
          </a:xfrm>
        </p:spPr>
        <p:txBody>
          <a:bodyPr>
            <a:noAutofit/>
          </a:bodyPr>
          <a:lstStyle/>
          <a:p>
            <a:r>
              <a:rPr lang="en-CA" b="1" dirty="0">
                <a:solidFill>
                  <a:srgbClr val="002060"/>
                </a:solidFill>
              </a:rPr>
              <a:t>Choosing a Structure</a:t>
            </a:r>
          </a:p>
        </p:txBody>
      </p:sp>
      <p:sp>
        <p:nvSpPr>
          <p:cNvPr id="5" name="Text Placeholder 4">
            <a:extLst>
              <a:ext uri="{FF2B5EF4-FFF2-40B4-BE49-F238E27FC236}">
                <a16:creationId xmlns:a16="http://schemas.microsoft.com/office/drawing/2014/main" id="{F914F47B-813D-4A60-9A77-6C406D4E39F7}"/>
              </a:ext>
            </a:extLst>
          </p:cNvPr>
          <p:cNvSpPr>
            <a:spLocks noGrp="1"/>
          </p:cNvSpPr>
          <p:nvPr>
            <p:ph type="body" idx="1"/>
          </p:nvPr>
        </p:nvSpPr>
        <p:spPr>
          <a:xfrm>
            <a:off x="623888" y="3729659"/>
            <a:ext cx="7886700" cy="1694829"/>
          </a:xfrm>
        </p:spPr>
        <p:txBody>
          <a:bodyPr>
            <a:normAutofit fontScale="85000" lnSpcReduction="20000"/>
          </a:bodyPr>
          <a:lstStyle/>
          <a:p>
            <a:r>
              <a:rPr lang="en-CA" dirty="0"/>
              <a:t>Pros and Cons of Incorporating</a:t>
            </a:r>
            <a:endParaRPr lang="en-CA" dirty="0">
              <a:solidFill>
                <a:schemeClr val="tx1"/>
              </a:solidFill>
            </a:endParaRPr>
          </a:p>
          <a:p>
            <a:r>
              <a:rPr lang="en-CA" dirty="0">
                <a:solidFill>
                  <a:schemeClr val="tx1"/>
                </a:solidFill>
              </a:rPr>
              <a:t>Business v Non-profit</a:t>
            </a:r>
          </a:p>
          <a:p>
            <a:r>
              <a:rPr lang="en-CA" dirty="0">
                <a:solidFill>
                  <a:schemeClr val="tx1"/>
                </a:solidFill>
              </a:rPr>
              <a:t>Non-profit v Registered Charities</a:t>
            </a:r>
          </a:p>
          <a:p>
            <a:r>
              <a:rPr lang="en-CA" dirty="0">
                <a:solidFill>
                  <a:schemeClr val="tx1"/>
                </a:solidFill>
              </a:rPr>
              <a:t>Membership Models</a:t>
            </a:r>
          </a:p>
          <a:p>
            <a:r>
              <a:rPr lang="en-CA" dirty="0">
                <a:solidFill>
                  <a:schemeClr val="tx1"/>
                </a:solidFill>
              </a:rPr>
              <a:t>Shared Platforms</a:t>
            </a:r>
          </a:p>
        </p:txBody>
      </p:sp>
    </p:spTree>
    <p:extLst>
      <p:ext uri="{BB962C8B-B14F-4D97-AF65-F5344CB8AC3E}">
        <p14:creationId xmlns:p14="http://schemas.microsoft.com/office/powerpoint/2010/main" val="905279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829732" y="1083733"/>
            <a:ext cx="7685617" cy="606955"/>
          </a:xfrm>
        </p:spPr>
        <p:txBody>
          <a:bodyPr>
            <a:noAutofit/>
          </a:bodyPr>
          <a:lstStyle/>
          <a:p>
            <a:pPr algn="ctr"/>
            <a:r>
              <a:rPr lang="en-CA" sz="3600" b="1" dirty="0">
                <a:solidFill>
                  <a:srgbClr val="002060"/>
                </a:solidFill>
              </a:rPr>
              <a:t>Pros and Cons of Incorporating</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a:xfrm>
            <a:off x="628650" y="2065866"/>
            <a:ext cx="7886700" cy="3922891"/>
          </a:xfrm>
        </p:spPr>
        <p:txBody>
          <a:bodyPr>
            <a:normAutofit lnSpcReduction="10000"/>
          </a:bodyPr>
          <a:lstStyle/>
          <a:p>
            <a:pPr marL="0" indent="0">
              <a:buNone/>
            </a:pPr>
            <a:r>
              <a:rPr lang="en-CA" sz="2400" b="1" dirty="0"/>
              <a:t>Pros</a:t>
            </a:r>
            <a:r>
              <a:rPr lang="en-CA" sz="2400" dirty="0"/>
              <a:t>:</a:t>
            </a:r>
          </a:p>
          <a:p>
            <a:r>
              <a:rPr lang="en-CA" sz="2400" dirty="0"/>
              <a:t>Protection from liability</a:t>
            </a:r>
          </a:p>
          <a:p>
            <a:r>
              <a:rPr lang="en-CA" sz="2400" dirty="0"/>
              <a:t>Permanent legal existence</a:t>
            </a:r>
          </a:p>
          <a:p>
            <a:r>
              <a:rPr lang="en-CA" sz="2400" dirty="0"/>
              <a:t>Clear legal framework</a:t>
            </a:r>
          </a:p>
          <a:p>
            <a:r>
              <a:rPr lang="en-CA" sz="2400" dirty="0"/>
              <a:t>Eligibility for funding</a:t>
            </a:r>
          </a:p>
          <a:p>
            <a:pPr marL="0" indent="0">
              <a:buNone/>
            </a:pPr>
            <a:r>
              <a:rPr lang="en-CA" sz="2400" b="1" dirty="0"/>
              <a:t>Cons</a:t>
            </a:r>
            <a:r>
              <a:rPr lang="en-CA" sz="2400" dirty="0"/>
              <a:t>:</a:t>
            </a:r>
          </a:p>
          <a:p>
            <a:r>
              <a:rPr lang="en-CA" sz="2400" dirty="0"/>
              <a:t>More paperwork</a:t>
            </a:r>
          </a:p>
          <a:p>
            <a:r>
              <a:rPr lang="en-CA" sz="2400" dirty="0"/>
              <a:t>Cost </a:t>
            </a:r>
          </a:p>
          <a:p>
            <a:r>
              <a:rPr lang="en-CA" sz="2400" dirty="0"/>
              <a:t>More rigid legal framework</a:t>
            </a:r>
          </a:p>
        </p:txBody>
      </p:sp>
    </p:spTree>
    <p:extLst>
      <p:ext uri="{BB962C8B-B14F-4D97-AF65-F5344CB8AC3E}">
        <p14:creationId xmlns:p14="http://schemas.microsoft.com/office/powerpoint/2010/main" val="2279136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795866" y="880533"/>
            <a:ext cx="7719483" cy="810156"/>
          </a:xfrm>
        </p:spPr>
        <p:txBody>
          <a:bodyPr>
            <a:noAutofit/>
          </a:bodyPr>
          <a:lstStyle/>
          <a:p>
            <a:pPr algn="ctr"/>
            <a:r>
              <a:rPr lang="en-CA" sz="3600" b="1" dirty="0">
                <a:solidFill>
                  <a:srgbClr val="002060"/>
                </a:solidFill>
              </a:rPr>
              <a:t>Business v Non-Profit</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a:xfrm>
            <a:off x="628650" y="1986843"/>
            <a:ext cx="7886700" cy="4190119"/>
          </a:xfrm>
        </p:spPr>
        <p:txBody>
          <a:bodyPr>
            <a:normAutofit/>
          </a:bodyPr>
          <a:lstStyle/>
          <a:p>
            <a:pPr marL="0" indent="0">
              <a:buNone/>
            </a:pPr>
            <a:r>
              <a:rPr lang="en-CA" sz="2400" dirty="0"/>
              <a:t>Businesses can pursue any purposes:</a:t>
            </a:r>
          </a:p>
          <a:p>
            <a:r>
              <a:rPr lang="en-CA" sz="2400" dirty="0"/>
              <a:t>They have shareholders</a:t>
            </a:r>
          </a:p>
          <a:p>
            <a:r>
              <a:rPr lang="en-CA" sz="2400" dirty="0"/>
              <a:t>The legal responsibilities of directors are different</a:t>
            </a:r>
          </a:p>
          <a:p>
            <a:r>
              <a:rPr lang="en-CA" sz="2400" dirty="0"/>
              <a:t>Not eligible for the same funding</a:t>
            </a:r>
          </a:p>
          <a:p>
            <a:pPr marL="0" indent="0">
              <a:buNone/>
            </a:pPr>
            <a:r>
              <a:rPr lang="en-CA" sz="2400" dirty="0"/>
              <a:t>Non-profits:</a:t>
            </a:r>
          </a:p>
          <a:p>
            <a:r>
              <a:rPr lang="en-CA" sz="2400" dirty="0"/>
              <a:t>Have members rather than owners</a:t>
            </a:r>
          </a:p>
          <a:p>
            <a:r>
              <a:rPr lang="en-CA" sz="2400" dirty="0"/>
              <a:t>Are tax-exempt but restricted in revenue earning</a:t>
            </a:r>
          </a:p>
          <a:p>
            <a:r>
              <a:rPr lang="en-CA" sz="2400" dirty="0"/>
              <a:t>Are not eligible for the same funding</a:t>
            </a:r>
          </a:p>
        </p:txBody>
      </p:sp>
    </p:spTree>
    <p:extLst>
      <p:ext uri="{BB962C8B-B14F-4D97-AF65-F5344CB8AC3E}">
        <p14:creationId xmlns:p14="http://schemas.microsoft.com/office/powerpoint/2010/main" val="1047367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Non-Profit v Registered Charities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CA" sz="2400" dirty="0"/>
              <a:t>A charity is a </a:t>
            </a:r>
            <a:r>
              <a:rPr lang="en-CA" sz="2400" dirty="0" err="1"/>
              <a:t>nonprofit</a:t>
            </a:r>
            <a:r>
              <a:rPr lang="en-CA" sz="2400" dirty="0"/>
              <a:t> with purposes in 4 categories:</a:t>
            </a:r>
          </a:p>
          <a:p>
            <a:r>
              <a:rPr lang="en-CA" sz="2400" dirty="0"/>
              <a:t>Relief of poverty</a:t>
            </a:r>
          </a:p>
          <a:p>
            <a:r>
              <a:rPr lang="en-CA" sz="2400" dirty="0"/>
              <a:t>Advancement of education</a:t>
            </a:r>
          </a:p>
          <a:p>
            <a:r>
              <a:rPr lang="en-CA" sz="2400" dirty="0"/>
              <a:t>Advancement of religion</a:t>
            </a:r>
          </a:p>
          <a:p>
            <a:r>
              <a:rPr lang="en-CA" sz="2400" dirty="0"/>
              <a:t>Other purposes beneficial to the community</a:t>
            </a:r>
          </a:p>
          <a:p>
            <a:pPr marL="0" indent="0">
              <a:buNone/>
            </a:pPr>
            <a:r>
              <a:rPr lang="en-CA" sz="2400" dirty="0"/>
              <a:t>Can issue tax receipts and receive money from other charities.</a:t>
            </a:r>
          </a:p>
          <a:p>
            <a:r>
              <a:rPr lang="en-CA" sz="2400" dirty="0"/>
              <a:t>More flexible revenue earning rules</a:t>
            </a:r>
          </a:p>
          <a:p>
            <a:pPr marL="0" indent="0">
              <a:buNone/>
            </a:pPr>
            <a:r>
              <a:rPr lang="en-CA" sz="2400" dirty="0"/>
              <a:t>Subject to far more paperwork and oversight by CRA + PGT.</a:t>
            </a:r>
          </a:p>
          <a:p>
            <a:pPr marL="0" indent="0">
              <a:buNone/>
            </a:pPr>
            <a:endParaRPr lang="en-CA" sz="2400" dirty="0"/>
          </a:p>
          <a:p>
            <a:pPr marL="0" indent="0">
              <a:buNone/>
            </a:pPr>
            <a:endParaRPr lang="en-CA" sz="2400" dirty="0"/>
          </a:p>
        </p:txBody>
      </p:sp>
    </p:spTree>
    <p:extLst>
      <p:ext uri="{BB962C8B-B14F-4D97-AF65-F5344CB8AC3E}">
        <p14:creationId xmlns:p14="http://schemas.microsoft.com/office/powerpoint/2010/main" val="817921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Membership Models</a:t>
            </a:r>
          </a:p>
        </p:txBody>
      </p:sp>
      <p:sp>
        <p:nvSpPr>
          <p:cNvPr id="4" name="Text Placeholder 5">
            <a:extLst>
              <a:ext uri="{FF2B5EF4-FFF2-40B4-BE49-F238E27FC236}">
                <a16:creationId xmlns:a16="http://schemas.microsoft.com/office/drawing/2014/main" id="{E66E5BB3-945F-4FCF-A5ED-FBE32798068B}"/>
              </a:ext>
            </a:extLst>
          </p:cNvPr>
          <p:cNvSpPr txBox="1">
            <a:spLocks/>
          </p:cNvSpPr>
          <p:nvPr/>
        </p:nvSpPr>
        <p:spPr>
          <a:xfrm>
            <a:off x="623888" y="1848908"/>
            <a:ext cx="7886700" cy="31601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Open Membership</a:t>
            </a:r>
          </a:p>
          <a:p>
            <a:r>
              <a:rPr lang="en-CA" dirty="0"/>
              <a:t>Semi-Open Membership</a:t>
            </a:r>
          </a:p>
          <a:p>
            <a:r>
              <a:rPr lang="en-CA" dirty="0"/>
              <a:t>Self-perpetuating Board</a:t>
            </a:r>
          </a:p>
          <a:p>
            <a:r>
              <a:rPr lang="en-CA" dirty="0"/>
              <a:t>Single Member</a:t>
            </a:r>
          </a:p>
          <a:p>
            <a:r>
              <a:rPr lang="en-CA" dirty="0"/>
              <a:t>Hybrid Members</a:t>
            </a:r>
          </a:p>
          <a:p>
            <a:r>
              <a:rPr lang="en-CA" dirty="0"/>
              <a:t>Representative Members</a:t>
            </a:r>
          </a:p>
        </p:txBody>
      </p:sp>
    </p:spTree>
    <p:extLst>
      <p:ext uri="{BB962C8B-B14F-4D97-AF65-F5344CB8AC3E}">
        <p14:creationId xmlns:p14="http://schemas.microsoft.com/office/powerpoint/2010/main" val="3151780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Shared Platforms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CA" sz="2400" dirty="0"/>
              <a:t>You join with an organization and legally become an activity of that organization.</a:t>
            </a:r>
          </a:p>
          <a:p>
            <a:r>
              <a:rPr lang="en-CA" sz="2400" dirty="0"/>
              <a:t>They can receive funding from charities</a:t>
            </a:r>
          </a:p>
          <a:p>
            <a:r>
              <a:rPr lang="en-CA" sz="2400" dirty="0"/>
              <a:t>They provide administration and oversight of funding</a:t>
            </a:r>
          </a:p>
          <a:p>
            <a:pPr marL="0" indent="0">
              <a:buNone/>
            </a:pPr>
            <a:r>
              <a:rPr lang="en-CA" sz="2400" dirty="0"/>
              <a:t>But </a:t>
            </a:r>
          </a:p>
          <a:p>
            <a:r>
              <a:rPr lang="en-CA" sz="2400" dirty="0"/>
              <a:t>You must follow their management processes</a:t>
            </a:r>
          </a:p>
          <a:p>
            <a:r>
              <a:rPr lang="en-CA" sz="2400" dirty="0"/>
              <a:t>You will have some reporting requirements and </a:t>
            </a:r>
          </a:p>
          <a:p>
            <a:r>
              <a:rPr lang="en-CA" sz="2400" dirty="0"/>
              <a:t>your communications will often change somewhat</a:t>
            </a:r>
          </a:p>
        </p:txBody>
      </p:sp>
    </p:spTree>
    <p:extLst>
      <p:ext uri="{BB962C8B-B14F-4D97-AF65-F5344CB8AC3E}">
        <p14:creationId xmlns:p14="http://schemas.microsoft.com/office/powerpoint/2010/main" val="1456769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BFF8C-6263-49A0-8119-472F3EF48A48}"/>
              </a:ext>
            </a:extLst>
          </p:cNvPr>
          <p:cNvSpPr>
            <a:spLocks noGrp="1"/>
          </p:cNvSpPr>
          <p:nvPr>
            <p:ph type="title"/>
          </p:nvPr>
        </p:nvSpPr>
        <p:spPr>
          <a:xfrm>
            <a:off x="623888" y="2139554"/>
            <a:ext cx="7886700" cy="765158"/>
          </a:xfrm>
        </p:spPr>
        <p:txBody>
          <a:bodyPr>
            <a:noAutofit/>
          </a:bodyPr>
          <a:lstStyle/>
          <a:p>
            <a:r>
              <a:rPr lang="en-CA" b="1" dirty="0">
                <a:solidFill>
                  <a:srgbClr val="002060"/>
                </a:solidFill>
              </a:rPr>
              <a:t>How to Incorporate</a:t>
            </a:r>
          </a:p>
        </p:txBody>
      </p:sp>
      <p:sp>
        <p:nvSpPr>
          <p:cNvPr id="5" name="Text Placeholder 4">
            <a:extLst>
              <a:ext uri="{FF2B5EF4-FFF2-40B4-BE49-F238E27FC236}">
                <a16:creationId xmlns:a16="http://schemas.microsoft.com/office/drawing/2014/main" id="{F914F47B-813D-4A60-9A77-6C406D4E39F7}"/>
              </a:ext>
            </a:extLst>
          </p:cNvPr>
          <p:cNvSpPr>
            <a:spLocks noGrp="1"/>
          </p:cNvSpPr>
          <p:nvPr>
            <p:ph type="body" idx="1"/>
          </p:nvPr>
        </p:nvSpPr>
        <p:spPr>
          <a:xfrm>
            <a:off x="623888" y="3149600"/>
            <a:ext cx="7886700" cy="2743199"/>
          </a:xfrm>
        </p:spPr>
        <p:txBody>
          <a:bodyPr>
            <a:normAutofit/>
          </a:bodyPr>
          <a:lstStyle/>
          <a:p>
            <a:r>
              <a:rPr lang="en-CA" sz="2800" dirty="0"/>
              <a:t>Your </a:t>
            </a:r>
            <a:r>
              <a:rPr lang="en-CA" sz="2800" dirty="0" err="1"/>
              <a:t>Nonprofit’s</a:t>
            </a:r>
            <a:r>
              <a:rPr lang="en-CA" sz="2800" dirty="0"/>
              <a:t> Name</a:t>
            </a:r>
          </a:p>
          <a:p>
            <a:r>
              <a:rPr lang="en-CA" sz="2800" dirty="0"/>
              <a:t>Your </a:t>
            </a:r>
            <a:r>
              <a:rPr lang="en-CA" sz="2800" dirty="0" err="1"/>
              <a:t>Nonprofit’s</a:t>
            </a:r>
            <a:r>
              <a:rPr lang="en-CA" sz="2800" dirty="0"/>
              <a:t> Incorporators/Directors</a:t>
            </a:r>
          </a:p>
          <a:p>
            <a:r>
              <a:rPr lang="en-CA" sz="2800" dirty="0"/>
              <a:t>Your </a:t>
            </a:r>
            <a:r>
              <a:rPr lang="en-CA" sz="2800" dirty="0" err="1"/>
              <a:t>Nonprofit’s</a:t>
            </a:r>
            <a:r>
              <a:rPr lang="en-CA" sz="2800" dirty="0"/>
              <a:t> Address</a:t>
            </a:r>
          </a:p>
          <a:p>
            <a:r>
              <a:rPr lang="en-CA" sz="2800" dirty="0"/>
              <a:t>Your </a:t>
            </a:r>
            <a:r>
              <a:rPr lang="en-CA" sz="2800" dirty="0" err="1"/>
              <a:t>Nonprofit’s</a:t>
            </a:r>
            <a:r>
              <a:rPr lang="en-CA" sz="2800" dirty="0"/>
              <a:t> Purposes</a:t>
            </a:r>
          </a:p>
          <a:p>
            <a:r>
              <a:rPr lang="en-CA" sz="2800" dirty="0"/>
              <a:t>Your </a:t>
            </a:r>
            <a:r>
              <a:rPr lang="en-CA" sz="2800" dirty="0" err="1"/>
              <a:t>Nonprofit’s</a:t>
            </a:r>
            <a:r>
              <a:rPr lang="en-CA" sz="2800" dirty="0"/>
              <a:t> First Meeting</a:t>
            </a:r>
          </a:p>
        </p:txBody>
      </p:sp>
    </p:spTree>
    <p:extLst>
      <p:ext uri="{BB962C8B-B14F-4D97-AF65-F5344CB8AC3E}">
        <p14:creationId xmlns:p14="http://schemas.microsoft.com/office/powerpoint/2010/main" val="53702051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009A1E-7A9C-41C3-9F05-DD31214B60D1}"/>
              </a:ext>
            </a:extLst>
          </p:cNvPr>
          <p:cNvSpPr>
            <a:spLocks noGrp="1"/>
          </p:cNvSpPr>
          <p:nvPr>
            <p:ph type="title"/>
          </p:nvPr>
        </p:nvSpPr>
        <p:spPr/>
        <p:txBody>
          <a:bodyPr/>
          <a:lstStyle/>
          <a:p>
            <a:r>
              <a:rPr lang="en-CA" b="1" dirty="0"/>
              <a:t>Your </a:t>
            </a:r>
            <a:r>
              <a:rPr lang="en-CA" b="1" dirty="0" err="1"/>
              <a:t>Nonprofit’s</a:t>
            </a:r>
            <a:r>
              <a:rPr lang="en-CA" b="1" dirty="0"/>
              <a:t> Name</a:t>
            </a:r>
          </a:p>
        </p:txBody>
      </p:sp>
      <p:sp>
        <p:nvSpPr>
          <p:cNvPr id="6" name="Content Placeholder 5">
            <a:extLst>
              <a:ext uri="{FF2B5EF4-FFF2-40B4-BE49-F238E27FC236}">
                <a16:creationId xmlns:a16="http://schemas.microsoft.com/office/drawing/2014/main" id="{9FFD4C8D-70C2-4F04-AEF9-15BF728DBA4B}"/>
              </a:ext>
            </a:extLst>
          </p:cNvPr>
          <p:cNvSpPr>
            <a:spLocks noGrp="1"/>
          </p:cNvSpPr>
          <p:nvPr>
            <p:ph idx="1"/>
          </p:nvPr>
        </p:nvSpPr>
        <p:spPr/>
        <p:txBody>
          <a:bodyPr/>
          <a:lstStyle/>
          <a:p>
            <a:pPr marL="0" indent="0">
              <a:buNone/>
            </a:pPr>
            <a:r>
              <a:rPr lang="en-CA" dirty="0" err="1"/>
              <a:t>Nonprofit’s</a:t>
            </a:r>
            <a:r>
              <a:rPr lang="en-CA" dirty="0"/>
              <a:t> have a </a:t>
            </a:r>
            <a:r>
              <a:rPr lang="en-CA" b="1" dirty="0"/>
              <a:t>corporate name</a:t>
            </a:r>
            <a:r>
              <a:rPr lang="en-CA" dirty="0"/>
              <a:t> and may also have </a:t>
            </a:r>
            <a:r>
              <a:rPr lang="en-CA" b="1" dirty="0"/>
              <a:t>trade names</a:t>
            </a:r>
            <a:r>
              <a:rPr lang="en-CA" dirty="0"/>
              <a:t>. </a:t>
            </a:r>
          </a:p>
          <a:p>
            <a:r>
              <a:rPr lang="en-CA" b="1" dirty="0"/>
              <a:t>Corporate Name</a:t>
            </a:r>
            <a:r>
              <a:rPr lang="en-CA" dirty="0"/>
              <a:t>: Official name.</a:t>
            </a:r>
          </a:p>
          <a:p>
            <a:r>
              <a:rPr lang="en-CA" b="1" dirty="0"/>
              <a:t>Trade Names</a:t>
            </a:r>
            <a:r>
              <a:rPr lang="en-CA" dirty="0"/>
              <a:t>: the names you go by in practice. </a:t>
            </a:r>
          </a:p>
          <a:p>
            <a:pPr lvl="1"/>
            <a:r>
              <a:rPr lang="en-CA" dirty="0"/>
              <a:t>Must register your trade name under the </a:t>
            </a:r>
            <a:r>
              <a:rPr lang="en-CA" i="1" dirty="0"/>
              <a:t>Business Names Act.</a:t>
            </a:r>
            <a:endParaRPr lang="en-CA" dirty="0"/>
          </a:p>
          <a:p>
            <a:pPr marL="0" indent="0">
              <a:buNone/>
            </a:pPr>
            <a:r>
              <a:rPr lang="en-CA" b="1" dirty="0"/>
              <a:t>Getting a NUANS Report</a:t>
            </a:r>
            <a:r>
              <a:rPr lang="en-CA" dirty="0"/>
              <a:t>: No other Ontario or federal corporation with same name.</a:t>
            </a:r>
          </a:p>
          <a:p>
            <a:r>
              <a:rPr lang="en-CA" dirty="0"/>
              <a:t>Not the same as trademark protection.</a:t>
            </a:r>
          </a:p>
        </p:txBody>
      </p:sp>
      <p:sp>
        <p:nvSpPr>
          <p:cNvPr id="4" name="Slide Number Placeholder 3">
            <a:extLst>
              <a:ext uri="{FF2B5EF4-FFF2-40B4-BE49-F238E27FC236}">
                <a16:creationId xmlns:a16="http://schemas.microsoft.com/office/drawing/2014/main" id="{EE01F1AD-4E86-4528-BF91-6FD5C99765BA}"/>
              </a:ext>
            </a:extLst>
          </p:cNvPr>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2248439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511B-39BD-4E10-BBD6-5F95ACAF12DE}"/>
              </a:ext>
            </a:extLst>
          </p:cNvPr>
          <p:cNvSpPr>
            <a:spLocks noGrp="1"/>
          </p:cNvSpPr>
          <p:nvPr>
            <p:ph type="title"/>
          </p:nvPr>
        </p:nvSpPr>
        <p:spPr>
          <a:xfrm>
            <a:off x="628650" y="829733"/>
            <a:ext cx="7886700" cy="860956"/>
          </a:xfrm>
        </p:spPr>
        <p:txBody>
          <a:bodyPr>
            <a:normAutofit fontScale="90000"/>
          </a:bodyPr>
          <a:lstStyle/>
          <a:p>
            <a:r>
              <a:rPr lang="en-CA" b="1" dirty="0"/>
              <a:t>Your </a:t>
            </a:r>
            <a:r>
              <a:rPr lang="en-CA" b="1" dirty="0" err="1"/>
              <a:t>Nonprofit’s</a:t>
            </a:r>
            <a:r>
              <a:rPr lang="en-CA" b="1" dirty="0"/>
              <a:t> Incorporators and Directors</a:t>
            </a:r>
          </a:p>
        </p:txBody>
      </p:sp>
      <p:sp>
        <p:nvSpPr>
          <p:cNvPr id="3" name="Content Placeholder 2">
            <a:extLst>
              <a:ext uri="{FF2B5EF4-FFF2-40B4-BE49-F238E27FC236}">
                <a16:creationId xmlns:a16="http://schemas.microsoft.com/office/drawing/2014/main" id="{BF202CDB-CFD4-4135-AF5E-DFB1E429CDC0}"/>
              </a:ext>
            </a:extLst>
          </p:cNvPr>
          <p:cNvSpPr>
            <a:spLocks noGrp="1"/>
          </p:cNvSpPr>
          <p:nvPr>
            <p:ph idx="1"/>
          </p:nvPr>
        </p:nvSpPr>
        <p:spPr/>
        <p:txBody>
          <a:bodyPr/>
          <a:lstStyle/>
          <a:p>
            <a:pPr marL="0" indent="0">
              <a:buNone/>
            </a:pPr>
            <a:r>
              <a:rPr lang="en-CA" dirty="0"/>
              <a:t>You must have </a:t>
            </a:r>
            <a:r>
              <a:rPr lang="en-CA" b="1" dirty="0"/>
              <a:t>at least 1 incorporator</a:t>
            </a:r>
            <a:r>
              <a:rPr lang="en-CA" dirty="0"/>
              <a:t>.</a:t>
            </a:r>
          </a:p>
          <a:p>
            <a:r>
              <a:rPr lang="en-CA" dirty="0"/>
              <a:t>Your </a:t>
            </a:r>
            <a:r>
              <a:rPr lang="en-CA" dirty="0" err="1"/>
              <a:t>nonprofit’s</a:t>
            </a:r>
            <a:r>
              <a:rPr lang="en-CA" dirty="0"/>
              <a:t> first member. Has the power to elect directors and pass bylaws at first meeting.</a:t>
            </a:r>
          </a:p>
          <a:p>
            <a:endParaRPr lang="en-CA" dirty="0"/>
          </a:p>
          <a:p>
            <a:pPr marL="0" indent="0">
              <a:buNone/>
            </a:pPr>
            <a:r>
              <a:rPr lang="en-CA" dirty="0"/>
              <a:t>You must have </a:t>
            </a:r>
            <a:r>
              <a:rPr lang="en-CA" b="1" dirty="0"/>
              <a:t>at least 3 directors</a:t>
            </a:r>
            <a:r>
              <a:rPr lang="en-CA" dirty="0"/>
              <a:t>.</a:t>
            </a:r>
          </a:p>
          <a:p>
            <a:r>
              <a:rPr lang="en-CA" dirty="0"/>
              <a:t>18 years old, not bankrupt or incompetent, do not have to be Canadian residents.</a:t>
            </a:r>
          </a:p>
          <a:p>
            <a:r>
              <a:rPr lang="en-CA" dirty="0"/>
              <a:t>Must consent in writing to fulfill duties of directors.</a:t>
            </a:r>
          </a:p>
        </p:txBody>
      </p:sp>
      <p:sp>
        <p:nvSpPr>
          <p:cNvPr id="4" name="Slide Number Placeholder 3">
            <a:extLst>
              <a:ext uri="{FF2B5EF4-FFF2-40B4-BE49-F238E27FC236}">
                <a16:creationId xmlns:a16="http://schemas.microsoft.com/office/drawing/2014/main" id="{E6AEFE8A-9B9D-4DF1-8175-621747D23FF2}"/>
              </a:ext>
            </a:extLst>
          </p:cNvPr>
          <p:cNvSpPr>
            <a:spLocks noGrp="1"/>
          </p:cNvSpPr>
          <p:nvPr>
            <p:ph type="sldNum" sz="quarter" idx="12"/>
          </p:nvPr>
        </p:nvSpPr>
        <p:spPr/>
        <p:txBody>
          <a:bodyPr/>
          <a:lstStyle/>
          <a:p>
            <a:fld id="{A69ED6AC-A10D-4B04-B2B9-A1F3532297DD}" type="slidenum">
              <a:rPr lang="en-CA" smtClean="0"/>
              <a:pPr/>
              <a:t>19</a:t>
            </a:fld>
            <a:endParaRPr lang="en-CA" dirty="0"/>
          </a:p>
        </p:txBody>
      </p:sp>
    </p:spTree>
    <p:extLst>
      <p:ext uri="{BB962C8B-B14F-4D97-AF65-F5344CB8AC3E}">
        <p14:creationId xmlns:p14="http://schemas.microsoft.com/office/powerpoint/2010/main" val="100026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A082EC-7E20-C04E-B43C-1FDC1B542A4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4735FC1F-70C3-2540-ADD7-7891B735102F}"/>
              </a:ext>
            </a:extLst>
          </p:cNvPr>
          <p:cNvSpPr/>
          <p:nvPr/>
        </p:nvSpPr>
        <p:spPr>
          <a:xfrm>
            <a:off x="195943" y="228600"/>
            <a:ext cx="4735286"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A close up of a logo&#10;&#10;Description automatically generated">
            <a:extLst>
              <a:ext uri="{FF2B5EF4-FFF2-40B4-BE49-F238E27FC236}">
                <a16:creationId xmlns:a16="http://schemas.microsoft.com/office/drawing/2014/main" id="{108278D9-A823-4E49-AD2B-D1E6FA14F422}"/>
              </a:ext>
            </a:extLst>
          </p:cNvPr>
          <p:cNvPicPr>
            <a:picLocks noChangeAspect="1"/>
          </p:cNvPicPr>
          <p:nvPr/>
        </p:nvPicPr>
        <p:blipFill>
          <a:blip r:embed="rId3"/>
          <a:stretch>
            <a:fillRect/>
          </a:stretch>
        </p:blipFill>
        <p:spPr>
          <a:xfrm>
            <a:off x="1479550" y="1186709"/>
            <a:ext cx="6007100" cy="825500"/>
          </a:xfrm>
          <a:prstGeom prst="rect">
            <a:avLst/>
          </a:prstGeom>
        </p:spPr>
      </p:pic>
      <p:pic>
        <p:nvPicPr>
          <p:cNvPr id="9" name="Picture 8" descr="A picture containing knife&#10;&#10;Description automatically generated">
            <a:extLst>
              <a:ext uri="{FF2B5EF4-FFF2-40B4-BE49-F238E27FC236}">
                <a16:creationId xmlns:a16="http://schemas.microsoft.com/office/drawing/2014/main" id="{1F4AE3ED-8869-8941-813A-6AC9428FE299}"/>
              </a:ext>
            </a:extLst>
          </p:cNvPr>
          <p:cNvPicPr>
            <a:picLocks noChangeAspect="1"/>
          </p:cNvPicPr>
          <p:nvPr/>
        </p:nvPicPr>
        <p:blipFill>
          <a:blip r:embed="rId4"/>
          <a:stretch>
            <a:fillRect/>
          </a:stretch>
        </p:blipFill>
        <p:spPr>
          <a:xfrm>
            <a:off x="584787" y="2509883"/>
            <a:ext cx="4459481" cy="1216222"/>
          </a:xfrm>
          <a:prstGeom prst="rect">
            <a:avLst/>
          </a:prstGeom>
        </p:spPr>
      </p:pic>
      <p:pic>
        <p:nvPicPr>
          <p:cNvPr id="10" name="Picture 9" descr="A picture containing graphical user interface&#10;&#10;Description automatically generated">
            <a:extLst>
              <a:ext uri="{FF2B5EF4-FFF2-40B4-BE49-F238E27FC236}">
                <a16:creationId xmlns:a16="http://schemas.microsoft.com/office/drawing/2014/main" id="{2BEB0D3A-80E7-3C4A-B64E-1170C736994E}"/>
              </a:ext>
            </a:extLst>
          </p:cNvPr>
          <p:cNvPicPr>
            <a:picLocks noChangeAspect="1"/>
          </p:cNvPicPr>
          <p:nvPr/>
        </p:nvPicPr>
        <p:blipFill>
          <a:blip r:embed="rId5"/>
          <a:stretch>
            <a:fillRect/>
          </a:stretch>
        </p:blipFill>
        <p:spPr>
          <a:xfrm>
            <a:off x="4286250" y="2423655"/>
            <a:ext cx="4229100" cy="1206500"/>
          </a:xfrm>
          <a:prstGeom prst="rect">
            <a:avLst/>
          </a:prstGeom>
        </p:spPr>
      </p:pic>
      <p:pic>
        <p:nvPicPr>
          <p:cNvPr id="11" name="Picture 10">
            <a:extLst>
              <a:ext uri="{FF2B5EF4-FFF2-40B4-BE49-F238E27FC236}">
                <a16:creationId xmlns:a16="http://schemas.microsoft.com/office/drawing/2014/main" id="{D777053D-E0C2-BD4D-B889-3B8F4DB99733}"/>
              </a:ext>
            </a:extLst>
          </p:cNvPr>
          <p:cNvPicPr>
            <a:picLocks noChangeAspect="1"/>
          </p:cNvPicPr>
          <p:nvPr/>
        </p:nvPicPr>
        <p:blipFill>
          <a:blip r:embed="rId6"/>
          <a:stretch>
            <a:fillRect/>
          </a:stretch>
        </p:blipFill>
        <p:spPr>
          <a:xfrm>
            <a:off x="2121056" y="3758507"/>
            <a:ext cx="5130800" cy="368300"/>
          </a:xfrm>
          <a:prstGeom prst="rect">
            <a:avLst/>
          </a:prstGeom>
        </p:spPr>
      </p:pic>
      <p:pic>
        <p:nvPicPr>
          <p:cNvPr id="13" name="Picture 2" descr="Nonprofit Law Ontario: Rules and Tools for Nonprofits (Logo)">
            <a:extLst>
              <a:ext uri="{FF2B5EF4-FFF2-40B4-BE49-F238E27FC236}">
                <a16:creationId xmlns:a16="http://schemas.microsoft.com/office/drawing/2014/main" id="{9E26539E-2A46-4BAE-B9A5-E42901067A1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5409" y="4954875"/>
            <a:ext cx="4275818" cy="552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28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8524-AE2F-4C7F-9336-E555EA453F39}"/>
              </a:ext>
            </a:extLst>
          </p:cNvPr>
          <p:cNvSpPr>
            <a:spLocks noGrp="1"/>
          </p:cNvSpPr>
          <p:nvPr>
            <p:ph type="title"/>
          </p:nvPr>
        </p:nvSpPr>
        <p:spPr/>
        <p:txBody>
          <a:bodyPr/>
          <a:lstStyle/>
          <a:p>
            <a:r>
              <a:rPr lang="en-CA" b="1" dirty="0"/>
              <a:t>Your </a:t>
            </a:r>
            <a:r>
              <a:rPr lang="en-CA" b="1" dirty="0" err="1"/>
              <a:t>Nonprofit’s</a:t>
            </a:r>
            <a:r>
              <a:rPr lang="en-CA" b="1" dirty="0"/>
              <a:t> Address</a:t>
            </a:r>
          </a:p>
        </p:txBody>
      </p:sp>
      <p:sp>
        <p:nvSpPr>
          <p:cNvPr id="3" name="Content Placeholder 2">
            <a:extLst>
              <a:ext uri="{FF2B5EF4-FFF2-40B4-BE49-F238E27FC236}">
                <a16:creationId xmlns:a16="http://schemas.microsoft.com/office/drawing/2014/main" id="{38FE6736-8724-4645-9D90-927CD234EF76}"/>
              </a:ext>
            </a:extLst>
          </p:cNvPr>
          <p:cNvSpPr>
            <a:spLocks noGrp="1"/>
          </p:cNvSpPr>
          <p:nvPr>
            <p:ph idx="1"/>
          </p:nvPr>
        </p:nvSpPr>
        <p:spPr/>
        <p:txBody>
          <a:bodyPr/>
          <a:lstStyle/>
          <a:p>
            <a:pPr marL="0" indent="0">
              <a:buNone/>
            </a:pPr>
            <a:r>
              <a:rPr lang="en-CA" dirty="0"/>
              <a:t>Must provide an </a:t>
            </a:r>
            <a:r>
              <a:rPr lang="en-CA" b="1" dirty="0"/>
              <a:t>address in Ontario</a:t>
            </a:r>
            <a:r>
              <a:rPr lang="en-CA" dirty="0"/>
              <a:t>.</a:t>
            </a:r>
          </a:p>
          <a:p>
            <a:r>
              <a:rPr lang="en-CA" dirty="0"/>
              <a:t>The address will be publicly searchable.</a:t>
            </a:r>
          </a:p>
          <a:p>
            <a:r>
              <a:rPr lang="en-CA" b="1" dirty="0"/>
              <a:t>Default</a:t>
            </a:r>
            <a:r>
              <a:rPr lang="en-CA" dirty="0"/>
              <a:t>: Unless your articles, bylaws, or Board resolutions say otherwise…</a:t>
            </a:r>
          </a:p>
          <a:p>
            <a:pPr lvl="1"/>
            <a:r>
              <a:rPr lang="en-CA" dirty="0"/>
              <a:t>Important records will need to be accessible from this address. </a:t>
            </a:r>
          </a:p>
          <a:p>
            <a:pPr lvl="1"/>
            <a:r>
              <a:rPr lang="en-CA" dirty="0"/>
              <a:t>Board and members’ meetings will take place at this address.</a:t>
            </a:r>
          </a:p>
          <a:p>
            <a:pPr lvl="1"/>
            <a:r>
              <a:rPr lang="en-CA" dirty="0"/>
              <a:t>Important documents will be sent to this address. </a:t>
            </a:r>
          </a:p>
        </p:txBody>
      </p:sp>
      <p:sp>
        <p:nvSpPr>
          <p:cNvPr id="4" name="Slide Number Placeholder 3">
            <a:extLst>
              <a:ext uri="{FF2B5EF4-FFF2-40B4-BE49-F238E27FC236}">
                <a16:creationId xmlns:a16="http://schemas.microsoft.com/office/drawing/2014/main" id="{F5C272C9-BD1D-4909-9FF3-D992E530D9E7}"/>
              </a:ext>
            </a:extLst>
          </p:cNvPr>
          <p:cNvSpPr>
            <a:spLocks noGrp="1"/>
          </p:cNvSpPr>
          <p:nvPr>
            <p:ph type="sldNum" sz="quarter" idx="12"/>
          </p:nvPr>
        </p:nvSpPr>
        <p:spPr/>
        <p:txBody>
          <a:bodyPr/>
          <a:lstStyle/>
          <a:p>
            <a:fld id="{A69ED6AC-A10D-4B04-B2B9-A1F3532297DD}" type="slidenum">
              <a:rPr lang="en-CA" smtClean="0"/>
              <a:pPr/>
              <a:t>20</a:t>
            </a:fld>
            <a:endParaRPr lang="en-CA" dirty="0"/>
          </a:p>
        </p:txBody>
      </p:sp>
    </p:spTree>
    <p:extLst>
      <p:ext uri="{BB962C8B-B14F-4D97-AF65-F5344CB8AC3E}">
        <p14:creationId xmlns:p14="http://schemas.microsoft.com/office/powerpoint/2010/main" val="92817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E3086-1712-46C7-B6AC-9825BF6B1622}"/>
              </a:ext>
            </a:extLst>
          </p:cNvPr>
          <p:cNvSpPr>
            <a:spLocks noGrp="1"/>
          </p:cNvSpPr>
          <p:nvPr>
            <p:ph type="title"/>
          </p:nvPr>
        </p:nvSpPr>
        <p:spPr/>
        <p:txBody>
          <a:bodyPr/>
          <a:lstStyle/>
          <a:p>
            <a:r>
              <a:rPr lang="en-CA" b="1" dirty="0"/>
              <a:t>Your </a:t>
            </a:r>
            <a:r>
              <a:rPr lang="en-CA" b="1" dirty="0" err="1"/>
              <a:t>Nonprofit’s</a:t>
            </a:r>
            <a:r>
              <a:rPr lang="en-CA" b="1" dirty="0"/>
              <a:t> Purposes</a:t>
            </a:r>
          </a:p>
        </p:txBody>
      </p:sp>
      <p:sp>
        <p:nvSpPr>
          <p:cNvPr id="3" name="Content Placeholder 2">
            <a:extLst>
              <a:ext uri="{FF2B5EF4-FFF2-40B4-BE49-F238E27FC236}">
                <a16:creationId xmlns:a16="http://schemas.microsoft.com/office/drawing/2014/main" id="{06C88547-2D86-4BBC-A626-BCA06ACCE2DD}"/>
              </a:ext>
            </a:extLst>
          </p:cNvPr>
          <p:cNvSpPr>
            <a:spLocks noGrp="1"/>
          </p:cNvSpPr>
          <p:nvPr>
            <p:ph idx="1"/>
          </p:nvPr>
        </p:nvSpPr>
        <p:spPr/>
        <p:txBody>
          <a:bodyPr>
            <a:normAutofit fontScale="92500" lnSpcReduction="20000"/>
          </a:bodyPr>
          <a:lstStyle/>
          <a:p>
            <a:pPr marL="0" indent="0">
              <a:buNone/>
            </a:pPr>
            <a:r>
              <a:rPr lang="en-CA" dirty="0"/>
              <a:t>A </a:t>
            </a:r>
            <a:r>
              <a:rPr lang="en-CA" dirty="0" err="1"/>
              <a:t>nonprofit</a:t>
            </a:r>
            <a:r>
              <a:rPr lang="en-CA" dirty="0"/>
              <a:t> can have any legal purpose other than making a profit. </a:t>
            </a:r>
          </a:p>
          <a:p>
            <a:r>
              <a:rPr lang="en-CA" b="1" dirty="0"/>
              <a:t>You can have commercial purposes</a:t>
            </a:r>
            <a:r>
              <a:rPr lang="en-CA" dirty="0"/>
              <a:t>, but you must say that any surplus will not be returned to members but reinvested in your purposes.</a:t>
            </a:r>
          </a:p>
          <a:p>
            <a:pPr marL="0" indent="0">
              <a:buNone/>
            </a:pPr>
            <a:r>
              <a:rPr lang="en-CA" b="1" dirty="0"/>
              <a:t>Charitable purposes</a:t>
            </a:r>
            <a:r>
              <a:rPr lang="en-CA" dirty="0"/>
              <a:t> are a subset of </a:t>
            </a:r>
            <a:r>
              <a:rPr lang="en-CA" dirty="0" err="1"/>
              <a:t>nonprofit</a:t>
            </a:r>
            <a:r>
              <a:rPr lang="en-CA" dirty="0"/>
              <a:t> purposes that include:</a:t>
            </a:r>
          </a:p>
          <a:p>
            <a:r>
              <a:rPr lang="en-CA" dirty="0"/>
              <a:t>Advancement of education</a:t>
            </a:r>
          </a:p>
          <a:p>
            <a:r>
              <a:rPr lang="en-CA" dirty="0"/>
              <a:t>Relief of poverty</a:t>
            </a:r>
          </a:p>
          <a:p>
            <a:r>
              <a:rPr lang="en-CA" dirty="0"/>
              <a:t>Advancement of religion</a:t>
            </a:r>
          </a:p>
          <a:p>
            <a:r>
              <a:rPr lang="en-CA" dirty="0"/>
              <a:t>Any other purposes beneficial to the community in a way the law regards as charitable</a:t>
            </a:r>
          </a:p>
        </p:txBody>
      </p:sp>
      <p:sp>
        <p:nvSpPr>
          <p:cNvPr id="4" name="Slide Number Placeholder 3">
            <a:extLst>
              <a:ext uri="{FF2B5EF4-FFF2-40B4-BE49-F238E27FC236}">
                <a16:creationId xmlns:a16="http://schemas.microsoft.com/office/drawing/2014/main" id="{FA92F93D-2E28-487E-8C38-9349801E4771}"/>
              </a:ext>
            </a:extLst>
          </p:cNvPr>
          <p:cNvSpPr>
            <a:spLocks noGrp="1"/>
          </p:cNvSpPr>
          <p:nvPr>
            <p:ph type="sldNum" sz="quarter" idx="12"/>
          </p:nvPr>
        </p:nvSpPr>
        <p:spPr/>
        <p:txBody>
          <a:bodyPr/>
          <a:lstStyle/>
          <a:p>
            <a:fld id="{A69ED6AC-A10D-4B04-B2B9-A1F3532297DD}" type="slidenum">
              <a:rPr lang="en-CA" smtClean="0"/>
              <a:pPr/>
              <a:t>21</a:t>
            </a:fld>
            <a:endParaRPr lang="en-CA" dirty="0"/>
          </a:p>
        </p:txBody>
      </p:sp>
    </p:spTree>
    <p:extLst>
      <p:ext uri="{BB962C8B-B14F-4D97-AF65-F5344CB8AC3E}">
        <p14:creationId xmlns:p14="http://schemas.microsoft.com/office/powerpoint/2010/main" val="3248336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1D492-5612-4429-AA33-CC3AA7E357BE}"/>
              </a:ext>
            </a:extLst>
          </p:cNvPr>
          <p:cNvSpPr>
            <a:spLocks noGrp="1"/>
          </p:cNvSpPr>
          <p:nvPr>
            <p:ph type="title"/>
          </p:nvPr>
        </p:nvSpPr>
        <p:spPr/>
        <p:txBody>
          <a:bodyPr/>
          <a:lstStyle/>
          <a:p>
            <a:r>
              <a:rPr lang="en-CA" b="1" dirty="0"/>
              <a:t>Your </a:t>
            </a:r>
            <a:r>
              <a:rPr lang="en-CA" b="1" dirty="0" err="1"/>
              <a:t>Nonprofit’s</a:t>
            </a:r>
            <a:r>
              <a:rPr lang="en-CA" b="1" dirty="0"/>
              <a:t> First Meeting</a:t>
            </a:r>
          </a:p>
        </p:txBody>
      </p:sp>
      <p:sp>
        <p:nvSpPr>
          <p:cNvPr id="3" name="Content Placeholder 2">
            <a:extLst>
              <a:ext uri="{FF2B5EF4-FFF2-40B4-BE49-F238E27FC236}">
                <a16:creationId xmlns:a16="http://schemas.microsoft.com/office/drawing/2014/main" id="{C7573634-D4C1-46B0-8F72-73B0E5640093}"/>
              </a:ext>
            </a:extLst>
          </p:cNvPr>
          <p:cNvSpPr>
            <a:spLocks noGrp="1"/>
          </p:cNvSpPr>
          <p:nvPr>
            <p:ph idx="1"/>
          </p:nvPr>
        </p:nvSpPr>
        <p:spPr/>
        <p:txBody>
          <a:bodyPr>
            <a:normAutofit fontScale="85000" lnSpcReduction="20000"/>
          </a:bodyPr>
          <a:lstStyle/>
          <a:p>
            <a:pPr marL="0" indent="0">
              <a:buNone/>
            </a:pPr>
            <a:r>
              <a:rPr lang="en-CA" dirty="0"/>
              <a:t>After receiving your articles of incorporation, your </a:t>
            </a:r>
            <a:r>
              <a:rPr lang="en-CA" b="1" dirty="0"/>
              <a:t>directors must meet</a:t>
            </a:r>
            <a:r>
              <a:rPr lang="en-CA" dirty="0"/>
              <a:t> to do some or all of the following: </a:t>
            </a:r>
          </a:p>
          <a:p>
            <a:r>
              <a:rPr lang="en-CA" dirty="0"/>
              <a:t>approve a set of bylaws</a:t>
            </a:r>
          </a:p>
          <a:p>
            <a:r>
              <a:rPr lang="en-CA" dirty="0"/>
              <a:t>Call a members meeting</a:t>
            </a:r>
          </a:p>
          <a:p>
            <a:r>
              <a:rPr lang="en-CA" dirty="0"/>
              <a:t>Make banking and financial arrangements</a:t>
            </a:r>
          </a:p>
          <a:p>
            <a:r>
              <a:rPr lang="en-CA" dirty="0"/>
              <a:t>Appoint officers</a:t>
            </a:r>
          </a:p>
          <a:p>
            <a:pPr marL="0" indent="0">
              <a:buNone/>
            </a:pPr>
            <a:r>
              <a:rPr lang="en-CA" dirty="0"/>
              <a:t>Members must then meet to do any or all of the following:</a:t>
            </a:r>
          </a:p>
          <a:p>
            <a:r>
              <a:rPr lang="en-CA" dirty="0"/>
              <a:t>Vote on proposed bylaws</a:t>
            </a:r>
          </a:p>
          <a:p>
            <a:r>
              <a:rPr lang="en-CA" dirty="0"/>
              <a:t>Elect a new Board</a:t>
            </a:r>
          </a:p>
          <a:p>
            <a:r>
              <a:rPr lang="en-CA" dirty="0"/>
              <a:t>Appoint an auditor or person to do financial review</a:t>
            </a:r>
          </a:p>
          <a:p>
            <a:pPr marL="0" indent="0">
              <a:buNone/>
            </a:pPr>
            <a:r>
              <a:rPr lang="en-CA" dirty="0"/>
              <a:t>If you do not pass bylaws within 60 days of incorporating, the </a:t>
            </a:r>
            <a:r>
              <a:rPr lang="en-CA" b="1" dirty="0"/>
              <a:t>Default Bylaws</a:t>
            </a:r>
            <a:r>
              <a:rPr lang="en-CA" dirty="0"/>
              <a:t> will automatically apply to you.</a:t>
            </a:r>
          </a:p>
        </p:txBody>
      </p:sp>
      <p:sp>
        <p:nvSpPr>
          <p:cNvPr id="4" name="Slide Number Placeholder 3">
            <a:extLst>
              <a:ext uri="{FF2B5EF4-FFF2-40B4-BE49-F238E27FC236}">
                <a16:creationId xmlns:a16="http://schemas.microsoft.com/office/drawing/2014/main" id="{0362C53A-0E07-4924-920D-5B8126F9984D}"/>
              </a:ext>
            </a:extLst>
          </p:cNvPr>
          <p:cNvSpPr>
            <a:spLocks noGrp="1"/>
          </p:cNvSpPr>
          <p:nvPr>
            <p:ph type="sldNum" sz="quarter" idx="12"/>
          </p:nvPr>
        </p:nvSpPr>
        <p:spPr/>
        <p:txBody>
          <a:bodyPr/>
          <a:lstStyle/>
          <a:p>
            <a:fld id="{A69ED6AC-A10D-4B04-B2B9-A1F3532297DD}" type="slidenum">
              <a:rPr lang="en-CA" smtClean="0"/>
              <a:pPr/>
              <a:t>22</a:t>
            </a:fld>
            <a:endParaRPr lang="en-CA" dirty="0"/>
          </a:p>
        </p:txBody>
      </p:sp>
    </p:spTree>
    <p:extLst>
      <p:ext uri="{BB962C8B-B14F-4D97-AF65-F5344CB8AC3E}">
        <p14:creationId xmlns:p14="http://schemas.microsoft.com/office/powerpoint/2010/main" val="368327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14E9-B8A3-8E4A-8D4C-D0EAC290C28C}"/>
              </a:ext>
            </a:extLst>
          </p:cNvPr>
          <p:cNvSpPr>
            <a:spLocks noGrp="1"/>
          </p:cNvSpPr>
          <p:nvPr>
            <p:ph type="title"/>
          </p:nvPr>
        </p:nvSpPr>
        <p:spPr>
          <a:xfrm>
            <a:off x="626768" y="2556199"/>
            <a:ext cx="7886700" cy="1025611"/>
          </a:xfrm>
        </p:spPr>
        <p:txBody>
          <a:bodyPr>
            <a:normAutofit fontScale="90000"/>
          </a:bodyPr>
          <a:lstStyle/>
          <a:p>
            <a:r>
              <a:rPr lang="en-CA" sz="6700" b="1" dirty="0">
                <a:solidFill>
                  <a:schemeClr val="accent5">
                    <a:lumMod val="50000"/>
                  </a:schemeClr>
                </a:solidFill>
              </a:rPr>
              <a:t>Questions?</a:t>
            </a:r>
            <a:br>
              <a:rPr lang="en-US" dirty="0">
                <a:solidFill>
                  <a:srgbClr val="000000"/>
                </a:solidFill>
              </a:rPr>
            </a:br>
            <a:r>
              <a:rPr lang="en-US" dirty="0">
                <a:solidFill>
                  <a:srgbClr val="000000"/>
                </a:solidFill>
                <a:hlinkClick r:id="rId4"/>
              </a:rPr>
              <a:t>Benjamin.miller@cleo.on.ca</a:t>
            </a:r>
            <a:br>
              <a:rPr lang="en-US" dirty="0">
                <a:solidFill>
                  <a:srgbClr val="000000"/>
                </a:solidFill>
              </a:rPr>
            </a:br>
            <a:r>
              <a:rPr lang="en-US" dirty="0">
                <a:solidFill>
                  <a:srgbClr val="000000"/>
                </a:solidFill>
                <a:hlinkClick r:id="rId5"/>
              </a:rPr>
              <a:t>https://nonprofitlaw.cleo.on.ca</a:t>
            </a:r>
            <a:r>
              <a:rPr lang="en-US" dirty="0">
                <a:solidFill>
                  <a:srgbClr val="000000"/>
                </a:solidFill>
              </a:rPr>
              <a:t>  </a:t>
            </a:r>
            <a:endParaRPr lang="en-US" b="1" dirty="0">
              <a:solidFill>
                <a:schemeClr val="accent5">
                  <a:lumMod val="50000"/>
                </a:schemeClr>
              </a:solidFill>
            </a:endParaRPr>
          </a:p>
        </p:txBody>
      </p:sp>
      <p:sp>
        <p:nvSpPr>
          <p:cNvPr id="3" name="Slide Number Placeholder 2">
            <a:extLst>
              <a:ext uri="{FF2B5EF4-FFF2-40B4-BE49-F238E27FC236}">
                <a16:creationId xmlns:a16="http://schemas.microsoft.com/office/drawing/2014/main" id="{14A082EC-7E20-C04E-B43C-1FDC1B542A4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6047886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14E9-B8A3-8E4A-8D4C-D0EAC290C28C}"/>
              </a:ext>
            </a:extLst>
          </p:cNvPr>
          <p:cNvSpPr>
            <a:spLocks noGrp="1"/>
          </p:cNvSpPr>
          <p:nvPr>
            <p:ph type="title"/>
          </p:nvPr>
        </p:nvSpPr>
        <p:spPr>
          <a:xfrm>
            <a:off x="711782" y="2461250"/>
            <a:ext cx="7886701" cy="1332032"/>
          </a:xfrm>
        </p:spPr>
        <p:txBody>
          <a:bodyPr>
            <a:normAutofit fontScale="90000"/>
          </a:bodyPr>
          <a:lstStyle/>
          <a:p>
            <a:pPr algn="l"/>
            <a:r>
              <a:rPr lang="en-CA" b="1" dirty="0">
                <a:solidFill>
                  <a:schemeClr val="accent5">
                    <a:lumMod val="50000"/>
                  </a:schemeClr>
                </a:solidFill>
              </a:rPr>
              <a:t>Thank you for joining us!</a:t>
            </a:r>
            <a:br>
              <a:rPr lang="en-CA" b="1" dirty="0">
                <a:solidFill>
                  <a:schemeClr val="accent5">
                    <a:lumMod val="50000"/>
                  </a:schemeClr>
                </a:solidFill>
              </a:rPr>
            </a:br>
            <a:br>
              <a:rPr lang="en-CA" dirty="0"/>
            </a:br>
            <a:r>
              <a:rPr lang="en-CA" sz="3200" dirty="0"/>
              <a:t>Subscribe – </a:t>
            </a:r>
            <a:r>
              <a:rPr lang="en-CA" sz="3200" dirty="0">
                <a:hlinkClick r:id="rId4"/>
              </a:rPr>
              <a:t>nonprofitlaw.cleo.on.ca</a:t>
            </a:r>
            <a:br>
              <a:rPr lang="en-CA" sz="3200" dirty="0">
                <a:hlinkClick r:id="rId4"/>
              </a:rPr>
            </a:br>
            <a:br>
              <a:rPr lang="en-CA" sz="3200" dirty="0"/>
            </a:br>
            <a:endParaRPr lang="en-US" sz="3200" dirty="0"/>
          </a:p>
        </p:txBody>
      </p:sp>
      <p:sp>
        <p:nvSpPr>
          <p:cNvPr id="3" name="Slide Number Placeholder 2">
            <a:extLst>
              <a:ext uri="{FF2B5EF4-FFF2-40B4-BE49-F238E27FC236}">
                <a16:creationId xmlns:a16="http://schemas.microsoft.com/office/drawing/2014/main" id="{14A082EC-7E20-C04E-B43C-1FDC1B542A4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847099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D128A-3FA2-C144-A22B-66B56797636A}"/>
              </a:ext>
            </a:extLst>
          </p:cNvPr>
          <p:cNvSpPr>
            <a:spLocks noGrp="1"/>
          </p:cNvSpPr>
          <p:nvPr>
            <p:ph idx="1"/>
          </p:nvPr>
        </p:nvSpPr>
        <p:spPr>
          <a:xfrm>
            <a:off x="628650" y="2252534"/>
            <a:ext cx="7886700" cy="4286379"/>
          </a:xfrm>
        </p:spPr>
        <p:txBody>
          <a:bodyPr>
            <a:normAutofit/>
          </a:bodyPr>
          <a:lstStyle/>
          <a:p>
            <a:pPr>
              <a:lnSpc>
                <a:spcPct val="110000"/>
              </a:lnSpc>
              <a:spcBef>
                <a:spcPct val="0"/>
              </a:spcBef>
              <a:buNone/>
              <a:defRPr/>
            </a:pPr>
            <a:r>
              <a:rPr lang="en-US" sz="2600" dirty="0">
                <a:solidFill>
                  <a:srgbClr val="000000"/>
                </a:solidFill>
                <a:latin typeface="Lato" panose="020F0502020204030203"/>
              </a:rPr>
              <a:t>   </a:t>
            </a:r>
            <a:r>
              <a:rPr lang="en-US" sz="3100" dirty="0">
                <a:solidFill>
                  <a:srgbClr val="000000"/>
                </a:solidFill>
              </a:rPr>
              <a:t>There will be a period for questions at the end of each section, but feel free to ask questions throughout by unmuting or typing in the chat. </a:t>
            </a: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3100" dirty="0">
              <a:solidFill>
                <a:srgbClr val="000000"/>
              </a:solidFill>
            </a:endParaRP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2600" dirty="0">
              <a:solidFill>
                <a:srgbClr val="000000"/>
              </a:solidFill>
              <a:latin typeface="Lato" panose="020F0502020204030203"/>
            </a:endParaRPr>
          </a:p>
          <a:p>
            <a:pPr>
              <a:lnSpc>
                <a:spcPct val="110000"/>
              </a:lnSpc>
              <a:spcBef>
                <a:spcPct val="0"/>
              </a:spcBef>
              <a:buNone/>
              <a:defRPr/>
            </a:pPr>
            <a:endParaRPr lang="en-US" dirty="0"/>
          </a:p>
        </p:txBody>
      </p:sp>
      <p:sp>
        <p:nvSpPr>
          <p:cNvPr id="4" name="Slide Number Placeholder 3">
            <a:extLst>
              <a:ext uri="{FF2B5EF4-FFF2-40B4-BE49-F238E27FC236}">
                <a16:creationId xmlns:a16="http://schemas.microsoft.com/office/drawing/2014/main" id="{AEA0384F-2128-354D-BC53-7ED9B66E7C0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8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CA"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Title 4">
            <a:extLst>
              <a:ext uri="{FF2B5EF4-FFF2-40B4-BE49-F238E27FC236}">
                <a16:creationId xmlns:a16="http://schemas.microsoft.com/office/drawing/2014/main" id="{D3ABFB43-819B-8E41-A46F-00446C6947CF}"/>
              </a:ext>
            </a:extLst>
          </p:cNvPr>
          <p:cNvSpPr txBox="1">
            <a:spLocks noGrp="1"/>
          </p:cNvSpPr>
          <p:nvPr>
            <p:ph type="title"/>
          </p:nvPr>
        </p:nvSpPr>
        <p:spPr>
          <a:xfrm>
            <a:off x="628650" y="1139645"/>
            <a:ext cx="7886700" cy="590931"/>
          </a:xfrm>
          <a:prstGeom prst="rect">
            <a:avLst/>
          </a:prstGeom>
          <a:noFill/>
        </p:spPr>
        <p:txBody>
          <a:bodyPr>
            <a:spAutoFit/>
          </a:bodyPr>
          <a:lstStyle/>
          <a:p>
            <a:pPr algn="ctr" eaLnBrk="1" fontAlgn="auto" hangingPunct="1">
              <a:spcBef>
                <a:spcPts val="0"/>
              </a:spcBef>
              <a:spcAft>
                <a:spcPts val="0"/>
              </a:spcAft>
              <a:defRPr/>
            </a:pPr>
            <a:r>
              <a:rPr lang="en-US" sz="3600" dirty="0">
                <a:solidFill>
                  <a:srgbClr val="3A4B83"/>
                </a:solidFill>
                <a:latin typeface="+mn-lt"/>
                <a:ea typeface="+mn-ea"/>
              </a:rPr>
              <a:t>Housekeeping</a:t>
            </a:r>
            <a:endParaRPr lang="en-US" dirty="0">
              <a:solidFill>
                <a:srgbClr val="3A4B83"/>
              </a:solidFill>
              <a:latin typeface="+mn-lt"/>
              <a:ea typeface="+mn-ea"/>
            </a:endParaRPr>
          </a:p>
        </p:txBody>
      </p:sp>
    </p:spTree>
    <p:extLst>
      <p:ext uri="{BB962C8B-B14F-4D97-AF65-F5344CB8AC3E}">
        <p14:creationId xmlns:p14="http://schemas.microsoft.com/office/powerpoint/2010/main" val="3727429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D128A-3FA2-C144-A22B-66B56797636A}"/>
              </a:ext>
            </a:extLst>
          </p:cNvPr>
          <p:cNvSpPr>
            <a:spLocks noGrp="1"/>
          </p:cNvSpPr>
          <p:nvPr>
            <p:ph idx="1"/>
          </p:nvPr>
        </p:nvSpPr>
        <p:spPr>
          <a:xfrm>
            <a:off x="628650" y="2252534"/>
            <a:ext cx="7886700" cy="4286379"/>
          </a:xfrm>
        </p:spPr>
        <p:txBody>
          <a:bodyPr>
            <a:normAutofit fontScale="77500" lnSpcReduction="20000"/>
          </a:bodyPr>
          <a:lstStyle/>
          <a:p>
            <a:pPr marL="0" indent="0">
              <a:buNone/>
            </a:pPr>
            <a:r>
              <a:rPr lang="en-CA" sz="3500" dirty="0"/>
              <a:t>This presentation is: </a:t>
            </a:r>
          </a:p>
          <a:p>
            <a:r>
              <a:rPr lang="en-CA" sz="3500" dirty="0"/>
              <a:t>general legal information – it isn’t legal advice tailored for your specific situation. </a:t>
            </a:r>
          </a:p>
          <a:p>
            <a:r>
              <a:rPr lang="en-CA" sz="3500" dirty="0"/>
              <a:t>a high-level overview of ONCA – it isn’t comprehensive and it doesn’t address other areas of law, such as charity law.</a:t>
            </a:r>
          </a:p>
          <a:p>
            <a:r>
              <a:rPr lang="en-CA" sz="3500" dirty="0"/>
              <a:t>about law not best practices. Just because something is legal doesn’t mean it’s a good idea. </a:t>
            </a:r>
          </a:p>
          <a:p>
            <a:r>
              <a:rPr lang="en-CA" sz="3500" dirty="0"/>
              <a:t>about law not funder expectations.</a:t>
            </a:r>
            <a:endParaRPr lang="en-US" sz="3900" dirty="0">
              <a:solidFill>
                <a:srgbClr val="000000"/>
              </a:solidFill>
            </a:endParaRP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3100" dirty="0">
              <a:solidFill>
                <a:srgbClr val="000000"/>
              </a:solidFill>
            </a:endParaRPr>
          </a:p>
          <a:p>
            <a:pPr>
              <a:lnSpc>
                <a:spcPct val="110000"/>
              </a:lnSpc>
              <a:spcBef>
                <a:spcPct val="0"/>
              </a:spcBef>
              <a:buNone/>
              <a:defRPr/>
            </a:pPr>
            <a:r>
              <a:rPr lang="en-US" sz="3100" dirty="0">
                <a:solidFill>
                  <a:srgbClr val="000000"/>
                </a:solidFill>
              </a:rPr>
              <a:t>   </a:t>
            </a:r>
          </a:p>
          <a:p>
            <a:pPr>
              <a:lnSpc>
                <a:spcPct val="110000"/>
              </a:lnSpc>
              <a:spcBef>
                <a:spcPct val="0"/>
              </a:spcBef>
              <a:buNone/>
              <a:defRPr/>
            </a:pPr>
            <a:endParaRPr lang="en-US" sz="2600" dirty="0">
              <a:solidFill>
                <a:srgbClr val="000000"/>
              </a:solidFill>
              <a:latin typeface="Lato" panose="020F0502020204030203"/>
            </a:endParaRPr>
          </a:p>
          <a:p>
            <a:pPr>
              <a:lnSpc>
                <a:spcPct val="110000"/>
              </a:lnSpc>
              <a:spcBef>
                <a:spcPct val="0"/>
              </a:spcBef>
              <a:buNone/>
              <a:defRPr/>
            </a:pPr>
            <a:endParaRPr lang="en-US" dirty="0"/>
          </a:p>
        </p:txBody>
      </p:sp>
      <p:sp>
        <p:nvSpPr>
          <p:cNvPr id="4" name="Slide Number Placeholder 3">
            <a:extLst>
              <a:ext uri="{FF2B5EF4-FFF2-40B4-BE49-F238E27FC236}">
                <a16:creationId xmlns:a16="http://schemas.microsoft.com/office/drawing/2014/main" id="{AEA0384F-2128-354D-BC53-7ED9B66E7C0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8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CA"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Title 4">
            <a:extLst>
              <a:ext uri="{FF2B5EF4-FFF2-40B4-BE49-F238E27FC236}">
                <a16:creationId xmlns:a16="http://schemas.microsoft.com/office/drawing/2014/main" id="{D3ABFB43-819B-8E41-A46F-00446C6947CF}"/>
              </a:ext>
            </a:extLst>
          </p:cNvPr>
          <p:cNvSpPr txBox="1">
            <a:spLocks noGrp="1"/>
          </p:cNvSpPr>
          <p:nvPr>
            <p:ph type="title"/>
          </p:nvPr>
        </p:nvSpPr>
        <p:spPr>
          <a:xfrm>
            <a:off x="628650" y="1139645"/>
            <a:ext cx="7886700" cy="590931"/>
          </a:xfrm>
          <a:prstGeom prst="rect">
            <a:avLst/>
          </a:prstGeom>
          <a:noFill/>
        </p:spPr>
        <p:txBody>
          <a:bodyPr>
            <a:spAutoFit/>
          </a:bodyPr>
          <a:lstStyle/>
          <a:p>
            <a:pPr algn="ctr" eaLnBrk="1" fontAlgn="auto" hangingPunct="1">
              <a:spcBef>
                <a:spcPts val="0"/>
              </a:spcBef>
              <a:spcAft>
                <a:spcPts val="0"/>
              </a:spcAft>
              <a:defRPr/>
            </a:pPr>
            <a:r>
              <a:rPr lang="en-US" sz="3600" dirty="0">
                <a:solidFill>
                  <a:srgbClr val="3A4B83"/>
                </a:solidFill>
                <a:latin typeface="+mn-lt"/>
                <a:ea typeface="+mn-ea"/>
              </a:rPr>
              <a:t>Disclaimer</a:t>
            </a:r>
            <a:endParaRPr lang="en-US" dirty="0">
              <a:solidFill>
                <a:srgbClr val="3A4B83"/>
              </a:solidFill>
              <a:latin typeface="+mn-lt"/>
              <a:ea typeface="+mn-ea"/>
            </a:endParaRPr>
          </a:p>
        </p:txBody>
      </p:sp>
    </p:spTree>
    <p:extLst>
      <p:ext uri="{BB962C8B-B14F-4D97-AF65-F5344CB8AC3E}">
        <p14:creationId xmlns:p14="http://schemas.microsoft.com/office/powerpoint/2010/main" val="1377371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D8F420-89DB-564D-A13A-B552E20D86F2}"/>
              </a:ext>
            </a:extLst>
          </p:cNvPr>
          <p:cNvSpPr txBox="1">
            <a:spLocks noGrp="1"/>
          </p:cNvSpPr>
          <p:nvPr>
            <p:ph type="title"/>
          </p:nvPr>
        </p:nvSpPr>
        <p:spPr>
          <a:xfrm>
            <a:off x="628650" y="1068564"/>
            <a:ext cx="7886700" cy="590931"/>
          </a:xfrm>
          <a:prstGeom prst="rect">
            <a:avLst/>
          </a:prstGeom>
          <a:noFill/>
        </p:spPr>
        <p:txBody>
          <a:bodyPr>
            <a:spAutoFit/>
          </a:bodyPr>
          <a:lstStyle/>
          <a:p>
            <a:pPr algn="ctr">
              <a:spcBef>
                <a:spcPts val="0"/>
              </a:spcBef>
              <a:defRPr/>
            </a:pPr>
            <a:r>
              <a:rPr lang="en-US" sz="3600" b="1" dirty="0">
                <a:solidFill>
                  <a:schemeClr val="accent5">
                    <a:lumMod val="50000"/>
                  </a:schemeClr>
                </a:solidFill>
              </a:rPr>
              <a:t>Land Acknowledgement</a:t>
            </a:r>
            <a:endParaRPr lang="en-US" b="1" dirty="0">
              <a:solidFill>
                <a:schemeClr val="accent5">
                  <a:lumMod val="50000"/>
                </a:schemeClr>
              </a:solidFill>
              <a:ea typeface="+mn-ea"/>
            </a:endParaRPr>
          </a:p>
        </p:txBody>
      </p:sp>
      <p:sp>
        <p:nvSpPr>
          <p:cNvPr id="3" name="Content Placeholder 2">
            <a:extLst>
              <a:ext uri="{FF2B5EF4-FFF2-40B4-BE49-F238E27FC236}">
                <a16:creationId xmlns:a16="http://schemas.microsoft.com/office/drawing/2014/main" id="{B46A4D9B-43F2-AF4F-B712-C61888F882CF}"/>
              </a:ext>
            </a:extLst>
          </p:cNvPr>
          <p:cNvSpPr>
            <a:spLocks noGrp="1"/>
          </p:cNvSpPr>
          <p:nvPr>
            <p:ph idx="1"/>
          </p:nvPr>
        </p:nvSpPr>
        <p:spPr>
          <a:xfrm>
            <a:off x="628650" y="1861009"/>
            <a:ext cx="7886700" cy="4092315"/>
          </a:xfrm>
        </p:spPr>
        <p:txBody>
          <a:bodyPr>
            <a:normAutofit fontScale="62500" lnSpcReduction="20000"/>
          </a:bodyPr>
          <a:lstStyle/>
          <a:p>
            <a:pPr marL="0" indent="0">
              <a:lnSpc>
                <a:spcPct val="120000"/>
              </a:lnSpc>
              <a:buNone/>
            </a:pPr>
            <a:r>
              <a:rPr lang="en-CA" dirty="0"/>
              <a:t>We acknowledge that since time immemorial the land on which we live and work has been the home and traditional territory of Indigenous Peoples, including the </a:t>
            </a:r>
            <a:r>
              <a:rPr lang="en-CA" dirty="0" err="1"/>
              <a:t>Mississaugas</a:t>
            </a:r>
            <a:r>
              <a:rPr lang="en-CA" dirty="0"/>
              <a:t> of the Credit, Haudenosaunee and Wyandot, and is now home to many diverse First Nations, Inuit, and Métis relatives. CLEO’s work is also carried out across the many traditional territories of this land that is also known as Ontario. We acknowledge our privilege as well as our role in the systems of colonization. </a:t>
            </a:r>
          </a:p>
          <a:p>
            <a:pPr marL="0" indent="0">
              <a:lnSpc>
                <a:spcPct val="120000"/>
              </a:lnSpc>
              <a:buNone/>
            </a:pPr>
            <a:r>
              <a:rPr lang="en-CA" dirty="0"/>
              <a:t>CLEO staff are learning to be better allies by participating in training about the systemic nature of anti-Indigenous racism in Canada. We are strengthening ties to Indigenous-serving organizations in order to produce information and resources that reflect the experience of Indigenous Peoples, and develop training that is more relevant for and accessible to Indigenous Peoples.  </a:t>
            </a:r>
          </a:p>
          <a:p>
            <a:pPr marL="0" indent="0">
              <a:buNone/>
            </a:pPr>
            <a:endParaRPr lang="en-US" dirty="0">
              <a:solidFill>
                <a:schemeClr val="bg2"/>
              </a:solidFill>
            </a:endParaRPr>
          </a:p>
        </p:txBody>
      </p:sp>
      <p:sp>
        <p:nvSpPr>
          <p:cNvPr id="4" name="Slide Number Placeholder 3">
            <a:extLst>
              <a:ext uri="{FF2B5EF4-FFF2-40B4-BE49-F238E27FC236}">
                <a16:creationId xmlns:a16="http://schemas.microsoft.com/office/drawing/2014/main" id="{07A718A1-137A-544A-AC5B-7B9B13509B0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9ED6AC-A10D-4B04-B2B9-A1F3532297DD}" type="slidenum">
              <a:rPr kumimoji="0" lang="en-CA" sz="1200" b="0" i="0" u="none" strike="noStrike" kern="1200" cap="none" spc="0" normalizeH="0" baseline="0" noProof="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57971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BFF8C-6263-49A0-8119-472F3EF48A48}"/>
              </a:ext>
            </a:extLst>
          </p:cNvPr>
          <p:cNvSpPr>
            <a:spLocks noGrp="1"/>
          </p:cNvSpPr>
          <p:nvPr>
            <p:ph type="title"/>
          </p:nvPr>
        </p:nvSpPr>
        <p:spPr/>
        <p:txBody>
          <a:bodyPr/>
          <a:lstStyle/>
          <a:p>
            <a:r>
              <a:rPr lang="en-CA" b="1" dirty="0">
                <a:solidFill>
                  <a:srgbClr val="002060"/>
                </a:solidFill>
              </a:rPr>
              <a:t>Rules for Unincorporated Associations</a:t>
            </a:r>
          </a:p>
        </p:txBody>
      </p:sp>
      <p:sp>
        <p:nvSpPr>
          <p:cNvPr id="5" name="Text Placeholder 4">
            <a:extLst>
              <a:ext uri="{FF2B5EF4-FFF2-40B4-BE49-F238E27FC236}">
                <a16:creationId xmlns:a16="http://schemas.microsoft.com/office/drawing/2014/main" id="{F914F47B-813D-4A60-9A77-6C406D4E39F7}"/>
              </a:ext>
            </a:extLst>
          </p:cNvPr>
          <p:cNvSpPr>
            <a:spLocks noGrp="1"/>
          </p:cNvSpPr>
          <p:nvPr>
            <p:ph type="body" idx="1"/>
          </p:nvPr>
        </p:nvSpPr>
        <p:spPr/>
        <p:txBody>
          <a:bodyPr>
            <a:normAutofit fontScale="92500" lnSpcReduction="20000"/>
          </a:bodyPr>
          <a:lstStyle/>
          <a:p>
            <a:r>
              <a:rPr lang="en-CA" dirty="0">
                <a:solidFill>
                  <a:schemeClr val="tx1"/>
                </a:solidFill>
              </a:rPr>
              <a:t>How to Start an Unincorporated Association</a:t>
            </a:r>
          </a:p>
          <a:p>
            <a:r>
              <a:rPr lang="en-CA" dirty="0">
                <a:solidFill>
                  <a:schemeClr val="tx1"/>
                </a:solidFill>
              </a:rPr>
              <a:t>Constitutions </a:t>
            </a:r>
          </a:p>
          <a:p>
            <a:r>
              <a:rPr lang="en-CA" dirty="0">
                <a:solidFill>
                  <a:schemeClr val="tx1"/>
                </a:solidFill>
              </a:rPr>
              <a:t>Who makes Decisions in an Unincorporated Association</a:t>
            </a:r>
          </a:p>
          <a:p>
            <a:r>
              <a:rPr lang="en-CA" dirty="0"/>
              <a:t>How is property handled</a:t>
            </a:r>
            <a:endParaRPr lang="en-CA" dirty="0">
              <a:solidFill>
                <a:schemeClr val="tx1"/>
              </a:solidFill>
            </a:endParaRPr>
          </a:p>
        </p:txBody>
      </p:sp>
    </p:spTree>
    <p:extLst>
      <p:ext uri="{BB962C8B-B14F-4D97-AF65-F5344CB8AC3E}">
        <p14:creationId xmlns:p14="http://schemas.microsoft.com/office/powerpoint/2010/main" val="1816137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fontScale="90000"/>
          </a:bodyPr>
          <a:lstStyle/>
          <a:p>
            <a:pPr algn="ctr"/>
            <a:r>
              <a:rPr lang="en-CA" sz="3600" b="1" dirty="0">
                <a:solidFill>
                  <a:srgbClr val="002060"/>
                </a:solidFill>
              </a:rPr>
              <a:t>How to Start an Unincorporated Association</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US" dirty="0"/>
              <a:t>An unincorporated association is a group of people who have decided to do things together for a purpose or goal other than profit.</a:t>
            </a:r>
          </a:p>
          <a:p>
            <a:pPr marL="0" indent="0">
              <a:buNone/>
            </a:pPr>
            <a:endParaRPr lang="en-US" sz="2400" dirty="0"/>
          </a:p>
          <a:p>
            <a:pPr marL="0" indent="0">
              <a:buNone/>
            </a:pPr>
            <a:r>
              <a:rPr lang="en-US" dirty="0"/>
              <a:t>You don’t need to register with any office. </a:t>
            </a:r>
          </a:p>
          <a:p>
            <a:pPr marL="0" indent="0">
              <a:buNone/>
            </a:pPr>
            <a:endParaRPr lang="en-US" sz="2400" dirty="0"/>
          </a:p>
          <a:p>
            <a:pPr marL="0" indent="0">
              <a:buNone/>
            </a:pPr>
            <a:r>
              <a:rPr lang="en-US" dirty="0"/>
              <a:t>There are no federal or provincial laws that govern unincorporated associations.</a:t>
            </a:r>
            <a:endParaRPr lang="en-CA" sz="4000" dirty="0"/>
          </a:p>
        </p:txBody>
      </p:sp>
    </p:spTree>
    <p:extLst>
      <p:ext uri="{BB962C8B-B14F-4D97-AF65-F5344CB8AC3E}">
        <p14:creationId xmlns:p14="http://schemas.microsoft.com/office/powerpoint/2010/main" val="967451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575733"/>
            <a:ext cx="7886700" cy="1114956"/>
          </a:xfrm>
        </p:spPr>
        <p:txBody>
          <a:bodyPr>
            <a:normAutofit/>
          </a:bodyPr>
          <a:lstStyle/>
          <a:p>
            <a:pPr algn="ctr"/>
            <a:r>
              <a:rPr lang="en-CA" sz="3600" b="1" dirty="0">
                <a:solidFill>
                  <a:srgbClr val="002060"/>
                </a:solidFill>
              </a:rPr>
              <a:t>Constitutions</a:t>
            </a:r>
          </a:p>
        </p:txBody>
      </p:sp>
      <p:sp>
        <p:nvSpPr>
          <p:cNvPr id="3" name="TextBox 2">
            <a:extLst>
              <a:ext uri="{FF2B5EF4-FFF2-40B4-BE49-F238E27FC236}">
                <a16:creationId xmlns:a16="http://schemas.microsoft.com/office/drawing/2014/main" id="{3EF42F17-30A0-49EF-8BFD-90E393DD6208}"/>
              </a:ext>
            </a:extLst>
          </p:cNvPr>
          <p:cNvSpPr txBox="1"/>
          <p:nvPr/>
        </p:nvSpPr>
        <p:spPr>
          <a:xfrm>
            <a:off x="490329" y="1592335"/>
            <a:ext cx="7633253" cy="4247317"/>
          </a:xfrm>
          <a:prstGeom prst="rect">
            <a:avLst/>
          </a:prstGeom>
          <a:noFill/>
        </p:spPr>
        <p:txBody>
          <a:bodyPr wrap="square" rtlCol="0">
            <a:spAutoFit/>
          </a:bodyPr>
          <a:lstStyle/>
          <a:p>
            <a:r>
              <a:rPr lang="en-US" b="1" u="sng" dirty="0"/>
              <a:t>Constitutions are fancy FAQs!</a:t>
            </a:r>
          </a:p>
          <a:p>
            <a:pPr>
              <a:buFont typeface="Arial" panose="020B0604020202020204" pitchFamily="34" charset="0"/>
              <a:buChar char="•"/>
            </a:pPr>
            <a:r>
              <a:rPr lang="en-US" dirty="0"/>
              <a:t>What are the purposes or goals of your group?</a:t>
            </a:r>
          </a:p>
          <a:p>
            <a:pPr>
              <a:buFont typeface="Arial" panose="020B0604020202020204" pitchFamily="34" charset="0"/>
              <a:buChar char="•"/>
            </a:pPr>
            <a:r>
              <a:rPr lang="en-US" dirty="0"/>
              <a:t>Who is a member? </a:t>
            </a:r>
          </a:p>
          <a:p>
            <a:pPr marL="742950" lvl="1" indent="-285750">
              <a:buFont typeface="Arial" panose="020B0604020202020204" pitchFamily="34" charset="0"/>
              <a:buChar char="•"/>
            </a:pPr>
            <a:r>
              <a:rPr lang="en-US" dirty="0"/>
              <a:t>How do you become a member?</a:t>
            </a:r>
          </a:p>
          <a:p>
            <a:pPr marL="742950" lvl="1" indent="-285750">
              <a:buFont typeface="Arial" panose="020B0604020202020204" pitchFamily="34" charset="0"/>
              <a:buChar char="•"/>
            </a:pPr>
            <a:r>
              <a:rPr lang="en-US" dirty="0"/>
              <a:t>What rights do members have?</a:t>
            </a:r>
          </a:p>
          <a:p>
            <a:pPr marL="742950" lvl="1" indent="-285750">
              <a:buFont typeface="Arial" panose="020B0604020202020204" pitchFamily="34" charset="0"/>
              <a:buChar char="•"/>
            </a:pPr>
            <a:r>
              <a:rPr lang="en-US" dirty="0"/>
              <a:t>How does membership end?</a:t>
            </a:r>
          </a:p>
          <a:p>
            <a:pPr>
              <a:buFont typeface="Arial" panose="020B0604020202020204" pitchFamily="34" charset="0"/>
              <a:buChar char="•"/>
            </a:pPr>
            <a:r>
              <a:rPr lang="en-US" dirty="0"/>
              <a:t>How are decisions made? </a:t>
            </a:r>
          </a:p>
          <a:p>
            <a:pPr marL="742950" lvl="1" indent="-285750">
              <a:buFont typeface="Arial" panose="020B0604020202020204" pitchFamily="34" charset="0"/>
              <a:buChar char="•"/>
            </a:pPr>
            <a:r>
              <a:rPr lang="en-US" dirty="0"/>
              <a:t>Is there an executive?</a:t>
            </a:r>
          </a:p>
          <a:p>
            <a:pPr marL="742950" lvl="1" indent="-285750">
              <a:buFont typeface="Arial" panose="020B0604020202020204" pitchFamily="34" charset="0"/>
              <a:buChar char="•"/>
            </a:pPr>
            <a:r>
              <a:rPr lang="en-US" dirty="0"/>
              <a:t>Do you decide by consensus or majority?</a:t>
            </a:r>
          </a:p>
          <a:p>
            <a:pPr>
              <a:buFont typeface="Arial" panose="020B0604020202020204" pitchFamily="34" charset="0"/>
              <a:buChar char="•"/>
            </a:pPr>
            <a:r>
              <a:rPr lang="en-US" dirty="0"/>
              <a:t>How will you deal with property? </a:t>
            </a:r>
          </a:p>
          <a:p>
            <a:pPr marL="742950" lvl="1" indent="-285750">
              <a:buFont typeface="Arial" panose="020B0604020202020204" pitchFamily="34" charset="0"/>
              <a:buChar char="•"/>
            </a:pPr>
            <a:r>
              <a:rPr lang="en-US" dirty="0"/>
              <a:t>Who does it belong to?</a:t>
            </a:r>
          </a:p>
          <a:p>
            <a:pPr marL="742950" lvl="1" indent="-285750">
              <a:buFont typeface="Arial" panose="020B0604020202020204" pitchFamily="34" charset="0"/>
              <a:buChar char="•"/>
            </a:pPr>
            <a:r>
              <a:rPr lang="en-US" dirty="0"/>
              <a:t>Who will it go to if your unincorporated association closes down?</a:t>
            </a:r>
          </a:p>
          <a:p>
            <a:pPr>
              <a:buFont typeface="Arial" panose="020B0604020202020204" pitchFamily="34" charset="0"/>
              <a:buChar char="•"/>
            </a:pPr>
            <a:r>
              <a:rPr lang="en-US" dirty="0"/>
              <a:t>How do you change your constitution?</a:t>
            </a:r>
          </a:p>
          <a:p>
            <a:pPr>
              <a:buFont typeface="Arial" panose="020B0604020202020204" pitchFamily="34" charset="0"/>
              <a:buChar char="•"/>
            </a:pPr>
            <a:endParaRPr lang="en-US" dirty="0"/>
          </a:p>
          <a:p>
            <a:r>
              <a:rPr lang="en-US" dirty="0"/>
              <a:t>If it’s not written down, a court will look to your common practices.</a:t>
            </a:r>
          </a:p>
        </p:txBody>
      </p:sp>
    </p:spTree>
    <p:extLst>
      <p:ext uri="{BB962C8B-B14F-4D97-AF65-F5344CB8AC3E}">
        <p14:creationId xmlns:p14="http://schemas.microsoft.com/office/powerpoint/2010/main" val="123913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EA1F-98D9-4263-A938-0FED4523BAE0}"/>
              </a:ext>
            </a:extLst>
          </p:cNvPr>
          <p:cNvSpPr>
            <a:spLocks noGrp="1"/>
          </p:cNvSpPr>
          <p:nvPr>
            <p:ph type="title"/>
          </p:nvPr>
        </p:nvSpPr>
        <p:spPr>
          <a:xfrm>
            <a:off x="628650" y="681037"/>
            <a:ext cx="7886700" cy="1009652"/>
          </a:xfrm>
        </p:spPr>
        <p:txBody>
          <a:bodyPr>
            <a:normAutofit/>
          </a:bodyPr>
          <a:lstStyle/>
          <a:p>
            <a:pPr algn="ctr"/>
            <a:r>
              <a:rPr lang="en-CA" sz="3600" b="1" dirty="0">
                <a:solidFill>
                  <a:srgbClr val="002060"/>
                </a:solidFill>
              </a:rPr>
              <a:t>Who makes Decisions?</a:t>
            </a:r>
          </a:p>
        </p:txBody>
      </p:sp>
      <p:sp>
        <p:nvSpPr>
          <p:cNvPr id="3" name="Content Placeholder 2">
            <a:extLst>
              <a:ext uri="{FF2B5EF4-FFF2-40B4-BE49-F238E27FC236}">
                <a16:creationId xmlns:a16="http://schemas.microsoft.com/office/drawing/2014/main" id="{39EC79D0-30E3-47B6-8B83-4A4B4288E82E}"/>
              </a:ext>
            </a:extLst>
          </p:cNvPr>
          <p:cNvSpPr>
            <a:spLocks noGrp="1"/>
          </p:cNvSpPr>
          <p:nvPr>
            <p:ph idx="1"/>
          </p:nvPr>
        </p:nvSpPr>
        <p:spPr/>
        <p:txBody>
          <a:bodyPr>
            <a:normAutofit/>
          </a:bodyPr>
          <a:lstStyle/>
          <a:p>
            <a:pPr marL="0" indent="0">
              <a:buNone/>
            </a:pPr>
            <a:r>
              <a:rPr lang="en-US" dirty="0"/>
              <a:t>Members of an unincorporated association can structure the association in any way that they like.</a:t>
            </a:r>
          </a:p>
          <a:p>
            <a:pPr marL="0" indent="0">
              <a:buNone/>
            </a:pPr>
            <a:endParaRPr lang="en-US" dirty="0"/>
          </a:p>
          <a:p>
            <a:pPr marL="0" indent="0">
              <a:buNone/>
            </a:pPr>
            <a:r>
              <a:rPr lang="en-US" dirty="0"/>
              <a:t>If you don’t write down how you make decisions, then the court will assume decision-making is based on consensus, and not by majority votes.</a:t>
            </a:r>
            <a:endParaRPr lang="en-CA" sz="4000" dirty="0"/>
          </a:p>
        </p:txBody>
      </p:sp>
    </p:spTree>
    <p:extLst>
      <p:ext uri="{BB962C8B-B14F-4D97-AF65-F5344CB8AC3E}">
        <p14:creationId xmlns:p14="http://schemas.microsoft.com/office/powerpoint/2010/main" val="3724876832"/>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LEO new palette">
      <a:dk1>
        <a:sysClr val="windowText" lastClr="000000"/>
      </a:dk1>
      <a:lt1>
        <a:sysClr val="window" lastClr="FFFFFF"/>
      </a:lt1>
      <a:dk2>
        <a:srgbClr val="394755"/>
      </a:dk2>
      <a:lt2>
        <a:srgbClr val="F99B1C"/>
      </a:lt2>
      <a:accent1>
        <a:srgbClr val="2A3560"/>
      </a:accent1>
      <a:accent2>
        <a:srgbClr val="E37F24"/>
      </a:accent2>
      <a:accent3>
        <a:srgbClr val="A5AB81"/>
      </a:accent3>
      <a:accent4>
        <a:srgbClr val="D8B25C"/>
      </a:accent4>
      <a:accent5>
        <a:srgbClr val="7BA79D"/>
      </a:accent5>
      <a:accent6>
        <a:srgbClr val="968C8C"/>
      </a:accent6>
      <a:hlink>
        <a:srgbClr val="F7B615"/>
      </a:hlink>
      <a:folHlink>
        <a:srgbClr val="704404"/>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7254652A7BDC48AF9BE1955833DEFE" ma:contentTypeVersion="10" ma:contentTypeDescription="Create a new document." ma:contentTypeScope="" ma:versionID="722eb85d2723b175ea10c4cddc669404">
  <xsd:schema xmlns:xsd="http://www.w3.org/2001/XMLSchema" xmlns:xs="http://www.w3.org/2001/XMLSchema" xmlns:p="http://schemas.microsoft.com/office/2006/metadata/properties" xmlns:ns2="7b497f72-34a2-4b35-83f4-a887b8c756d8" xmlns:ns3="52c7051c-c27c-4b82-afce-abf75e238bea" targetNamespace="http://schemas.microsoft.com/office/2006/metadata/properties" ma:root="true" ma:fieldsID="35f678d79ba17f2d22eab8477a1f2c38" ns2:_="" ns3:_="">
    <xsd:import namespace="7b497f72-34a2-4b35-83f4-a887b8c756d8"/>
    <xsd:import namespace="52c7051c-c27c-4b82-afce-abf75e238be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497f72-34a2-4b35-83f4-a887b8c756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c7051c-c27c-4b82-afce-abf75e238be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2AAE18-11A0-4BC3-A04E-EEF9972D98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497f72-34a2-4b35-83f4-a887b8c756d8"/>
    <ds:schemaRef ds:uri="52c7051c-c27c-4b82-afce-abf75e238b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5F3D49-1E9F-47E7-AE33-9AFDBE009EFA}">
  <ds:schemaRefs>
    <ds:schemaRef ds:uri="http://schemas.openxmlformats.org/package/2006/metadata/core-properties"/>
    <ds:schemaRef ds:uri="http://schemas.microsoft.com/office/2006/documentManagement/types"/>
    <ds:schemaRef ds:uri="http://schemas.microsoft.com/office/infopath/2007/PartnerControls"/>
    <ds:schemaRef ds:uri="52c7051c-c27c-4b82-afce-abf75e238bea"/>
    <ds:schemaRef ds:uri="http://purl.org/dc/terms/"/>
    <ds:schemaRef ds:uri="7b497f72-34a2-4b35-83f4-a887b8c756d8"/>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F2D908E9-5CC8-4167-8619-501F54E7AD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1885</TotalTime>
  <Words>1307</Words>
  <Application>Microsoft Office PowerPoint</Application>
  <PresentationFormat>On-screen Show (4:3)</PresentationFormat>
  <Paragraphs>176</Paragraphs>
  <Slides>24</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Calibri Light</vt:lpstr>
      <vt:lpstr>Courier New</vt:lpstr>
      <vt:lpstr>Lato</vt:lpstr>
      <vt:lpstr>1_Office Theme</vt:lpstr>
      <vt:lpstr>2_Office Theme</vt:lpstr>
      <vt:lpstr>Legal Considerations in Starting a Nonprofit Organization </vt:lpstr>
      <vt:lpstr>PowerPoint Presentation</vt:lpstr>
      <vt:lpstr>Housekeeping</vt:lpstr>
      <vt:lpstr>Disclaimer</vt:lpstr>
      <vt:lpstr>Land Acknowledgement</vt:lpstr>
      <vt:lpstr>Rules for Unincorporated Associations</vt:lpstr>
      <vt:lpstr>How to Start an Unincorporated Association</vt:lpstr>
      <vt:lpstr>Constitutions</vt:lpstr>
      <vt:lpstr>Who makes Decisions?</vt:lpstr>
      <vt:lpstr>How is Property Handled?</vt:lpstr>
      <vt:lpstr>Choosing a Structure</vt:lpstr>
      <vt:lpstr>Pros and Cons of Incorporating</vt:lpstr>
      <vt:lpstr>Business v Non-Profit</vt:lpstr>
      <vt:lpstr>Non-Profit v Registered Charities</vt:lpstr>
      <vt:lpstr>Membership Models</vt:lpstr>
      <vt:lpstr>Shared Platforms</vt:lpstr>
      <vt:lpstr>How to Incorporate</vt:lpstr>
      <vt:lpstr>Your Nonprofit’s Name</vt:lpstr>
      <vt:lpstr>Your Nonprofit’s Incorporators and Directors</vt:lpstr>
      <vt:lpstr>Your Nonprofit’s Address</vt:lpstr>
      <vt:lpstr>Your Nonprofit’s Purposes</vt:lpstr>
      <vt:lpstr>Your Nonprofit’s First Meeting</vt:lpstr>
      <vt:lpstr>Questions? Benjamin.miller@cleo.on.ca https://nonprofitlaw.cleo.on.ca  </vt:lpstr>
      <vt:lpstr>Thank you for joining us!  Subscribe – nonprofitlaw.cleo.on.ca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 to status for refugee claimants working in healthcare during COVID-19</dc:title>
  <dc:creator>Michelle Cader</dc:creator>
  <cp:lastModifiedBy>Benjamin Miller</cp:lastModifiedBy>
  <cp:revision>84</cp:revision>
  <cp:lastPrinted>2021-03-31T13:43:00Z</cp:lastPrinted>
  <dcterms:created xsi:type="dcterms:W3CDTF">2021-03-30T18:57:06Z</dcterms:created>
  <dcterms:modified xsi:type="dcterms:W3CDTF">2021-11-30T17:56:27Z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0x010100DF7254652A7BDC48AF9BE1955833DEFE</vt:lpwstr>
  </property>
</Properties>
</file>