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heme/themeOverride1.xml" ContentType="application/vnd.openxmlformats-officedocument.themeOverride+xml"/>
  <Override PartName="/ppt/theme/themeOverride2.xml" ContentType="application/vnd.openxmlformats-officedocument.themeOverride+xml"/>
  <Override PartName="/ppt/notesSlides/notesSlide6.xml" ContentType="application/vnd.openxmlformats-officedocument.presentationml.notesSlide+xml"/>
  <Override PartName="/ppt/theme/themeOverride3.xml" ContentType="application/vnd.openxmlformats-officedocument.themeOverride+xml"/>
  <Override PartName="/ppt/notesSlides/notesSlide7.xml" ContentType="application/vnd.openxmlformats-officedocument.presentationml.notesSlide+xml"/>
  <Override PartName="/ppt/theme/themeOverride4.xml" ContentType="application/vnd.openxmlformats-officedocument.themeOverride+xml"/>
  <Override PartName="/ppt/notesSlides/notesSlide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685" r:id="rId5"/>
  </p:sldMasterIdLst>
  <p:notesMasterIdLst>
    <p:notesMasterId r:id="rId28"/>
  </p:notesMasterIdLst>
  <p:sldIdLst>
    <p:sldId id="456" r:id="rId6"/>
    <p:sldId id="270" r:id="rId7"/>
    <p:sldId id="257" r:id="rId8"/>
    <p:sldId id="504" r:id="rId9"/>
    <p:sldId id="282" r:id="rId10"/>
    <p:sldId id="506" r:id="rId11"/>
    <p:sldId id="507" r:id="rId12"/>
    <p:sldId id="508" r:id="rId13"/>
    <p:sldId id="505" r:id="rId14"/>
    <p:sldId id="262" r:id="rId15"/>
    <p:sldId id="263" r:id="rId16"/>
    <p:sldId id="264" r:id="rId17"/>
    <p:sldId id="260" r:id="rId18"/>
    <p:sldId id="265" r:id="rId19"/>
    <p:sldId id="266" r:id="rId20"/>
    <p:sldId id="267" r:id="rId21"/>
    <p:sldId id="509" r:id="rId22"/>
    <p:sldId id="268" r:id="rId23"/>
    <p:sldId id="269" r:id="rId24"/>
    <p:sldId id="261" r:id="rId25"/>
    <p:sldId id="502" r:id="rId26"/>
    <p:sldId id="273" r:id="rId2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ina Vincent" initials="CV" lastIdx="13" clrIdx="0">
    <p:extLst>
      <p:ext uri="{19B8F6BF-5375-455C-9EA6-DF929625EA0E}">
        <p15:presenceInfo xmlns:p15="http://schemas.microsoft.com/office/powerpoint/2012/main" userId="S-1-5-21-3143893473-131855671-3668994714-1152" providerId="AD"/>
      </p:ext>
    </p:extLst>
  </p:cmAuthor>
  <p:cmAuthor id="2" name="Benjamin Miller" initials="BM" lastIdx="1" clrIdx="1">
    <p:extLst>
      <p:ext uri="{19B8F6BF-5375-455C-9EA6-DF929625EA0E}">
        <p15:presenceInfo xmlns:p15="http://schemas.microsoft.com/office/powerpoint/2012/main" userId="Benjamin Mill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A968232-06FA-A08E-405B-B1B336FEBAED}" v="3" dt="2021-10-20T13:21:15.804"/>
    <p1510:client id="{8D07AC4D-6109-BFAE-4797-5FEE1E0A21C6}" v="16" dt="2021-11-12T15:36:33.034"/>
    <p1510:client id="{DE4F287B-11EA-30C5-0687-0FD0E85097FF}" v="55" dt="2021-10-19T15:35:00.48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221" autoAdjust="0"/>
    <p:restoredTop sz="94249" autoAdjust="0"/>
  </p:normalViewPr>
  <p:slideViewPr>
    <p:cSldViewPr snapToGrid="0" snapToObjects="1">
      <p:cViewPr varScale="1">
        <p:scale>
          <a:sx n="72" d="100"/>
          <a:sy n="72" d="100"/>
        </p:scale>
        <p:origin x="133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microsoft.com/office/2015/10/relationships/revisionInfo" Target="revisionInfo.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presProps" Target="presProps.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26B46F0-D01A-8949-A3B1-719161EA2596}" type="datetimeFigureOut">
              <a:rPr lang="en-US" smtClean="0"/>
              <a:t>11/24/2021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E85734-509E-524B-A3E4-3BD3BD6EA1B5}" type="slidenum">
              <a:rPr lang="en-US" smtClean="0"/>
              <a:t>‹#›</a:t>
            </a:fld>
            <a:endParaRPr lang="en-US"/>
          </a:p>
        </p:txBody>
      </p:sp>
    </p:spTree>
    <p:extLst>
      <p:ext uri="{BB962C8B-B14F-4D97-AF65-F5344CB8AC3E}">
        <p14:creationId xmlns:p14="http://schemas.microsoft.com/office/powerpoint/2010/main" val="3960400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939EAAE-846A-43E7-917F-9380BEBE2779}" type="slidenum">
              <a:rPr kumimoji="0" lang="en-C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CA"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8697042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a:t>I know that many of you are familiar with CLEO and the work we do but I think there may be some people on the webinar who haven’t connected with us before. So just to say that CLEO produces reliable, plain language legal information for people living on low-incomes and those who are marginalized for many different reasons. The information is available in French and English and in some other languages through the CLEO, Steps to Justice, and Justice pas a pas websites. We also provide training, tools, and opportunities for connection for community workers who help people with their legal problems through our website, CLEO Connect </a:t>
            </a:r>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939EAAE-846A-43E7-917F-9380BEBE2779}" type="slidenum">
              <a:rPr kumimoji="0" lang="en-C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en-CA"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8840188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939EAAE-846A-43E7-917F-9380BEBE2779}" type="slidenum">
              <a:rPr kumimoji="0" lang="en-C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CA"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2845038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939EAAE-846A-43E7-917F-9380BEBE2779}" type="slidenum">
              <a:rPr kumimoji="0" lang="en-C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CA"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6640990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CA" sz="1200" b="1"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939EAAE-846A-43E7-917F-9380BEBE2779}" type="slidenum">
              <a:rPr kumimoji="0" lang="en-C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CA"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551609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84E85734-509E-524B-A3E4-3BD3BD6EA1B5}" type="slidenum">
              <a:rPr lang="en-US" smtClean="0"/>
              <a:t>20</a:t>
            </a:fld>
            <a:endParaRPr lang="en-US"/>
          </a:p>
        </p:txBody>
      </p:sp>
    </p:spTree>
    <p:extLst>
      <p:ext uri="{BB962C8B-B14F-4D97-AF65-F5344CB8AC3E}">
        <p14:creationId xmlns:p14="http://schemas.microsoft.com/office/powerpoint/2010/main" val="8154308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939EAAE-846A-43E7-917F-9380BEBE2779}" type="slidenum">
              <a:rPr kumimoji="0" lang="en-C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21</a:t>
            </a:fld>
            <a:endParaRPr kumimoji="0" lang="en-CA"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7154139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939EAAE-846A-43E7-917F-9380BEBE2779}" type="slidenum">
              <a:rPr kumimoji="0" lang="en-C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22</a:t>
            </a:fld>
            <a:endParaRPr kumimoji="0" lang="en-CA"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4372510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C3006DE-5C68-45DE-9FE1-894E2C8A0AB3}" type="datetime1">
              <a:rPr lang="en-CA" smtClean="0"/>
              <a:t>2021-11-24</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8190307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11/24/2021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155952261"/>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11/24/2021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860628133"/>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193" y="1102996"/>
            <a:ext cx="3868340" cy="823912"/>
          </a:xfrm>
        </p:spPr>
        <p:txBody>
          <a:bodyPr anchor="b"/>
          <a:lstStyle>
            <a:lvl1pPr marL="0" indent="0">
              <a:buNone/>
              <a:defRPr sz="1800" b="1">
                <a:solidFill>
                  <a:srgbClr val="39477B"/>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 Master text styles</a:t>
            </a:r>
          </a:p>
        </p:txBody>
      </p:sp>
      <p:sp>
        <p:nvSpPr>
          <p:cNvPr id="4" name="Content Placeholder 3"/>
          <p:cNvSpPr>
            <a:spLocks noGrp="1"/>
          </p:cNvSpPr>
          <p:nvPr>
            <p:ph sz="half" idx="2"/>
          </p:nvPr>
        </p:nvSpPr>
        <p:spPr>
          <a:xfrm>
            <a:off x="629842" y="2064885"/>
            <a:ext cx="3868340" cy="412477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08500" y="1102995"/>
            <a:ext cx="3887391" cy="823912"/>
          </a:xfrm>
        </p:spPr>
        <p:txBody>
          <a:bodyPr anchor="b"/>
          <a:lstStyle>
            <a:lvl1pPr marL="0" indent="0">
              <a:buNone/>
              <a:defRPr sz="1800" b="1">
                <a:solidFill>
                  <a:srgbClr val="39477B"/>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 Master text styles</a:t>
            </a:r>
          </a:p>
        </p:txBody>
      </p:sp>
      <p:sp>
        <p:nvSpPr>
          <p:cNvPr id="6" name="Content Placeholder 5"/>
          <p:cNvSpPr>
            <a:spLocks noGrp="1"/>
          </p:cNvSpPr>
          <p:nvPr>
            <p:ph sz="quarter" idx="4"/>
          </p:nvPr>
        </p:nvSpPr>
        <p:spPr>
          <a:xfrm>
            <a:off x="4629152" y="2064885"/>
            <a:ext cx="3887391" cy="412477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a:xfrm>
            <a:off x="628650" y="6356361"/>
            <a:ext cx="2057400" cy="365125"/>
          </a:xfrm>
          <a:prstGeom prst="rect">
            <a:avLst/>
          </a:prstGeom>
        </p:spPr>
        <p:txBody>
          <a:bodyPr/>
          <a:lstStyle>
            <a:lvl1pPr>
              <a:defRPr>
                <a:solidFill>
                  <a:schemeClr val="bg1"/>
                </a:solidFill>
              </a:defRPr>
            </a:lvl1pPr>
          </a:lstStyle>
          <a:p>
            <a:fld id="{B5DD0619-D5F2-46DD-AE7E-2F5CE75B8718}" type="datetime1">
              <a:rPr lang="en-CA" smtClean="0"/>
              <a:t>2021-11-24</a:t>
            </a:fld>
            <a:endParaRPr lang="en-CA" dirty="0"/>
          </a:p>
        </p:txBody>
      </p:sp>
      <p:sp>
        <p:nvSpPr>
          <p:cNvPr id="8" name="Footer Placeholder 7"/>
          <p:cNvSpPr>
            <a:spLocks noGrp="1"/>
          </p:cNvSpPr>
          <p:nvPr>
            <p:ph type="ftr" sz="quarter" idx="11"/>
          </p:nvPr>
        </p:nvSpPr>
        <p:spPr>
          <a:xfrm>
            <a:off x="3028950" y="6356361"/>
            <a:ext cx="3086100" cy="365125"/>
          </a:xfrm>
          <a:prstGeom prst="rect">
            <a:avLst/>
          </a:prstGeom>
        </p:spPr>
        <p:txBody>
          <a:bodyPr/>
          <a:lstStyle>
            <a:lvl1pPr>
              <a:defRPr>
                <a:solidFill>
                  <a:schemeClr val="bg1"/>
                </a:solidFill>
              </a:defRPr>
            </a:lvl1pPr>
          </a:lstStyle>
          <a:p>
            <a:endParaRPr lang="en-CA" dirty="0"/>
          </a:p>
        </p:txBody>
      </p:sp>
      <p:sp>
        <p:nvSpPr>
          <p:cNvPr id="9" name="Slide Number Placeholder 8"/>
          <p:cNvSpPr>
            <a:spLocks noGrp="1"/>
          </p:cNvSpPr>
          <p:nvPr>
            <p:ph type="sldNum" sz="quarter" idx="12"/>
          </p:nvPr>
        </p:nvSpPr>
        <p:spPr>
          <a:xfrm>
            <a:off x="6457950" y="6356361"/>
            <a:ext cx="2057400" cy="365125"/>
          </a:xfrm>
          <a:prstGeom prst="rect">
            <a:avLst/>
          </a:prstGeom>
        </p:spPr>
        <p:txBody>
          <a:bodyPr/>
          <a:lstStyle>
            <a:lvl1pPr algn="r">
              <a:defRPr>
                <a:solidFill>
                  <a:schemeClr val="bg1"/>
                </a:solidFill>
              </a:defRPr>
            </a:lvl1pPr>
          </a:lstStyle>
          <a:p>
            <a:fld id="{A69ED6AC-A10D-4B04-B2B9-A1F3532297DD}" type="slidenum">
              <a:rPr lang="en-CA" smtClean="0"/>
              <a:pPr/>
              <a:t>‹#›</a:t>
            </a:fld>
            <a:endParaRPr lang="en-CA" dirty="0"/>
          </a:p>
        </p:txBody>
      </p:sp>
    </p:spTree>
    <p:extLst>
      <p:ext uri="{BB962C8B-B14F-4D97-AF65-F5344CB8AC3E}">
        <p14:creationId xmlns:p14="http://schemas.microsoft.com/office/powerpoint/2010/main" val="3376705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1122363"/>
            <a:ext cx="7772400" cy="2387600"/>
          </a:xfrm>
        </p:spPr>
        <p:txBody>
          <a:bodyPr anchor="b">
            <a:normAutofit/>
          </a:bodyPr>
          <a:lstStyle>
            <a:lvl1pPr algn="ctr">
              <a:defRPr sz="4400"/>
            </a:lvl1pPr>
          </a:lstStyle>
          <a:p>
            <a:r>
              <a:rPr lang="en-US" dirty="0"/>
              <a:t>Click to edit Master style 2</a:t>
            </a:r>
          </a:p>
        </p:txBody>
      </p:sp>
      <p:sp>
        <p:nvSpPr>
          <p:cNvPr id="3" name="Subtitle 2"/>
          <p:cNvSpPr>
            <a:spLocks noGrp="1"/>
          </p:cNvSpPr>
          <p:nvPr>
            <p:ph type="subTitle" idx="1"/>
          </p:nvPr>
        </p:nvSpPr>
        <p:spPr>
          <a:xfrm>
            <a:off x="1143000" y="4226010"/>
            <a:ext cx="6858000" cy="1031789"/>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a:xfrm>
            <a:off x="628650" y="6356351"/>
            <a:ext cx="2057400" cy="365125"/>
          </a:xfrm>
          <a:prstGeom prst="rect">
            <a:avLst/>
          </a:prstGeom>
        </p:spPr>
        <p:txBody>
          <a:bodyPr/>
          <a:lstStyle>
            <a:lvl1pPr>
              <a:defRPr>
                <a:solidFill>
                  <a:schemeClr val="bg1"/>
                </a:solidFill>
              </a:defRPr>
            </a:lvl1pPr>
          </a:lstStyle>
          <a:p>
            <a:fld id="{2C3006DE-5C68-45DE-9FE1-894E2C8A0AB3}" type="datetime1">
              <a:rPr lang="en-CA" smtClean="0"/>
              <a:t>2021-11-24</a:t>
            </a:fld>
            <a:endParaRPr lang="en-CA" dirty="0"/>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lvl1pPr>
              <a:defRPr>
                <a:solidFill>
                  <a:schemeClr val="bg1"/>
                </a:solidFill>
              </a:defRPr>
            </a:lvl1pPr>
          </a:lstStyle>
          <a:p>
            <a:endParaRPr lang="en-CA" dirty="0"/>
          </a:p>
        </p:txBody>
      </p:sp>
    </p:spTree>
    <p:extLst>
      <p:ext uri="{BB962C8B-B14F-4D97-AF65-F5344CB8AC3E}">
        <p14:creationId xmlns:p14="http://schemas.microsoft.com/office/powerpoint/2010/main" val="2355957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Master style 3</a:t>
            </a:r>
          </a:p>
        </p:txBody>
      </p:sp>
      <p:sp>
        <p:nvSpPr>
          <p:cNvPr id="3" name="Content Placeholder 2"/>
          <p:cNvSpPr>
            <a:spLocks noGrp="1"/>
          </p:cNvSpPr>
          <p:nvPr>
            <p:ph idx="1"/>
          </p:nvPr>
        </p:nvSpPr>
        <p:spPr/>
        <p:txBody>
          <a:bodyPr/>
          <a:lstStyle>
            <a:lvl2pPr marL="685800" indent="-228600">
              <a:buFont typeface="Courier New" panose="02070309020205020404" pitchFamily="49" charset="0"/>
              <a:buChar char="o"/>
              <a:defRPr/>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628650" y="6356351"/>
            <a:ext cx="2057400" cy="365125"/>
          </a:xfrm>
          <a:prstGeom prst="rect">
            <a:avLst/>
          </a:prstGeom>
        </p:spPr>
        <p:txBody>
          <a:bodyPr/>
          <a:lstStyle>
            <a:lvl1pPr>
              <a:defRPr>
                <a:solidFill>
                  <a:schemeClr val="bg1"/>
                </a:solidFill>
              </a:defRPr>
            </a:lvl1pPr>
          </a:lstStyle>
          <a:p>
            <a:fld id="{EAD9B925-0884-462B-B441-CFD1E4E98C47}" type="datetime1">
              <a:rPr lang="en-CA" smtClean="0"/>
              <a:t>2021-11-24</a:t>
            </a:fld>
            <a:endParaRPr lang="en-CA" dirty="0"/>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lvl1pPr>
              <a:defRPr>
                <a:solidFill>
                  <a:schemeClr val="bg1"/>
                </a:solidFill>
              </a:defRPr>
            </a:lvl1pPr>
          </a:lstStyle>
          <a:p>
            <a:endParaRPr lang="en-CA" dirty="0"/>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lvl1pPr algn="r">
              <a:defRPr>
                <a:solidFill>
                  <a:schemeClr val="bg1"/>
                </a:solidFill>
              </a:defRPr>
            </a:lvl1pPr>
          </a:lstStyle>
          <a:p>
            <a:fld id="{A69ED6AC-A10D-4B04-B2B9-A1F3532297DD}" type="slidenum">
              <a:rPr lang="en-CA" smtClean="0"/>
              <a:pPr/>
              <a:t>‹#›</a:t>
            </a:fld>
            <a:endParaRPr lang="en-CA" dirty="0"/>
          </a:p>
        </p:txBody>
      </p:sp>
    </p:spTree>
    <p:extLst>
      <p:ext uri="{BB962C8B-B14F-4D97-AF65-F5344CB8AC3E}">
        <p14:creationId xmlns:p14="http://schemas.microsoft.com/office/powerpoint/2010/main" val="3980426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Master style 4</a:t>
            </a:r>
          </a:p>
        </p:txBody>
      </p:sp>
      <p:sp>
        <p:nvSpPr>
          <p:cNvPr id="3" name="Content Placeholder 2"/>
          <p:cNvSpPr>
            <a:spLocks noGrp="1"/>
          </p:cNvSpPr>
          <p:nvPr>
            <p:ph sz="half" idx="1"/>
          </p:nvPr>
        </p:nvSpPr>
        <p:spPr>
          <a:xfrm>
            <a:off x="628650" y="2248695"/>
            <a:ext cx="3886200" cy="392826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29150" y="2248695"/>
            <a:ext cx="3886200" cy="392826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a:xfrm>
            <a:off x="628650" y="6356351"/>
            <a:ext cx="2057400" cy="365125"/>
          </a:xfrm>
          <a:prstGeom prst="rect">
            <a:avLst/>
          </a:prstGeom>
        </p:spPr>
        <p:txBody>
          <a:bodyPr/>
          <a:lstStyle>
            <a:lvl1pPr>
              <a:defRPr>
                <a:solidFill>
                  <a:schemeClr val="bg1"/>
                </a:solidFill>
              </a:defRPr>
            </a:lvl1pPr>
          </a:lstStyle>
          <a:p>
            <a:fld id="{041260B2-53DE-4A66-A49E-CBA180534C35}" type="datetime1">
              <a:rPr lang="en-CA" smtClean="0"/>
              <a:t>2021-11-24</a:t>
            </a:fld>
            <a:endParaRPr lang="en-CA" dirty="0"/>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lvl1pPr>
              <a:defRPr>
                <a:solidFill>
                  <a:schemeClr val="bg1"/>
                </a:solidFill>
              </a:defRPr>
            </a:lvl1pPr>
          </a:lstStyle>
          <a:p>
            <a:endParaRPr lang="en-CA" dirty="0"/>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lvl1pPr algn="r">
              <a:defRPr>
                <a:solidFill>
                  <a:schemeClr val="bg1"/>
                </a:solidFill>
              </a:defRPr>
            </a:lvl1pPr>
          </a:lstStyle>
          <a:p>
            <a:fld id="{A69ED6AC-A10D-4B04-B2B9-A1F3532297DD}" type="slidenum">
              <a:rPr lang="en-CA" smtClean="0"/>
              <a:pPr/>
              <a:t>‹#›</a:t>
            </a:fld>
            <a:endParaRPr lang="en-CA" dirty="0"/>
          </a:p>
        </p:txBody>
      </p:sp>
    </p:spTree>
    <p:extLst>
      <p:ext uri="{BB962C8B-B14F-4D97-AF65-F5344CB8AC3E}">
        <p14:creationId xmlns:p14="http://schemas.microsoft.com/office/powerpoint/2010/main" val="13900059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9841" y="836279"/>
            <a:ext cx="7886700" cy="854410"/>
          </a:xfrm>
        </p:spPr>
        <p:txBody>
          <a:bodyPr/>
          <a:lstStyle/>
          <a:p>
            <a:r>
              <a:rPr lang="en-US" dirty="0"/>
              <a:t>Click to edit Master style 5</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628650" y="6356351"/>
            <a:ext cx="2057400" cy="365125"/>
          </a:xfrm>
          <a:prstGeom prst="rect">
            <a:avLst/>
          </a:prstGeom>
        </p:spPr>
        <p:txBody>
          <a:bodyPr/>
          <a:lstStyle>
            <a:lvl1pPr>
              <a:defRPr>
                <a:solidFill>
                  <a:schemeClr val="bg1"/>
                </a:solidFill>
              </a:defRPr>
            </a:lvl1pPr>
          </a:lstStyle>
          <a:p>
            <a:fld id="{F33AB46A-0FC7-4152-8876-0B5F4C63821F}" type="datetime1">
              <a:rPr lang="en-CA" smtClean="0"/>
              <a:t>2021-11-24</a:t>
            </a:fld>
            <a:endParaRPr lang="en-CA" dirty="0"/>
          </a:p>
        </p:txBody>
      </p:sp>
      <p:sp>
        <p:nvSpPr>
          <p:cNvPr id="8" name="Footer Placeholder 7"/>
          <p:cNvSpPr>
            <a:spLocks noGrp="1"/>
          </p:cNvSpPr>
          <p:nvPr>
            <p:ph type="ftr" sz="quarter" idx="11"/>
          </p:nvPr>
        </p:nvSpPr>
        <p:spPr>
          <a:xfrm>
            <a:off x="3028950" y="6356351"/>
            <a:ext cx="3086100" cy="365125"/>
          </a:xfrm>
          <a:prstGeom prst="rect">
            <a:avLst/>
          </a:prstGeom>
        </p:spPr>
        <p:txBody>
          <a:bodyPr/>
          <a:lstStyle>
            <a:lvl1pPr>
              <a:defRPr>
                <a:solidFill>
                  <a:schemeClr val="bg1"/>
                </a:solidFill>
              </a:defRPr>
            </a:lvl1pPr>
          </a:lstStyle>
          <a:p>
            <a:endParaRPr lang="en-CA" dirty="0"/>
          </a:p>
        </p:txBody>
      </p:sp>
      <p:sp>
        <p:nvSpPr>
          <p:cNvPr id="9" name="Slide Number Placeholder 8"/>
          <p:cNvSpPr>
            <a:spLocks noGrp="1"/>
          </p:cNvSpPr>
          <p:nvPr>
            <p:ph type="sldNum" sz="quarter" idx="12"/>
          </p:nvPr>
        </p:nvSpPr>
        <p:spPr>
          <a:xfrm>
            <a:off x="6457950" y="6356351"/>
            <a:ext cx="2057400" cy="365125"/>
          </a:xfrm>
          <a:prstGeom prst="rect">
            <a:avLst/>
          </a:prstGeom>
        </p:spPr>
        <p:txBody>
          <a:bodyPr/>
          <a:lstStyle>
            <a:lvl1pPr algn="r">
              <a:defRPr>
                <a:solidFill>
                  <a:schemeClr val="bg1"/>
                </a:solidFill>
              </a:defRPr>
            </a:lvl1pPr>
          </a:lstStyle>
          <a:p>
            <a:fld id="{A69ED6AC-A10D-4B04-B2B9-A1F3532297DD}" type="slidenum">
              <a:rPr lang="en-CA" smtClean="0"/>
              <a:pPr/>
              <a:t>‹#›</a:t>
            </a:fld>
            <a:endParaRPr lang="en-CA" dirty="0"/>
          </a:p>
        </p:txBody>
      </p:sp>
    </p:spTree>
    <p:extLst>
      <p:ext uri="{BB962C8B-B14F-4D97-AF65-F5344CB8AC3E}">
        <p14:creationId xmlns:p14="http://schemas.microsoft.com/office/powerpoint/2010/main" val="20468131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192" y="1102996"/>
            <a:ext cx="3868340" cy="823912"/>
          </a:xfrm>
        </p:spPr>
        <p:txBody>
          <a:bodyPr anchor="b"/>
          <a:lstStyle>
            <a:lvl1pPr marL="0" indent="0">
              <a:buNone/>
              <a:defRPr sz="2400" b="1">
                <a:solidFill>
                  <a:srgbClr val="39477B"/>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29842" y="2064885"/>
            <a:ext cx="3868340" cy="412477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08500" y="1102995"/>
            <a:ext cx="3887391" cy="823912"/>
          </a:xfrm>
        </p:spPr>
        <p:txBody>
          <a:bodyPr anchor="b"/>
          <a:lstStyle>
            <a:lvl1pPr marL="0" indent="0">
              <a:buNone/>
              <a:defRPr sz="2400" b="1">
                <a:solidFill>
                  <a:srgbClr val="39477B"/>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29150" y="2064885"/>
            <a:ext cx="3887391" cy="412477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a:xfrm>
            <a:off x="628650" y="6356351"/>
            <a:ext cx="2057400" cy="365125"/>
          </a:xfrm>
          <a:prstGeom prst="rect">
            <a:avLst/>
          </a:prstGeom>
        </p:spPr>
        <p:txBody>
          <a:bodyPr/>
          <a:lstStyle>
            <a:lvl1pPr>
              <a:defRPr>
                <a:solidFill>
                  <a:schemeClr val="bg1"/>
                </a:solidFill>
              </a:defRPr>
            </a:lvl1pPr>
          </a:lstStyle>
          <a:p>
            <a:fld id="{B5DD0619-D5F2-46DD-AE7E-2F5CE75B8718}" type="datetime1">
              <a:rPr lang="en-CA" smtClean="0"/>
              <a:t>2021-11-24</a:t>
            </a:fld>
            <a:endParaRPr lang="en-CA" dirty="0"/>
          </a:p>
        </p:txBody>
      </p:sp>
      <p:sp>
        <p:nvSpPr>
          <p:cNvPr id="8" name="Footer Placeholder 7"/>
          <p:cNvSpPr>
            <a:spLocks noGrp="1"/>
          </p:cNvSpPr>
          <p:nvPr>
            <p:ph type="ftr" sz="quarter" idx="11"/>
          </p:nvPr>
        </p:nvSpPr>
        <p:spPr>
          <a:xfrm>
            <a:off x="3028950" y="6356351"/>
            <a:ext cx="3086100" cy="365125"/>
          </a:xfrm>
          <a:prstGeom prst="rect">
            <a:avLst/>
          </a:prstGeom>
        </p:spPr>
        <p:txBody>
          <a:bodyPr/>
          <a:lstStyle>
            <a:lvl1pPr>
              <a:defRPr>
                <a:solidFill>
                  <a:schemeClr val="bg1"/>
                </a:solidFill>
              </a:defRPr>
            </a:lvl1pPr>
          </a:lstStyle>
          <a:p>
            <a:endParaRPr lang="en-CA" dirty="0"/>
          </a:p>
        </p:txBody>
      </p:sp>
      <p:sp>
        <p:nvSpPr>
          <p:cNvPr id="9" name="Slide Number Placeholder 8"/>
          <p:cNvSpPr>
            <a:spLocks noGrp="1"/>
          </p:cNvSpPr>
          <p:nvPr>
            <p:ph type="sldNum" sz="quarter" idx="12"/>
          </p:nvPr>
        </p:nvSpPr>
        <p:spPr>
          <a:xfrm>
            <a:off x="6457950" y="6356351"/>
            <a:ext cx="2057400" cy="365125"/>
          </a:xfrm>
          <a:prstGeom prst="rect">
            <a:avLst/>
          </a:prstGeom>
        </p:spPr>
        <p:txBody>
          <a:bodyPr/>
          <a:lstStyle>
            <a:lvl1pPr algn="r">
              <a:defRPr>
                <a:solidFill>
                  <a:schemeClr val="bg1"/>
                </a:solidFill>
              </a:defRPr>
            </a:lvl1pPr>
          </a:lstStyle>
          <a:p>
            <a:fld id="{A69ED6AC-A10D-4B04-B2B9-A1F3532297DD}" type="slidenum">
              <a:rPr lang="en-CA" smtClean="0"/>
              <a:pPr/>
              <a:t>‹#›</a:t>
            </a:fld>
            <a:endParaRPr lang="en-CA" dirty="0"/>
          </a:p>
        </p:txBody>
      </p:sp>
    </p:spTree>
    <p:extLst>
      <p:ext uri="{BB962C8B-B14F-4D97-AF65-F5344CB8AC3E}">
        <p14:creationId xmlns:p14="http://schemas.microsoft.com/office/powerpoint/2010/main" val="353950169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lgn="ctr">
              <a:defRPr sz="4000"/>
            </a:lvl1pPr>
          </a:lstStyle>
          <a:p>
            <a:r>
              <a:rPr lang="en-US" dirty="0"/>
              <a:t>Click to edit Master style</a:t>
            </a:r>
          </a:p>
        </p:txBody>
      </p:sp>
      <p:sp>
        <p:nvSpPr>
          <p:cNvPr id="3" name="Date Placeholder 2"/>
          <p:cNvSpPr>
            <a:spLocks noGrp="1"/>
          </p:cNvSpPr>
          <p:nvPr>
            <p:ph type="dt" sz="half" idx="10"/>
          </p:nvPr>
        </p:nvSpPr>
        <p:spPr>
          <a:xfrm>
            <a:off x="628650" y="6356351"/>
            <a:ext cx="2057400" cy="365125"/>
          </a:xfrm>
          <a:prstGeom prst="rect">
            <a:avLst/>
          </a:prstGeom>
        </p:spPr>
        <p:txBody>
          <a:bodyPr/>
          <a:lstStyle>
            <a:lvl1pPr>
              <a:defRPr>
                <a:solidFill>
                  <a:schemeClr val="bg1"/>
                </a:solidFill>
              </a:defRPr>
            </a:lvl1pPr>
          </a:lstStyle>
          <a:p>
            <a:fld id="{B21C018F-04CC-4844-834F-C8F0093A262C}" type="datetime1">
              <a:rPr lang="en-CA" smtClean="0"/>
              <a:t>2021-11-24</a:t>
            </a:fld>
            <a:endParaRPr lang="en-CA" dirty="0"/>
          </a:p>
        </p:txBody>
      </p:sp>
      <p:sp>
        <p:nvSpPr>
          <p:cNvPr id="4" name="Footer Placeholder 3"/>
          <p:cNvSpPr>
            <a:spLocks noGrp="1"/>
          </p:cNvSpPr>
          <p:nvPr>
            <p:ph type="ftr" sz="quarter" idx="11"/>
          </p:nvPr>
        </p:nvSpPr>
        <p:spPr>
          <a:xfrm>
            <a:off x="3028950" y="6356351"/>
            <a:ext cx="3086100" cy="365125"/>
          </a:xfrm>
          <a:prstGeom prst="rect">
            <a:avLst/>
          </a:prstGeom>
        </p:spPr>
        <p:txBody>
          <a:bodyPr/>
          <a:lstStyle>
            <a:lvl1pPr>
              <a:defRPr>
                <a:solidFill>
                  <a:schemeClr val="bg1"/>
                </a:solidFill>
              </a:defRPr>
            </a:lvl1pPr>
          </a:lstStyle>
          <a:p>
            <a:endParaRPr lang="en-CA" dirty="0"/>
          </a:p>
        </p:txBody>
      </p:sp>
      <p:sp>
        <p:nvSpPr>
          <p:cNvPr id="5" name="Slide Number Placeholder 4"/>
          <p:cNvSpPr>
            <a:spLocks noGrp="1"/>
          </p:cNvSpPr>
          <p:nvPr>
            <p:ph type="sldNum" sz="quarter" idx="12"/>
          </p:nvPr>
        </p:nvSpPr>
        <p:spPr>
          <a:xfrm>
            <a:off x="6457950" y="6356351"/>
            <a:ext cx="2057400" cy="365125"/>
          </a:xfrm>
          <a:prstGeom prst="rect">
            <a:avLst/>
          </a:prstGeom>
        </p:spPr>
        <p:txBody>
          <a:bodyPr/>
          <a:lstStyle>
            <a:lvl1pPr algn="r">
              <a:defRPr>
                <a:solidFill>
                  <a:schemeClr val="bg1"/>
                </a:solidFill>
              </a:defRPr>
            </a:lvl1pPr>
          </a:lstStyle>
          <a:p>
            <a:fld id="{A69ED6AC-A10D-4B04-B2B9-A1F3532297DD}" type="slidenum">
              <a:rPr lang="en-CA" smtClean="0"/>
              <a:pPr/>
              <a:t>‹#›</a:t>
            </a:fld>
            <a:endParaRPr lang="en-CA" dirty="0"/>
          </a:p>
        </p:txBody>
      </p:sp>
    </p:spTree>
    <p:extLst>
      <p:ext uri="{BB962C8B-B14F-4D97-AF65-F5344CB8AC3E}">
        <p14:creationId xmlns:p14="http://schemas.microsoft.com/office/powerpoint/2010/main" val="118393647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6356351"/>
            <a:ext cx="2057400" cy="365125"/>
          </a:xfrm>
          <a:prstGeom prst="rect">
            <a:avLst/>
          </a:prstGeom>
        </p:spPr>
        <p:txBody>
          <a:bodyPr/>
          <a:lstStyle>
            <a:lvl1pPr>
              <a:defRPr>
                <a:solidFill>
                  <a:schemeClr val="bg1"/>
                </a:solidFill>
              </a:defRPr>
            </a:lvl1pPr>
          </a:lstStyle>
          <a:p>
            <a:fld id="{C1E267D0-6AD6-4BA1-9288-95F4CDBCFE85}" type="datetime1">
              <a:rPr lang="en-CA" smtClean="0"/>
              <a:t>2021-11-24</a:t>
            </a:fld>
            <a:endParaRPr lang="en-CA" dirty="0"/>
          </a:p>
        </p:txBody>
      </p:sp>
      <p:sp>
        <p:nvSpPr>
          <p:cNvPr id="3" name="Footer Placeholder 2"/>
          <p:cNvSpPr>
            <a:spLocks noGrp="1"/>
          </p:cNvSpPr>
          <p:nvPr>
            <p:ph type="ftr" sz="quarter" idx="11"/>
          </p:nvPr>
        </p:nvSpPr>
        <p:spPr>
          <a:xfrm>
            <a:off x="3028950" y="6356351"/>
            <a:ext cx="3086100" cy="365125"/>
          </a:xfrm>
          <a:prstGeom prst="rect">
            <a:avLst/>
          </a:prstGeom>
        </p:spPr>
        <p:txBody>
          <a:bodyPr/>
          <a:lstStyle>
            <a:lvl1pPr>
              <a:defRPr>
                <a:solidFill>
                  <a:schemeClr val="bg1"/>
                </a:solidFill>
              </a:defRPr>
            </a:lvl1pPr>
          </a:lstStyle>
          <a:p>
            <a:endParaRPr lang="en-CA" dirty="0"/>
          </a:p>
        </p:txBody>
      </p:sp>
      <p:sp>
        <p:nvSpPr>
          <p:cNvPr id="4" name="Slide Number Placeholder 3"/>
          <p:cNvSpPr>
            <a:spLocks noGrp="1"/>
          </p:cNvSpPr>
          <p:nvPr>
            <p:ph type="sldNum" sz="quarter" idx="12"/>
          </p:nvPr>
        </p:nvSpPr>
        <p:spPr>
          <a:xfrm>
            <a:off x="6457950" y="6356351"/>
            <a:ext cx="2057400" cy="365125"/>
          </a:xfrm>
          <a:prstGeom prst="rect">
            <a:avLst/>
          </a:prstGeom>
        </p:spPr>
        <p:txBody>
          <a:bodyPr/>
          <a:lstStyle>
            <a:lvl1pPr algn="r">
              <a:defRPr>
                <a:solidFill>
                  <a:schemeClr val="bg1"/>
                </a:solidFill>
              </a:defRPr>
            </a:lvl1pPr>
          </a:lstStyle>
          <a:p>
            <a:fld id="{A69ED6AC-A10D-4B04-B2B9-A1F3532297DD}" type="slidenum">
              <a:rPr lang="en-CA" smtClean="0"/>
              <a:pPr/>
              <a:t>‹#›</a:t>
            </a:fld>
            <a:endParaRPr lang="en-CA" dirty="0"/>
          </a:p>
        </p:txBody>
      </p:sp>
    </p:spTree>
    <p:extLst>
      <p:ext uri="{BB962C8B-B14F-4D97-AF65-F5344CB8AC3E}">
        <p14:creationId xmlns:p14="http://schemas.microsoft.com/office/powerpoint/2010/main" val="24872473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AD9B925-0884-462B-B441-CFD1E4E98C47}" type="datetime1">
              <a:rPr lang="en-CA" smtClean="0"/>
              <a:t>2021-11-24</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A69ED6AC-A10D-4B04-B2B9-A1F3532297DD}" type="slidenum">
              <a:rPr lang="en-CA" smtClean="0"/>
              <a:pPr/>
              <a:t>‹#›</a:t>
            </a:fld>
            <a:endParaRPr lang="en-CA" dirty="0"/>
          </a:p>
        </p:txBody>
      </p:sp>
    </p:spTree>
    <p:extLst>
      <p:ext uri="{BB962C8B-B14F-4D97-AF65-F5344CB8AC3E}">
        <p14:creationId xmlns:p14="http://schemas.microsoft.com/office/powerpoint/2010/main" val="304456598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40166" y="1290552"/>
            <a:ext cx="2949178" cy="1117877"/>
          </a:xfrm>
        </p:spPr>
        <p:txBody>
          <a:bodyPr anchor="b">
            <a:normAutofit/>
          </a:bodyPr>
          <a:lstStyle>
            <a:lvl1pPr>
              <a:defRPr sz="3600"/>
            </a:lvl1pPr>
          </a:lstStyle>
          <a:p>
            <a:r>
              <a:rPr lang="en-US" dirty="0"/>
              <a:t>Click to edit Master style</a:t>
            </a:r>
          </a:p>
        </p:txBody>
      </p:sp>
      <p:sp>
        <p:nvSpPr>
          <p:cNvPr id="3" name="Content Placeholder 2"/>
          <p:cNvSpPr>
            <a:spLocks noGrp="1"/>
          </p:cNvSpPr>
          <p:nvPr>
            <p:ph idx="1"/>
          </p:nvPr>
        </p:nvSpPr>
        <p:spPr>
          <a:xfrm>
            <a:off x="3887391" y="1269904"/>
            <a:ext cx="4629150" cy="459114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629841" y="2643052"/>
            <a:ext cx="2949178" cy="322593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lvl1pPr>
              <a:defRPr>
                <a:solidFill>
                  <a:srgbClr val="FFFFFF"/>
                </a:solidFill>
              </a:defRPr>
            </a:lvl1pPr>
          </a:lstStyle>
          <a:p>
            <a:fld id="{43E2C62F-60B8-4FCC-8F4E-8703A24F8DB1}" type="datetime1">
              <a:rPr lang="en-CA" smtClean="0"/>
              <a:t>2021-11-24</a:t>
            </a:fld>
            <a:endParaRPr lang="en-CA" dirty="0"/>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lvl1pPr>
              <a:defRPr>
                <a:solidFill>
                  <a:srgbClr val="FFFFFF"/>
                </a:solidFill>
              </a:defRPr>
            </a:lvl1pPr>
          </a:lstStyle>
          <a:p>
            <a:endParaRPr lang="en-CA" dirty="0"/>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lvl1pPr algn="r">
              <a:defRPr>
                <a:solidFill>
                  <a:schemeClr val="bg1"/>
                </a:solidFill>
              </a:defRPr>
            </a:lvl1pPr>
          </a:lstStyle>
          <a:p>
            <a:fld id="{A69ED6AC-A10D-4B04-B2B9-A1F3532297DD}" type="slidenum">
              <a:rPr lang="en-CA" smtClean="0"/>
              <a:pPr/>
              <a:t>‹#›</a:t>
            </a:fld>
            <a:endParaRPr lang="en-CA" dirty="0"/>
          </a:p>
        </p:txBody>
      </p:sp>
    </p:spTree>
    <p:extLst>
      <p:ext uri="{BB962C8B-B14F-4D97-AF65-F5344CB8AC3E}">
        <p14:creationId xmlns:p14="http://schemas.microsoft.com/office/powerpoint/2010/main" val="163056953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40166" y="1042767"/>
            <a:ext cx="2949178" cy="1479232"/>
          </a:xfrm>
        </p:spPr>
        <p:txBody>
          <a:bodyPr anchor="b">
            <a:normAutofit/>
          </a:bodyPr>
          <a:lstStyle>
            <a:lvl1pPr>
              <a:defRPr sz="3600">
                <a:solidFill>
                  <a:srgbClr val="39477B"/>
                </a:solidFill>
              </a:defRPr>
            </a:lvl1pPr>
          </a:lstStyle>
          <a:p>
            <a:r>
              <a:rPr lang="en-US" dirty="0"/>
              <a:t>Click to edit Master style</a:t>
            </a:r>
          </a:p>
        </p:txBody>
      </p:sp>
      <p:sp>
        <p:nvSpPr>
          <p:cNvPr id="3" name="Picture Placeholder 2"/>
          <p:cNvSpPr>
            <a:spLocks noGrp="1" noChangeAspect="1"/>
          </p:cNvSpPr>
          <p:nvPr>
            <p:ph type="pic" idx="1"/>
          </p:nvPr>
        </p:nvSpPr>
        <p:spPr>
          <a:xfrm>
            <a:off x="3887391" y="1053092"/>
            <a:ext cx="4629150" cy="4807960"/>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694674"/>
            <a:ext cx="2949178" cy="3174313"/>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lvl1pPr>
              <a:defRPr>
                <a:solidFill>
                  <a:srgbClr val="FFFFFF"/>
                </a:solidFill>
              </a:defRPr>
            </a:lvl1pPr>
          </a:lstStyle>
          <a:p>
            <a:fld id="{71961459-0405-4DC0-8C00-AE88C531CB25}" type="datetime1">
              <a:rPr lang="en-CA" smtClean="0"/>
              <a:t>2021-11-24</a:t>
            </a:fld>
            <a:endParaRPr lang="en-CA" dirty="0"/>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lvl1pPr>
              <a:defRPr>
                <a:solidFill>
                  <a:srgbClr val="FFFFFF"/>
                </a:solidFill>
              </a:defRPr>
            </a:lvl1pPr>
          </a:lstStyle>
          <a:p>
            <a:endParaRPr lang="en-CA" dirty="0"/>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lvl1pPr algn="r">
              <a:defRPr>
                <a:solidFill>
                  <a:srgbClr val="FFFFFF"/>
                </a:solidFill>
              </a:defRPr>
            </a:lvl1pPr>
          </a:lstStyle>
          <a:p>
            <a:fld id="{A69ED6AC-A10D-4B04-B2B9-A1F3532297DD}" type="slidenum">
              <a:rPr lang="en-CA" smtClean="0"/>
              <a:pPr/>
              <a:t>‹#›</a:t>
            </a:fld>
            <a:endParaRPr lang="en-CA" dirty="0"/>
          </a:p>
        </p:txBody>
      </p:sp>
    </p:spTree>
    <p:extLst>
      <p:ext uri="{BB962C8B-B14F-4D97-AF65-F5344CB8AC3E}">
        <p14:creationId xmlns:p14="http://schemas.microsoft.com/office/powerpoint/2010/main" val="23972839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smtClean="0"/>
              <a:t>11/24/2021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40785782"/>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41260B2-53DE-4A66-A49E-CBA180534C35}" type="datetime1">
              <a:rPr lang="en-CA" smtClean="0"/>
              <a:t>2021-11-24</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A69ED6AC-A10D-4B04-B2B9-A1F3532297DD}" type="slidenum">
              <a:rPr lang="en-CA" smtClean="0"/>
              <a:pPr/>
              <a:t>‹#›</a:t>
            </a:fld>
            <a:endParaRPr lang="en-CA" dirty="0"/>
          </a:p>
        </p:txBody>
      </p:sp>
    </p:spTree>
    <p:extLst>
      <p:ext uri="{BB962C8B-B14F-4D97-AF65-F5344CB8AC3E}">
        <p14:creationId xmlns:p14="http://schemas.microsoft.com/office/powerpoint/2010/main" val="5138134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33AB46A-0FC7-4152-8876-0B5F4C63821F}" type="datetime1">
              <a:rPr lang="en-CA" smtClean="0"/>
              <a:t>2021-11-24</a:t>
            </a:fld>
            <a:endParaRPr lang="en-CA" dirty="0"/>
          </a:p>
        </p:txBody>
      </p:sp>
      <p:sp>
        <p:nvSpPr>
          <p:cNvPr id="8" name="Footer Placeholder 7"/>
          <p:cNvSpPr>
            <a:spLocks noGrp="1"/>
          </p:cNvSpPr>
          <p:nvPr>
            <p:ph type="ftr" sz="quarter" idx="11"/>
          </p:nvPr>
        </p:nvSpPr>
        <p:spPr/>
        <p:txBody>
          <a:bodyPr/>
          <a:lstStyle/>
          <a:p>
            <a:endParaRPr lang="en-CA" dirty="0"/>
          </a:p>
        </p:txBody>
      </p:sp>
      <p:sp>
        <p:nvSpPr>
          <p:cNvPr id="9" name="Slide Number Placeholder 8"/>
          <p:cNvSpPr>
            <a:spLocks noGrp="1"/>
          </p:cNvSpPr>
          <p:nvPr>
            <p:ph type="sldNum" sz="quarter" idx="12"/>
          </p:nvPr>
        </p:nvSpPr>
        <p:spPr/>
        <p:txBody>
          <a:bodyPr/>
          <a:lstStyle/>
          <a:p>
            <a:fld id="{A69ED6AC-A10D-4B04-B2B9-A1F3532297DD}" type="slidenum">
              <a:rPr lang="en-CA" smtClean="0"/>
              <a:pPr/>
              <a:t>‹#›</a:t>
            </a:fld>
            <a:endParaRPr lang="en-CA" dirty="0"/>
          </a:p>
        </p:txBody>
      </p:sp>
    </p:spTree>
    <p:extLst>
      <p:ext uri="{BB962C8B-B14F-4D97-AF65-F5344CB8AC3E}">
        <p14:creationId xmlns:p14="http://schemas.microsoft.com/office/powerpoint/2010/main" val="29779668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21C018F-04CC-4844-834F-C8F0093A262C}" type="datetime1">
              <a:rPr lang="en-CA" smtClean="0"/>
              <a:t>2021-11-24</a:t>
            </a:fld>
            <a:endParaRPr lang="en-CA" dirty="0"/>
          </a:p>
        </p:txBody>
      </p:sp>
      <p:sp>
        <p:nvSpPr>
          <p:cNvPr id="4" name="Footer Placeholder 3"/>
          <p:cNvSpPr>
            <a:spLocks noGrp="1"/>
          </p:cNvSpPr>
          <p:nvPr>
            <p:ph type="ftr" sz="quarter" idx="11"/>
          </p:nvPr>
        </p:nvSpPr>
        <p:spPr/>
        <p:txBody>
          <a:bodyPr/>
          <a:lstStyle/>
          <a:p>
            <a:endParaRPr lang="en-CA" dirty="0"/>
          </a:p>
        </p:txBody>
      </p:sp>
      <p:sp>
        <p:nvSpPr>
          <p:cNvPr id="5" name="Slide Number Placeholder 4"/>
          <p:cNvSpPr>
            <a:spLocks noGrp="1"/>
          </p:cNvSpPr>
          <p:nvPr>
            <p:ph type="sldNum" sz="quarter" idx="12"/>
          </p:nvPr>
        </p:nvSpPr>
        <p:spPr/>
        <p:txBody>
          <a:bodyPr/>
          <a:lstStyle/>
          <a:p>
            <a:fld id="{A69ED6AC-A10D-4B04-B2B9-A1F3532297DD}" type="slidenum">
              <a:rPr lang="en-CA" smtClean="0"/>
              <a:pPr/>
              <a:t>‹#›</a:t>
            </a:fld>
            <a:endParaRPr lang="en-CA" dirty="0"/>
          </a:p>
        </p:txBody>
      </p:sp>
    </p:spTree>
    <p:extLst>
      <p:ext uri="{BB962C8B-B14F-4D97-AF65-F5344CB8AC3E}">
        <p14:creationId xmlns:p14="http://schemas.microsoft.com/office/powerpoint/2010/main" val="23520347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E267D0-6AD6-4BA1-9288-95F4CDBCFE85}" type="datetime1">
              <a:rPr lang="en-CA" smtClean="0"/>
              <a:t>2021-11-24</a:t>
            </a:fld>
            <a:endParaRPr lang="en-CA" dirty="0"/>
          </a:p>
        </p:txBody>
      </p:sp>
      <p:sp>
        <p:nvSpPr>
          <p:cNvPr id="3" name="Footer Placeholder 2"/>
          <p:cNvSpPr>
            <a:spLocks noGrp="1"/>
          </p:cNvSpPr>
          <p:nvPr>
            <p:ph type="ftr" sz="quarter" idx="11"/>
          </p:nvPr>
        </p:nvSpPr>
        <p:spPr/>
        <p:txBody>
          <a:bodyPr/>
          <a:lstStyle/>
          <a:p>
            <a:endParaRPr lang="en-CA" dirty="0"/>
          </a:p>
        </p:txBody>
      </p:sp>
      <p:sp>
        <p:nvSpPr>
          <p:cNvPr id="4" name="Slide Number Placeholder 3"/>
          <p:cNvSpPr>
            <a:spLocks noGrp="1"/>
          </p:cNvSpPr>
          <p:nvPr>
            <p:ph type="sldNum" sz="quarter" idx="12"/>
          </p:nvPr>
        </p:nvSpPr>
        <p:spPr/>
        <p:txBody>
          <a:bodyPr/>
          <a:lstStyle/>
          <a:p>
            <a:fld id="{A69ED6AC-A10D-4B04-B2B9-A1F3532297DD}" type="slidenum">
              <a:rPr lang="en-CA" smtClean="0"/>
              <a:pPr/>
              <a:t>‹#›</a:t>
            </a:fld>
            <a:endParaRPr lang="en-CA" dirty="0"/>
          </a:p>
        </p:txBody>
      </p:sp>
    </p:spTree>
    <p:extLst>
      <p:ext uri="{BB962C8B-B14F-4D97-AF65-F5344CB8AC3E}">
        <p14:creationId xmlns:p14="http://schemas.microsoft.com/office/powerpoint/2010/main" val="22941515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3E2C62F-60B8-4FCC-8F4E-8703A24F8DB1}" type="datetime1">
              <a:rPr lang="en-CA" smtClean="0"/>
              <a:t>2021-11-24</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A69ED6AC-A10D-4B04-B2B9-A1F3532297DD}" type="slidenum">
              <a:rPr lang="en-CA" smtClean="0"/>
              <a:pPr/>
              <a:t>‹#›</a:t>
            </a:fld>
            <a:endParaRPr lang="en-CA" dirty="0"/>
          </a:p>
        </p:txBody>
      </p:sp>
    </p:spTree>
    <p:extLst>
      <p:ext uri="{BB962C8B-B14F-4D97-AF65-F5344CB8AC3E}">
        <p14:creationId xmlns:p14="http://schemas.microsoft.com/office/powerpoint/2010/main" val="36551365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1961459-0405-4DC0-8C00-AE88C531CB25}" type="datetime1">
              <a:rPr lang="en-CA" smtClean="0"/>
              <a:t>2021-11-24</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A69ED6AC-A10D-4B04-B2B9-A1F3532297DD}" type="slidenum">
              <a:rPr lang="en-CA" smtClean="0"/>
              <a:pPr/>
              <a:t>‹#›</a:t>
            </a:fld>
            <a:endParaRPr lang="en-CA" dirty="0"/>
          </a:p>
        </p:txBody>
      </p:sp>
    </p:spTree>
    <p:extLst>
      <p:ext uri="{BB962C8B-B14F-4D97-AF65-F5344CB8AC3E}">
        <p14:creationId xmlns:p14="http://schemas.microsoft.com/office/powerpoint/2010/main" val="7323150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emf"/></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image" Target="../media/image1.emf"/><Relationship Id="rId5" Type="http://schemas.openxmlformats.org/officeDocument/2006/relationships/slideLayout" Target="../slideLayouts/slideLayout17.xml"/><Relationship Id="rId10" Type="http://schemas.openxmlformats.org/officeDocument/2006/relationships/theme" Target="../theme/theme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smtClean="0"/>
              <a:t>11/24/2021</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smtClean="0"/>
              <a:t>‹#›</a:t>
            </a:fld>
            <a:endParaRPr lang="en-US" dirty="0"/>
          </a:p>
        </p:txBody>
      </p:sp>
      <p:pic>
        <p:nvPicPr>
          <p:cNvPr id="7" name="Picture 6" descr="CLEOslidesTemplateDesigns-1.pdf">
            <a:extLst>
              <a:ext uri="{FF2B5EF4-FFF2-40B4-BE49-F238E27FC236}">
                <a16:creationId xmlns:a16="http://schemas.microsoft.com/office/drawing/2014/main" id="{CBEB51A8-3AF0-394A-B75D-083238BCC904}"/>
              </a:ext>
            </a:extLst>
          </p:cNvPr>
          <p:cNvPicPr>
            <a:picLocks noChangeAspect="1"/>
          </p:cNvPicPr>
          <p:nvPr userDrawn="1"/>
        </p:nvPicPr>
        <p:blipFill>
          <a:blip r:embed="rId14" cstate="email">
            <a:extLst>
              <a:ext uri="{28A0092B-C50C-407E-A947-70E740481C1C}">
                <a14:useLocalDpi xmlns:a14="http://schemas.microsoft.com/office/drawing/2010/main" val="0"/>
              </a:ext>
            </a:extLst>
          </a:blip>
          <a:stretch>
            <a:fillRect/>
          </a:stretch>
        </p:blipFill>
        <p:spPr>
          <a:xfrm>
            <a:off x="10026" y="-185839"/>
            <a:ext cx="9133979" cy="7043840"/>
          </a:xfrm>
          <a:prstGeom prst="rect">
            <a:avLst/>
          </a:prstGeom>
        </p:spPr>
      </p:pic>
    </p:spTree>
    <p:extLst>
      <p:ext uri="{BB962C8B-B14F-4D97-AF65-F5344CB8AC3E}">
        <p14:creationId xmlns:p14="http://schemas.microsoft.com/office/powerpoint/2010/main" val="121525128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LEOslidesTemplateDesigns-1.pdf">
            <a:extLst>
              <a:ext uri="{FF2B5EF4-FFF2-40B4-BE49-F238E27FC236}">
                <a16:creationId xmlns:a16="http://schemas.microsoft.com/office/drawing/2014/main" id="{7DC67015-8800-4BD9-B82E-4DB0C2EB1947}"/>
              </a:ext>
            </a:extLst>
          </p:cNvPr>
          <p:cNvPicPr>
            <a:picLocks noChangeAspect="1"/>
          </p:cNvPicPr>
          <p:nvPr userDrawn="1"/>
        </p:nvPicPr>
        <p:blipFill>
          <a:blip r:embed="rId11" cstate="email">
            <a:extLst>
              <a:ext uri="{28A0092B-C50C-407E-A947-70E740481C1C}">
                <a14:useLocalDpi xmlns:a14="http://schemas.microsoft.com/office/drawing/2010/main" val="0"/>
              </a:ext>
            </a:extLst>
          </a:blip>
          <a:stretch>
            <a:fillRect/>
          </a:stretch>
        </p:blipFill>
        <p:spPr>
          <a:xfrm>
            <a:off x="10021" y="-185839"/>
            <a:ext cx="9133979" cy="7043840"/>
          </a:xfrm>
          <a:prstGeom prst="rect">
            <a:avLst/>
          </a:prstGeom>
        </p:spPr>
      </p:pic>
      <p:sp>
        <p:nvSpPr>
          <p:cNvPr id="2" name="Title Placeholder 1"/>
          <p:cNvSpPr>
            <a:spLocks noGrp="1"/>
          </p:cNvSpPr>
          <p:nvPr>
            <p:ph type="title"/>
          </p:nvPr>
        </p:nvSpPr>
        <p:spPr>
          <a:xfrm>
            <a:off x="628650" y="864973"/>
            <a:ext cx="7886700" cy="1025611"/>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90584"/>
            <a:ext cx="7886700" cy="428637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5237581"/>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Lst>
  <p:hf hdr="0" ftr="0" dt="0"/>
  <p:txStyles>
    <p:titleStyle>
      <a:lvl1pPr algn="l" defTabSz="914400" rtl="0" eaLnBrk="1" latinLnBrk="0" hangingPunct="1">
        <a:lnSpc>
          <a:spcPct val="90000"/>
        </a:lnSpc>
        <a:spcBef>
          <a:spcPct val="0"/>
        </a:spcBef>
        <a:buNone/>
        <a:defRPr sz="4000" b="1" i="0" kern="1200">
          <a:solidFill>
            <a:srgbClr val="39477B"/>
          </a:solidFill>
          <a:latin typeface="Calibri"/>
          <a:ea typeface="+mj-ea"/>
          <a:cs typeface="Calibri"/>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Courier New" panose="02070309020205020404" pitchFamily="49" charset="0"/>
        <a:buChar char="o"/>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7"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3.xml"/><Relationship Id="rId1" Type="http://schemas.openxmlformats.org/officeDocument/2006/relationships/themeOverride" Target="../theme/themeOverride2.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6.xml"/><Relationship Id="rId1" Type="http://schemas.openxmlformats.org/officeDocument/2006/relationships/themeOverride" Target="../theme/themeOverride3.xml"/><Relationship Id="rId5" Type="http://schemas.openxmlformats.org/officeDocument/2006/relationships/hyperlink" Target="https://nonprofitlaw.cleo.on.ca/" TargetMode="External"/><Relationship Id="rId4" Type="http://schemas.openxmlformats.org/officeDocument/2006/relationships/hyperlink" Target="mailto:Benjamin.miller@cleo.on.ca" TargetMode="Externa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6.xml"/><Relationship Id="rId1" Type="http://schemas.openxmlformats.org/officeDocument/2006/relationships/themeOverride" Target="../theme/themeOverride4.xml"/><Relationship Id="rId4" Type="http://schemas.openxmlformats.org/officeDocument/2006/relationships/hyperlink" Target="https://cleoconnect.ca/subscribe/"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4243" y="1495355"/>
            <a:ext cx="7602684" cy="2484989"/>
          </a:xfrm>
        </p:spPr>
        <p:txBody>
          <a:bodyPr>
            <a:noAutofit/>
          </a:bodyPr>
          <a:lstStyle/>
          <a:p>
            <a:r>
              <a:rPr lang="en-US" sz="4800" b="1" dirty="0">
                <a:solidFill>
                  <a:srgbClr val="002060"/>
                </a:solidFill>
              </a:rPr>
              <a:t>ONCA is Finally Here!</a:t>
            </a:r>
            <a:br>
              <a:rPr lang="en-US" sz="4800" b="1" dirty="0">
                <a:solidFill>
                  <a:srgbClr val="002060"/>
                </a:solidFill>
              </a:rPr>
            </a:br>
            <a:endParaRPr lang="en-US" sz="4800" b="1" dirty="0">
              <a:solidFill>
                <a:srgbClr val="002060"/>
              </a:solidFill>
            </a:endParaRPr>
          </a:p>
        </p:txBody>
      </p:sp>
      <p:sp>
        <p:nvSpPr>
          <p:cNvPr id="7" name="Subtitle 6">
            <a:extLst>
              <a:ext uri="{FF2B5EF4-FFF2-40B4-BE49-F238E27FC236}">
                <a16:creationId xmlns:a16="http://schemas.microsoft.com/office/drawing/2014/main" id="{EE251ED7-7A1B-4540-A88F-EB4E2C5D992D}"/>
              </a:ext>
            </a:extLst>
          </p:cNvPr>
          <p:cNvSpPr txBox="1">
            <a:spLocks noGrp="1"/>
          </p:cNvSpPr>
          <p:nvPr>
            <p:ph type="subTitle" idx="1"/>
          </p:nvPr>
        </p:nvSpPr>
        <p:spPr>
          <a:xfrm>
            <a:off x="1782817" y="2807499"/>
            <a:ext cx="5325533" cy="2783326"/>
          </a:xfrm>
          <a:prstGeom prst="rect">
            <a:avLst/>
          </a:prstGeom>
          <a:noFill/>
        </p:spPr>
        <p:txBody>
          <a:bodyPr wrap="square" rtlCol="0">
            <a:spAutoFit/>
          </a:bodyPr>
          <a:lstStyle/>
          <a:p>
            <a:pPr algn="ctr" defTabSz="457200">
              <a:defRPr/>
            </a:pPr>
            <a:endParaRPr lang="en-US" sz="2400" dirty="0">
              <a:solidFill>
                <a:prstClr val="black"/>
              </a:solidFill>
              <a:latin typeface="Calibri"/>
            </a:endParaRPr>
          </a:p>
          <a:p>
            <a:r>
              <a:rPr lang="en-CA" dirty="0"/>
              <a:t>What’s new in the ONCA?</a:t>
            </a:r>
          </a:p>
          <a:p>
            <a:r>
              <a:rPr lang="en-CA" dirty="0"/>
              <a:t>What steps do </a:t>
            </a:r>
            <a:r>
              <a:rPr lang="en-CA" dirty="0" err="1"/>
              <a:t>nonprofits</a:t>
            </a:r>
            <a:r>
              <a:rPr lang="en-CA" dirty="0"/>
              <a:t> need to take?</a:t>
            </a:r>
          </a:p>
          <a:p>
            <a:r>
              <a:rPr lang="en-CA" dirty="0"/>
              <a:t>How can CLEO help?</a:t>
            </a:r>
          </a:p>
          <a:p>
            <a:pPr algn="ctr" defTabSz="457200">
              <a:defRPr/>
            </a:pPr>
            <a:endParaRPr lang="en-US" sz="2400" dirty="0">
              <a:solidFill>
                <a:prstClr val="black"/>
              </a:solidFill>
              <a:latin typeface="Calibri"/>
            </a:endParaRPr>
          </a:p>
          <a:p>
            <a:pPr algn="ctr" defTabSz="457200">
              <a:defRPr/>
            </a:pPr>
            <a:r>
              <a:rPr lang="en-US" sz="2800" b="1" dirty="0">
                <a:solidFill>
                  <a:prstClr val="black"/>
                </a:solidFill>
                <a:latin typeface="Calibri" panose="020F0502020204030204"/>
              </a:rPr>
              <a:t>		</a:t>
            </a:r>
            <a:r>
              <a:rPr lang="en-US" sz="2400" dirty="0">
                <a:solidFill>
                  <a:prstClr val="black"/>
                </a:solidFill>
                <a:latin typeface="Calibri"/>
              </a:rPr>
              <a:t>			</a:t>
            </a:r>
            <a:r>
              <a:rPr lang="en-US" sz="1400" dirty="0">
                <a:solidFill>
                  <a:prstClr val="black"/>
                </a:solidFill>
                <a:latin typeface="Calibri"/>
              </a:rPr>
              <a:t>  </a:t>
            </a:r>
          </a:p>
        </p:txBody>
      </p:sp>
      <p:sp>
        <p:nvSpPr>
          <p:cNvPr id="8" name="TextBox 7">
            <a:extLst>
              <a:ext uri="{FF2B5EF4-FFF2-40B4-BE49-F238E27FC236}">
                <a16:creationId xmlns:a16="http://schemas.microsoft.com/office/drawing/2014/main" id="{1FDCC810-577E-4EA6-BFF5-515B3CEDB0D0}"/>
              </a:ext>
            </a:extLst>
          </p:cNvPr>
          <p:cNvSpPr txBox="1"/>
          <p:nvPr/>
        </p:nvSpPr>
        <p:spPr>
          <a:xfrm>
            <a:off x="144295" y="4836772"/>
            <a:ext cx="8602579" cy="1323439"/>
          </a:xfrm>
          <a:prstGeom prst="rect">
            <a:avLst/>
          </a:prstGeom>
          <a:noFill/>
        </p:spPr>
        <p:txBody>
          <a:bodyPr wrap="square" lIns="91440" tIns="45720" rIns="91440" bIns="45720" rtlCol="0" anchor="t">
            <a:spAutoFit/>
          </a:bodyPr>
          <a:lstStyle/>
          <a:p>
            <a:pPr algn="ctr">
              <a:defRPr/>
            </a:pPr>
            <a:r>
              <a:rPr lang="en-US" sz="2400" dirty="0"/>
              <a:t> Presented by:</a:t>
            </a:r>
            <a:r>
              <a:rPr lang="en-US" sz="2800" b="1" dirty="0"/>
              <a:t>	</a:t>
            </a:r>
            <a:endParaRPr lang="en-US" sz="1200" dirty="0"/>
          </a:p>
          <a:p>
            <a:pPr algn="ctr">
              <a:defRPr/>
            </a:pPr>
            <a:r>
              <a:rPr lang="en-US" sz="2800" b="1" dirty="0"/>
              <a:t>			Benjamin Miller</a:t>
            </a:r>
            <a:r>
              <a:rPr lang="en-US" sz="800" dirty="0"/>
              <a:t>			</a:t>
            </a:r>
            <a:endParaRPr lang="en-US" sz="1200" dirty="0">
              <a:cs typeface="Calibri"/>
            </a:endParaRPr>
          </a:p>
          <a:p>
            <a:pPr algn="ctr">
              <a:defRPr/>
            </a:pPr>
            <a:r>
              <a:rPr lang="en-US" sz="2400" dirty="0">
                <a:latin typeface="Calibri"/>
              </a:rPr>
              <a:t>November 24</a:t>
            </a:r>
            <a:r>
              <a:rPr kumimoji="0" lang="en-US" sz="2400" b="0" i="0" u="none" strike="noStrike" kern="1200" cap="none" spc="0" normalizeH="0" baseline="0" noProof="0" dirty="0">
                <a:ln>
                  <a:noFill/>
                </a:ln>
                <a:effectLst/>
                <a:uLnTx/>
                <a:uFillTx/>
                <a:latin typeface="Calibri"/>
                <a:ea typeface="+mn-ea"/>
                <a:cs typeface="+mn-cs"/>
              </a:rPr>
              <a:t>, 2021</a:t>
            </a:r>
            <a:endParaRPr kumimoji="0" lang="en-US" sz="1400" b="0" i="0" u="none" strike="noStrike" kern="1200" cap="none" spc="0" normalizeH="0" baseline="0" noProof="0" dirty="0">
              <a:ln>
                <a:noFill/>
              </a:ln>
              <a:effectLst/>
              <a:uLnTx/>
              <a:uFillTx/>
              <a:latin typeface="Calibri"/>
              <a:ea typeface="+mn-ea"/>
              <a:cs typeface="+mn-cs"/>
            </a:endParaRPr>
          </a:p>
        </p:txBody>
      </p:sp>
      <p:pic>
        <p:nvPicPr>
          <p:cNvPr id="1026" name="Picture 2" descr="Nonprofit Law Ontario: Rules and Tools for Nonprofits (Logo)">
            <a:extLst>
              <a:ext uri="{FF2B5EF4-FFF2-40B4-BE49-F238E27FC236}">
                <a16:creationId xmlns:a16="http://schemas.microsoft.com/office/drawing/2014/main" id="{2AB2CE30-39DD-4C79-8A6D-FE5186D931C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27139" y="146411"/>
            <a:ext cx="2839061" cy="3667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303907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F9EA1F-98D9-4263-A938-0FED4523BAE0}"/>
              </a:ext>
            </a:extLst>
          </p:cNvPr>
          <p:cNvSpPr>
            <a:spLocks noGrp="1"/>
          </p:cNvSpPr>
          <p:nvPr>
            <p:ph type="title"/>
          </p:nvPr>
        </p:nvSpPr>
        <p:spPr>
          <a:xfrm>
            <a:off x="628650" y="681037"/>
            <a:ext cx="7886700" cy="1009652"/>
          </a:xfrm>
        </p:spPr>
        <p:txBody>
          <a:bodyPr>
            <a:normAutofit/>
          </a:bodyPr>
          <a:lstStyle/>
          <a:p>
            <a:pPr algn="ctr"/>
            <a:r>
              <a:rPr lang="en-CA" sz="3600" b="1" dirty="0">
                <a:solidFill>
                  <a:srgbClr val="002060"/>
                </a:solidFill>
              </a:rPr>
              <a:t>Public Benefit Corporations (PBCs)</a:t>
            </a:r>
          </a:p>
        </p:txBody>
      </p:sp>
      <p:sp>
        <p:nvSpPr>
          <p:cNvPr id="3" name="Content Placeholder 2">
            <a:extLst>
              <a:ext uri="{FF2B5EF4-FFF2-40B4-BE49-F238E27FC236}">
                <a16:creationId xmlns:a16="http://schemas.microsoft.com/office/drawing/2014/main" id="{39EC79D0-30E3-47B6-8B83-4A4B4288E82E}"/>
              </a:ext>
            </a:extLst>
          </p:cNvPr>
          <p:cNvSpPr>
            <a:spLocks noGrp="1"/>
          </p:cNvSpPr>
          <p:nvPr>
            <p:ph idx="1"/>
          </p:nvPr>
        </p:nvSpPr>
        <p:spPr/>
        <p:txBody>
          <a:bodyPr>
            <a:normAutofit fontScale="77500" lnSpcReduction="20000"/>
          </a:bodyPr>
          <a:lstStyle/>
          <a:p>
            <a:pPr marL="0" indent="0">
              <a:buNone/>
            </a:pPr>
            <a:r>
              <a:rPr lang="en-CA" dirty="0"/>
              <a:t>A </a:t>
            </a:r>
            <a:r>
              <a:rPr lang="en-CA" dirty="0" err="1"/>
              <a:t>nonprofit</a:t>
            </a:r>
            <a:r>
              <a:rPr lang="en-CA" dirty="0"/>
              <a:t> is a PBC if it:</a:t>
            </a:r>
          </a:p>
          <a:p>
            <a:pPr lvl="1"/>
            <a:r>
              <a:rPr lang="en-CA" sz="2600" dirty="0"/>
              <a:t>is a registered charity, or</a:t>
            </a:r>
          </a:p>
          <a:p>
            <a:pPr lvl="1"/>
            <a:r>
              <a:rPr lang="en-CA" sz="2600" dirty="0"/>
              <a:t>receives more than $10,000 in:</a:t>
            </a:r>
          </a:p>
          <a:p>
            <a:pPr lvl="2"/>
            <a:r>
              <a:rPr lang="en-CA" sz="2200" b="1" dirty="0"/>
              <a:t>grants or financial assistance</a:t>
            </a:r>
            <a:r>
              <a:rPr lang="en-CA" sz="2200" dirty="0"/>
              <a:t> from the government</a:t>
            </a:r>
          </a:p>
          <a:p>
            <a:pPr lvl="2"/>
            <a:r>
              <a:rPr lang="en-CA" sz="2200" b="1" dirty="0"/>
              <a:t>gifts or donations</a:t>
            </a:r>
            <a:r>
              <a:rPr lang="en-CA" sz="2200" dirty="0"/>
              <a:t> from sources other than members, directors, officers, or employees</a:t>
            </a:r>
          </a:p>
          <a:p>
            <a:pPr marL="0" indent="0">
              <a:buNone/>
            </a:pPr>
            <a:r>
              <a:rPr lang="en-CA" dirty="0"/>
              <a:t>Every year a </a:t>
            </a:r>
            <a:r>
              <a:rPr lang="en-CA" dirty="0" err="1"/>
              <a:t>nonprofit</a:t>
            </a:r>
            <a:r>
              <a:rPr lang="en-CA" dirty="0"/>
              <a:t> qualifies, the next year it is a PBC. </a:t>
            </a:r>
          </a:p>
          <a:p>
            <a:pPr marL="0" indent="0">
              <a:buNone/>
            </a:pPr>
            <a:endParaRPr lang="en-CA" dirty="0"/>
          </a:p>
          <a:p>
            <a:pPr marL="0" indent="0">
              <a:buNone/>
            </a:pPr>
            <a:r>
              <a:rPr lang="en-CA" dirty="0"/>
              <a:t>PBCs:</a:t>
            </a:r>
          </a:p>
          <a:p>
            <a:r>
              <a:rPr lang="en-CA" sz="2600" dirty="0"/>
              <a:t>face a higher standard of financial review </a:t>
            </a:r>
          </a:p>
          <a:p>
            <a:r>
              <a:rPr lang="en-CA" sz="2600" dirty="0"/>
              <a:t>can distribute their property only to the government or a  similar PBC if they dissolve (applies for three years)</a:t>
            </a:r>
          </a:p>
          <a:p>
            <a:r>
              <a:rPr lang="en-CA" sz="2600" dirty="0"/>
              <a:t>can’t have more than a third of its directors be employees (including ex-officio directors)</a:t>
            </a:r>
            <a:endParaRPr lang="en-CA" sz="2400" dirty="0"/>
          </a:p>
        </p:txBody>
      </p:sp>
    </p:spTree>
    <p:extLst>
      <p:ext uri="{BB962C8B-B14F-4D97-AF65-F5344CB8AC3E}">
        <p14:creationId xmlns:p14="http://schemas.microsoft.com/office/powerpoint/2010/main" val="9674518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F9EA1F-98D9-4263-A938-0FED4523BAE0}"/>
              </a:ext>
            </a:extLst>
          </p:cNvPr>
          <p:cNvSpPr>
            <a:spLocks noGrp="1"/>
          </p:cNvSpPr>
          <p:nvPr>
            <p:ph type="title"/>
          </p:nvPr>
        </p:nvSpPr>
        <p:spPr>
          <a:xfrm>
            <a:off x="628650" y="575733"/>
            <a:ext cx="7886700" cy="1114956"/>
          </a:xfrm>
        </p:spPr>
        <p:txBody>
          <a:bodyPr>
            <a:normAutofit/>
          </a:bodyPr>
          <a:lstStyle/>
          <a:p>
            <a:pPr algn="ctr"/>
            <a:r>
              <a:rPr lang="en-CA" sz="3600" b="1" dirty="0">
                <a:solidFill>
                  <a:srgbClr val="002060"/>
                </a:solidFill>
              </a:rPr>
              <a:t>Financial Review Standards</a:t>
            </a:r>
          </a:p>
        </p:txBody>
      </p:sp>
      <p:graphicFrame>
        <p:nvGraphicFramePr>
          <p:cNvPr id="6" name="Table 5">
            <a:extLst>
              <a:ext uri="{FF2B5EF4-FFF2-40B4-BE49-F238E27FC236}">
                <a16:creationId xmlns:a16="http://schemas.microsoft.com/office/drawing/2014/main" id="{B6984896-3DDB-4E25-AEE8-F54373BD349C}"/>
              </a:ext>
            </a:extLst>
          </p:cNvPr>
          <p:cNvGraphicFramePr>
            <a:graphicFrameLocks noGrp="1"/>
          </p:cNvGraphicFramePr>
          <p:nvPr/>
        </p:nvGraphicFramePr>
        <p:xfrm>
          <a:off x="628650" y="1967005"/>
          <a:ext cx="6074393" cy="3263504"/>
        </p:xfrm>
        <a:graphic>
          <a:graphicData uri="http://schemas.openxmlformats.org/drawingml/2006/table">
            <a:tbl>
              <a:tblPr>
                <a:tableStyleId>{5C22544A-7EE6-4342-B048-85BDC9FD1C3A}</a:tableStyleId>
              </a:tblPr>
              <a:tblGrid>
                <a:gridCol w="1459775">
                  <a:extLst>
                    <a:ext uri="{9D8B030D-6E8A-4147-A177-3AD203B41FA5}">
                      <a16:colId xmlns:a16="http://schemas.microsoft.com/office/drawing/2014/main" val="3051688498"/>
                    </a:ext>
                  </a:extLst>
                </a:gridCol>
                <a:gridCol w="2208869">
                  <a:extLst>
                    <a:ext uri="{9D8B030D-6E8A-4147-A177-3AD203B41FA5}">
                      <a16:colId xmlns:a16="http://schemas.microsoft.com/office/drawing/2014/main" val="3993283265"/>
                    </a:ext>
                  </a:extLst>
                </a:gridCol>
                <a:gridCol w="2405749">
                  <a:extLst>
                    <a:ext uri="{9D8B030D-6E8A-4147-A177-3AD203B41FA5}">
                      <a16:colId xmlns:a16="http://schemas.microsoft.com/office/drawing/2014/main" val="3890247527"/>
                    </a:ext>
                  </a:extLst>
                </a:gridCol>
              </a:tblGrid>
              <a:tr h="370853">
                <a:tc>
                  <a:txBody>
                    <a:bodyPr/>
                    <a:lstStyle/>
                    <a:p>
                      <a:pPr algn="l" fontAlgn="ctr"/>
                      <a:r>
                        <a:rPr lang="en-CA" sz="1400" b="1" u="none" strike="noStrike" dirty="0">
                          <a:effectLst/>
                        </a:rPr>
                        <a:t>Annual revenue</a:t>
                      </a:r>
                      <a:endParaRPr lang="en-CA" sz="1400" b="1" i="0" u="none" strike="noStrike" dirty="0">
                        <a:solidFill>
                          <a:srgbClr val="000000"/>
                        </a:solidFill>
                        <a:effectLst/>
                        <a:latin typeface="Calibri" panose="020F0502020204030204" pitchFamily="34" charset="0"/>
                      </a:endParaRPr>
                    </a:p>
                  </a:txBody>
                  <a:tcPr marL="3709" marR="3709" marT="3709" marB="0" anchor="ctr"/>
                </a:tc>
                <a:tc>
                  <a:txBody>
                    <a:bodyPr/>
                    <a:lstStyle/>
                    <a:p>
                      <a:pPr algn="l" fontAlgn="ctr"/>
                      <a:r>
                        <a:rPr lang="en-CA" sz="1400" b="1" u="none" strike="noStrike">
                          <a:effectLst/>
                        </a:rPr>
                        <a:t>Public benefit corporation</a:t>
                      </a:r>
                      <a:endParaRPr lang="en-CA" sz="1400" b="1" i="0" u="none" strike="noStrike">
                        <a:solidFill>
                          <a:srgbClr val="000000"/>
                        </a:solidFill>
                        <a:effectLst/>
                        <a:latin typeface="Calibri" panose="020F0502020204030204" pitchFamily="34" charset="0"/>
                      </a:endParaRPr>
                    </a:p>
                  </a:txBody>
                  <a:tcPr marL="3709" marR="3709" marT="3709" marB="0" anchor="ctr"/>
                </a:tc>
                <a:tc>
                  <a:txBody>
                    <a:bodyPr/>
                    <a:lstStyle/>
                    <a:p>
                      <a:pPr algn="l" fontAlgn="ctr"/>
                      <a:r>
                        <a:rPr lang="en-US" sz="1400" b="1" u="none" strike="noStrike" dirty="0">
                          <a:effectLst/>
                        </a:rPr>
                        <a:t>Not a public benefit corporation</a:t>
                      </a:r>
                      <a:endParaRPr lang="en-US" sz="1400" b="1" i="0" u="none" strike="noStrike" dirty="0">
                        <a:solidFill>
                          <a:srgbClr val="000000"/>
                        </a:solidFill>
                        <a:effectLst/>
                        <a:latin typeface="Calibri" panose="020F0502020204030204" pitchFamily="34" charset="0"/>
                      </a:endParaRPr>
                    </a:p>
                  </a:txBody>
                  <a:tcPr marL="3709" marR="3709" marT="3709" marB="0" anchor="ctr"/>
                </a:tc>
                <a:extLst>
                  <a:ext uri="{0D108BD9-81ED-4DB2-BD59-A6C34878D82A}">
                    <a16:rowId xmlns:a16="http://schemas.microsoft.com/office/drawing/2014/main" val="2959679430"/>
                  </a:ext>
                </a:extLst>
              </a:tr>
              <a:tr h="1112558">
                <a:tc>
                  <a:txBody>
                    <a:bodyPr/>
                    <a:lstStyle/>
                    <a:p>
                      <a:pPr algn="l" fontAlgn="ctr"/>
                      <a:r>
                        <a:rPr lang="en-CA" sz="1400" u="none" strike="noStrike">
                          <a:effectLst/>
                        </a:rPr>
                        <a:t>$0-$99,999.99</a:t>
                      </a:r>
                      <a:endParaRPr lang="en-CA" sz="1400" b="0" i="0" u="none" strike="noStrike">
                        <a:solidFill>
                          <a:srgbClr val="000000"/>
                        </a:solidFill>
                        <a:effectLst/>
                        <a:latin typeface="Calibri" panose="020F0502020204030204" pitchFamily="34" charset="0"/>
                      </a:endParaRPr>
                    </a:p>
                  </a:txBody>
                  <a:tcPr marL="3709" marR="3709" marT="3709" marB="0" anchor="ctr"/>
                </a:tc>
                <a:tc>
                  <a:txBody>
                    <a:bodyPr/>
                    <a:lstStyle/>
                    <a:p>
                      <a:pPr algn="l" fontAlgn="ctr"/>
                      <a:r>
                        <a:rPr lang="en-US" sz="1400" u="none" strike="noStrike">
                          <a:effectLst/>
                        </a:rPr>
                        <a:t>You can pass an extraordinary resolution that says you don’t need to do an audit and a review engagement</a:t>
                      </a:r>
                      <a:endParaRPr lang="en-US" sz="1400" b="0" i="0" u="none" strike="noStrike">
                        <a:solidFill>
                          <a:srgbClr val="000000"/>
                        </a:solidFill>
                        <a:effectLst/>
                        <a:latin typeface="Calibri" panose="020F0502020204030204" pitchFamily="34" charset="0"/>
                      </a:endParaRPr>
                    </a:p>
                  </a:txBody>
                  <a:tcPr marL="3709" marR="3709" marT="3709" marB="0" anchor="ctr"/>
                </a:tc>
                <a:tc>
                  <a:txBody>
                    <a:bodyPr/>
                    <a:lstStyle/>
                    <a:p>
                      <a:pPr algn="l" fontAlgn="ctr"/>
                      <a:r>
                        <a:rPr lang="en-US" sz="1400" u="none" strike="noStrike">
                          <a:effectLst/>
                        </a:rPr>
                        <a:t>You can pass an extraordinary resolution that says you don’t need to do an audit and a review engagement</a:t>
                      </a:r>
                      <a:endParaRPr lang="en-US" sz="1400" b="0" i="0" u="none" strike="noStrike">
                        <a:solidFill>
                          <a:srgbClr val="000000"/>
                        </a:solidFill>
                        <a:effectLst/>
                        <a:latin typeface="Calibri" panose="020F0502020204030204" pitchFamily="34" charset="0"/>
                      </a:endParaRPr>
                    </a:p>
                  </a:txBody>
                  <a:tcPr marL="3709" marR="3709" marT="3709" marB="0" anchor="ctr"/>
                </a:tc>
                <a:extLst>
                  <a:ext uri="{0D108BD9-81ED-4DB2-BD59-A6C34878D82A}">
                    <a16:rowId xmlns:a16="http://schemas.microsoft.com/office/drawing/2014/main" val="375659487"/>
                  </a:ext>
                </a:extLst>
              </a:tr>
              <a:tr h="1112558">
                <a:tc>
                  <a:txBody>
                    <a:bodyPr/>
                    <a:lstStyle/>
                    <a:p>
                      <a:pPr algn="l" fontAlgn="ctr"/>
                      <a:r>
                        <a:rPr lang="en-CA" sz="1400" u="none" strike="noStrike">
                          <a:effectLst/>
                        </a:rPr>
                        <a:t>$100,000-$499,999.99</a:t>
                      </a:r>
                      <a:endParaRPr lang="en-CA" sz="1400" b="0" i="0" u="none" strike="noStrike">
                        <a:solidFill>
                          <a:srgbClr val="000000"/>
                        </a:solidFill>
                        <a:effectLst/>
                        <a:latin typeface="Calibri" panose="020F0502020204030204" pitchFamily="34" charset="0"/>
                      </a:endParaRPr>
                    </a:p>
                  </a:txBody>
                  <a:tcPr marL="3709" marR="3709" marT="3709" marB="0" anchor="ctr"/>
                </a:tc>
                <a:tc>
                  <a:txBody>
                    <a:bodyPr/>
                    <a:lstStyle/>
                    <a:p>
                      <a:pPr algn="l" fontAlgn="ctr"/>
                      <a:r>
                        <a:rPr lang="en-US" sz="1400" u="none" strike="noStrike" dirty="0">
                          <a:effectLst/>
                        </a:rPr>
                        <a:t>You can pass an extraordinary resolution to have a review engagement</a:t>
                      </a:r>
                      <a:endParaRPr lang="en-US" sz="1400" b="0" i="0" u="none" strike="noStrike" dirty="0">
                        <a:solidFill>
                          <a:srgbClr val="000000"/>
                        </a:solidFill>
                        <a:effectLst/>
                        <a:latin typeface="Calibri" panose="020F0502020204030204" pitchFamily="34" charset="0"/>
                      </a:endParaRPr>
                    </a:p>
                  </a:txBody>
                  <a:tcPr marL="3709" marR="3709" marT="3709" marB="0" anchor="ctr"/>
                </a:tc>
                <a:tc>
                  <a:txBody>
                    <a:bodyPr/>
                    <a:lstStyle/>
                    <a:p>
                      <a:pPr algn="l" fontAlgn="ctr"/>
                      <a:r>
                        <a:rPr lang="en-US" sz="1400" u="none" strike="noStrike" dirty="0">
                          <a:effectLst/>
                        </a:rPr>
                        <a:t>You can pass an extraordinary resolution that says you don’t need to do an audit and a review engagement</a:t>
                      </a:r>
                      <a:endParaRPr lang="en-US" sz="1400" b="0" i="0" u="none" strike="noStrike" dirty="0">
                        <a:solidFill>
                          <a:srgbClr val="000000"/>
                        </a:solidFill>
                        <a:effectLst/>
                        <a:latin typeface="Calibri" panose="020F0502020204030204" pitchFamily="34" charset="0"/>
                      </a:endParaRPr>
                    </a:p>
                  </a:txBody>
                  <a:tcPr marL="3709" marR="3709" marT="3709" marB="0" anchor="ctr"/>
                </a:tc>
                <a:extLst>
                  <a:ext uri="{0D108BD9-81ED-4DB2-BD59-A6C34878D82A}">
                    <a16:rowId xmlns:a16="http://schemas.microsoft.com/office/drawing/2014/main" val="522424522"/>
                  </a:ext>
                </a:extLst>
              </a:tr>
              <a:tr h="667535">
                <a:tc>
                  <a:txBody>
                    <a:bodyPr/>
                    <a:lstStyle/>
                    <a:p>
                      <a:pPr algn="l" fontAlgn="ctr"/>
                      <a:r>
                        <a:rPr lang="en-CA" sz="1400" u="none" strike="noStrike">
                          <a:effectLst/>
                        </a:rPr>
                        <a:t>$500,000+</a:t>
                      </a:r>
                      <a:endParaRPr lang="en-CA" sz="1400" b="0" i="0" u="none" strike="noStrike">
                        <a:solidFill>
                          <a:srgbClr val="000000"/>
                        </a:solidFill>
                        <a:effectLst/>
                        <a:latin typeface="Calibri" panose="020F0502020204030204" pitchFamily="34" charset="0"/>
                      </a:endParaRPr>
                    </a:p>
                  </a:txBody>
                  <a:tcPr marL="3709" marR="3709" marT="3709" marB="0" anchor="ctr"/>
                </a:tc>
                <a:tc>
                  <a:txBody>
                    <a:bodyPr/>
                    <a:lstStyle/>
                    <a:p>
                      <a:pPr algn="l" fontAlgn="ctr"/>
                      <a:r>
                        <a:rPr lang="en-US" sz="1400" u="none" strike="noStrike">
                          <a:effectLst/>
                        </a:rPr>
                        <a:t>You must have an audit</a:t>
                      </a:r>
                      <a:endParaRPr lang="en-US" sz="1400" b="0" i="0" u="none" strike="noStrike">
                        <a:solidFill>
                          <a:srgbClr val="000000"/>
                        </a:solidFill>
                        <a:effectLst/>
                        <a:latin typeface="Calibri" panose="020F0502020204030204" pitchFamily="34" charset="0"/>
                      </a:endParaRPr>
                    </a:p>
                  </a:txBody>
                  <a:tcPr marL="3709" marR="3709" marT="3709" marB="0" anchor="ctr"/>
                </a:tc>
                <a:tc>
                  <a:txBody>
                    <a:bodyPr/>
                    <a:lstStyle/>
                    <a:p>
                      <a:pPr algn="l" fontAlgn="ctr"/>
                      <a:r>
                        <a:rPr lang="en-US" sz="1400" u="none" strike="noStrike" dirty="0">
                          <a:effectLst/>
                        </a:rPr>
                        <a:t>You can pass an extraordinary resolution to have a review engagement</a:t>
                      </a:r>
                      <a:endParaRPr lang="en-US" sz="1400" b="0" i="0" u="none" strike="noStrike" dirty="0">
                        <a:solidFill>
                          <a:srgbClr val="000000"/>
                        </a:solidFill>
                        <a:effectLst/>
                        <a:latin typeface="Calibri" panose="020F0502020204030204" pitchFamily="34" charset="0"/>
                      </a:endParaRPr>
                    </a:p>
                  </a:txBody>
                  <a:tcPr marL="3709" marR="3709" marT="3709" marB="0" anchor="ctr"/>
                </a:tc>
                <a:extLst>
                  <a:ext uri="{0D108BD9-81ED-4DB2-BD59-A6C34878D82A}">
                    <a16:rowId xmlns:a16="http://schemas.microsoft.com/office/drawing/2014/main" val="3361187495"/>
                  </a:ext>
                </a:extLst>
              </a:tr>
            </a:tbl>
          </a:graphicData>
        </a:graphic>
      </p:graphicFrame>
      <p:sp>
        <p:nvSpPr>
          <p:cNvPr id="9" name="TextBox 8">
            <a:extLst>
              <a:ext uri="{FF2B5EF4-FFF2-40B4-BE49-F238E27FC236}">
                <a16:creationId xmlns:a16="http://schemas.microsoft.com/office/drawing/2014/main" id="{5F6251E9-0934-4CF4-B6B0-3C9576D2B6EB}"/>
              </a:ext>
            </a:extLst>
          </p:cNvPr>
          <p:cNvSpPr txBox="1"/>
          <p:nvPr/>
        </p:nvSpPr>
        <p:spPr>
          <a:xfrm>
            <a:off x="7026812" y="2909540"/>
            <a:ext cx="1783080" cy="2377574"/>
          </a:xfrm>
          <a:prstGeom prst="rect">
            <a:avLst/>
          </a:prstGeom>
          <a:noFill/>
          <a:ln>
            <a:solidFill>
              <a:schemeClr val="tx1"/>
            </a:solidFill>
          </a:ln>
        </p:spPr>
        <p:txBody>
          <a:bodyPr wrap="square" rtlCol="0">
            <a:spAutoFit/>
          </a:bodyPr>
          <a:lstStyle/>
          <a:p>
            <a:r>
              <a:rPr lang="en-CA" sz="1350" b="1" dirty="0"/>
              <a:t>Extraordinary Resolution</a:t>
            </a:r>
            <a:endParaRPr lang="en-CA" sz="1350" dirty="0"/>
          </a:p>
          <a:p>
            <a:r>
              <a:rPr lang="en-CA" sz="1350" dirty="0"/>
              <a:t>You can pass an extraordinary resolution with:</a:t>
            </a:r>
          </a:p>
          <a:p>
            <a:pPr marL="214313" indent="-214313">
              <a:buFont typeface="Arial" panose="020B0604020202020204" pitchFamily="34" charset="0"/>
              <a:buChar char="•"/>
            </a:pPr>
            <a:r>
              <a:rPr lang="en-CA" sz="1350" dirty="0"/>
              <a:t>80% of votes at members’ meeting</a:t>
            </a:r>
          </a:p>
          <a:p>
            <a:pPr marL="214313" indent="-214313">
              <a:buFont typeface="Arial" panose="020B0604020202020204" pitchFamily="34" charset="0"/>
              <a:buChar char="•"/>
            </a:pPr>
            <a:r>
              <a:rPr lang="en-CA" sz="1350" dirty="0"/>
              <a:t>Unanimous written resolution of all voting members</a:t>
            </a:r>
          </a:p>
          <a:p>
            <a:endParaRPr lang="en-CA" sz="1350" dirty="0"/>
          </a:p>
        </p:txBody>
      </p:sp>
      <p:sp>
        <p:nvSpPr>
          <p:cNvPr id="10" name="TextBox 9">
            <a:extLst>
              <a:ext uri="{FF2B5EF4-FFF2-40B4-BE49-F238E27FC236}">
                <a16:creationId xmlns:a16="http://schemas.microsoft.com/office/drawing/2014/main" id="{1D9B5B43-3CA8-44AA-B2E2-F81952204AF2}"/>
              </a:ext>
            </a:extLst>
          </p:cNvPr>
          <p:cNvSpPr txBox="1"/>
          <p:nvPr/>
        </p:nvSpPr>
        <p:spPr>
          <a:xfrm>
            <a:off x="7026812" y="1967005"/>
            <a:ext cx="1783080" cy="715581"/>
          </a:xfrm>
          <a:prstGeom prst="rect">
            <a:avLst/>
          </a:prstGeom>
          <a:noFill/>
          <a:ln>
            <a:solidFill>
              <a:schemeClr val="tx1"/>
            </a:solidFill>
          </a:ln>
        </p:spPr>
        <p:txBody>
          <a:bodyPr wrap="square" rtlCol="0">
            <a:spAutoFit/>
          </a:bodyPr>
          <a:lstStyle/>
          <a:p>
            <a:r>
              <a:rPr lang="en-CA" sz="1350" b="1" dirty="0"/>
              <a:t>Default</a:t>
            </a:r>
          </a:p>
          <a:p>
            <a:r>
              <a:rPr lang="en-CA" sz="1350" dirty="0"/>
              <a:t>All nonprofits get an audit each year</a:t>
            </a:r>
          </a:p>
        </p:txBody>
      </p:sp>
    </p:spTree>
    <p:extLst>
      <p:ext uri="{BB962C8B-B14F-4D97-AF65-F5344CB8AC3E}">
        <p14:creationId xmlns:p14="http://schemas.microsoft.com/office/powerpoint/2010/main" val="12391371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F9EA1F-98D9-4263-A938-0FED4523BAE0}"/>
              </a:ext>
            </a:extLst>
          </p:cNvPr>
          <p:cNvSpPr>
            <a:spLocks noGrp="1"/>
          </p:cNvSpPr>
          <p:nvPr>
            <p:ph type="title"/>
          </p:nvPr>
        </p:nvSpPr>
        <p:spPr>
          <a:xfrm>
            <a:off x="628650" y="681037"/>
            <a:ext cx="7886700" cy="1009652"/>
          </a:xfrm>
        </p:spPr>
        <p:txBody>
          <a:bodyPr>
            <a:normAutofit/>
          </a:bodyPr>
          <a:lstStyle/>
          <a:p>
            <a:pPr algn="ctr"/>
            <a:r>
              <a:rPr lang="en-CA" sz="3600" b="1" dirty="0">
                <a:solidFill>
                  <a:srgbClr val="002060"/>
                </a:solidFill>
              </a:rPr>
              <a:t>Ontario Business Registry</a:t>
            </a:r>
          </a:p>
        </p:txBody>
      </p:sp>
      <p:sp>
        <p:nvSpPr>
          <p:cNvPr id="3" name="Content Placeholder 2">
            <a:extLst>
              <a:ext uri="{FF2B5EF4-FFF2-40B4-BE49-F238E27FC236}">
                <a16:creationId xmlns:a16="http://schemas.microsoft.com/office/drawing/2014/main" id="{39EC79D0-30E3-47B6-8B83-4A4B4288E82E}"/>
              </a:ext>
            </a:extLst>
          </p:cNvPr>
          <p:cNvSpPr>
            <a:spLocks noGrp="1"/>
          </p:cNvSpPr>
          <p:nvPr>
            <p:ph idx="1"/>
          </p:nvPr>
        </p:nvSpPr>
        <p:spPr/>
        <p:txBody>
          <a:bodyPr>
            <a:normAutofit/>
          </a:bodyPr>
          <a:lstStyle/>
          <a:p>
            <a:pPr marL="0" indent="0">
              <a:buNone/>
            </a:pPr>
            <a:r>
              <a:rPr lang="en-CA" sz="2400" dirty="0"/>
              <a:t>Benefits of the new online registry:</a:t>
            </a:r>
          </a:p>
          <a:p>
            <a:r>
              <a:rPr lang="en-CA" sz="2400" dirty="0"/>
              <a:t>look up Ontario corporations online</a:t>
            </a:r>
          </a:p>
          <a:p>
            <a:r>
              <a:rPr lang="en-CA" sz="2400" dirty="0"/>
              <a:t>make your annual filings and change your articles online</a:t>
            </a:r>
          </a:p>
          <a:p>
            <a:r>
              <a:rPr lang="en-CA" sz="2400" dirty="0"/>
              <a:t>shorten the response to real time</a:t>
            </a:r>
          </a:p>
          <a:p>
            <a:r>
              <a:rPr lang="en-CA" sz="2400" dirty="0"/>
              <a:t>automatically share information with the Public Guardian and Trustee, but not Canada Revenue Agency</a:t>
            </a:r>
          </a:p>
          <a:p>
            <a:endParaRPr lang="en-CA" sz="2400" dirty="0"/>
          </a:p>
          <a:p>
            <a:pPr marL="0" indent="0">
              <a:buNone/>
            </a:pPr>
            <a:r>
              <a:rPr lang="en-CA" sz="2400" dirty="0"/>
              <a:t>There are glitches so watch out! </a:t>
            </a:r>
          </a:p>
        </p:txBody>
      </p:sp>
    </p:spTree>
    <p:extLst>
      <p:ext uri="{BB962C8B-B14F-4D97-AF65-F5344CB8AC3E}">
        <p14:creationId xmlns:p14="http://schemas.microsoft.com/office/powerpoint/2010/main" val="37248768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F1BFF8C-6263-49A0-8119-472F3EF48A48}"/>
              </a:ext>
            </a:extLst>
          </p:cNvPr>
          <p:cNvSpPr>
            <a:spLocks noGrp="1"/>
          </p:cNvSpPr>
          <p:nvPr>
            <p:ph type="title"/>
          </p:nvPr>
        </p:nvSpPr>
        <p:spPr>
          <a:xfrm>
            <a:off x="623888" y="2139554"/>
            <a:ext cx="7886700" cy="1401262"/>
          </a:xfrm>
        </p:spPr>
        <p:txBody>
          <a:bodyPr>
            <a:noAutofit/>
          </a:bodyPr>
          <a:lstStyle/>
          <a:p>
            <a:r>
              <a:rPr lang="en-CA" b="1" dirty="0">
                <a:solidFill>
                  <a:srgbClr val="002060"/>
                </a:solidFill>
              </a:rPr>
              <a:t>What steps do </a:t>
            </a:r>
            <a:r>
              <a:rPr lang="en-CA" b="1" dirty="0" err="1">
                <a:solidFill>
                  <a:srgbClr val="002060"/>
                </a:solidFill>
              </a:rPr>
              <a:t>nonprofits</a:t>
            </a:r>
            <a:r>
              <a:rPr lang="en-CA" b="1" dirty="0">
                <a:solidFill>
                  <a:srgbClr val="002060"/>
                </a:solidFill>
              </a:rPr>
              <a:t> need to take?</a:t>
            </a:r>
          </a:p>
        </p:txBody>
      </p:sp>
      <p:sp>
        <p:nvSpPr>
          <p:cNvPr id="5" name="Text Placeholder 4">
            <a:extLst>
              <a:ext uri="{FF2B5EF4-FFF2-40B4-BE49-F238E27FC236}">
                <a16:creationId xmlns:a16="http://schemas.microsoft.com/office/drawing/2014/main" id="{F914F47B-813D-4A60-9A77-6C406D4E39F7}"/>
              </a:ext>
            </a:extLst>
          </p:cNvPr>
          <p:cNvSpPr>
            <a:spLocks noGrp="1"/>
          </p:cNvSpPr>
          <p:nvPr>
            <p:ph type="body" idx="1"/>
          </p:nvPr>
        </p:nvSpPr>
        <p:spPr>
          <a:xfrm>
            <a:off x="623888" y="3729659"/>
            <a:ext cx="7886700" cy="1694829"/>
          </a:xfrm>
        </p:spPr>
        <p:txBody>
          <a:bodyPr>
            <a:normAutofit fontScale="85000" lnSpcReduction="20000"/>
          </a:bodyPr>
          <a:lstStyle/>
          <a:p>
            <a:r>
              <a:rPr lang="en-CA" dirty="0">
                <a:solidFill>
                  <a:schemeClr val="tx1"/>
                </a:solidFill>
              </a:rPr>
              <a:t>Step 1: Figure out whether ONCA applies to you</a:t>
            </a:r>
          </a:p>
          <a:p>
            <a:r>
              <a:rPr lang="en-CA" dirty="0">
                <a:solidFill>
                  <a:schemeClr val="tx1"/>
                </a:solidFill>
              </a:rPr>
              <a:t>Step 2: Figure out when you need to act</a:t>
            </a:r>
          </a:p>
          <a:p>
            <a:r>
              <a:rPr lang="en-CA" dirty="0">
                <a:solidFill>
                  <a:schemeClr val="tx1"/>
                </a:solidFill>
              </a:rPr>
              <a:t>Step 3: Get your books in order</a:t>
            </a:r>
          </a:p>
          <a:p>
            <a:r>
              <a:rPr lang="en-CA" dirty="0">
                <a:solidFill>
                  <a:schemeClr val="tx1"/>
                </a:solidFill>
              </a:rPr>
              <a:t>Step 4: Update your bylaws</a:t>
            </a:r>
          </a:p>
          <a:p>
            <a:r>
              <a:rPr lang="en-CA" dirty="0">
                <a:solidFill>
                  <a:schemeClr val="tx1"/>
                </a:solidFill>
              </a:rPr>
              <a:t>Step 5: Update and file articles</a:t>
            </a:r>
          </a:p>
        </p:txBody>
      </p:sp>
    </p:spTree>
    <p:extLst>
      <p:ext uri="{BB962C8B-B14F-4D97-AF65-F5344CB8AC3E}">
        <p14:creationId xmlns:p14="http://schemas.microsoft.com/office/powerpoint/2010/main" val="9052792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F9EA1F-98D9-4263-A938-0FED4523BAE0}"/>
              </a:ext>
            </a:extLst>
          </p:cNvPr>
          <p:cNvSpPr>
            <a:spLocks noGrp="1"/>
          </p:cNvSpPr>
          <p:nvPr>
            <p:ph type="title"/>
          </p:nvPr>
        </p:nvSpPr>
        <p:spPr>
          <a:xfrm>
            <a:off x="829732" y="1083733"/>
            <a:ext cx="7685617" cy="606955"/>
          </a:xfrm>
        </p:spPr>
        <p:txBody>
          <a:bodyPr>
            <a:noAutofit/>
          </a:bodyPr>
          <a:lstStyle/>
          <a:p>
            <a:pPr algn="ctr"/>
            <a:r>
              <a:rPr lang="en-CA" sz="3600" b="1" dirty="0">
                <a:solidFill>
                  <a:srgbClr val="002060"/>
                </a:solidFill>
              </a:rPr>
              <a:t>Step 1: Figure out whether ONCA applies to you</a:t>
            </a:r>
          </a:p>
        </p:txBody>
      </p:sp>
      <p:sp>
        <p:nvSpPr>
          <p:cNvPr id="3" name="Content Placeholder 2">
            <a:extLst>
              <a:ext uri="{FF2B5EF4-FFF2-40B4-BE49-F238E27FC236}">
                <a16:creationId xmlns:a16="http://schemas.microsoft.com/office/drawing/2014/main" id="{39EC79D0-30E3-47B6-8B83-4A4B4288E82E}"/>
              </a:ext>
            </a:extLst>
          </p:cNvPr>
          <p:cNvSpPr>
            <a:spLocks noGrp="1"/>
          </p:cNvSpPr>
          <p:nvPr>
            <p:ph idx="1"/>
          </p:nvPr>
        </p:nvSpPr>
        <p:spPr>
          <a:xfrm>
            <a:off x="628650" y="2065866"/>
            <a:ext cx="7886700" cy="3922891"/>
          </a:xfrm>
        </p:spPr>
        <p:txBody>
          <a:bodyPr>
            <a:normAutofit lnSpcReduction="10000"/>
          </a:bodyPr>
          <a:lstStyle/>
          <a:p>
            <a:pPr marL="0" indent="0">
              <a:buNone/>
            </a:pPr>
            <a:r>
              <a:rPr lang="en-CA" sz="2400" dirty="0"/>
              <a:t>ONCA applies to nonprofits incorporated under:</a:t>
            </a:r>
          </a:p>
          <a:p>
            <a:r>
              <a:rPr lang="en-CA" sz="2400" dirty="0"/>
              <a:t>Ontario’s Corporations Act</a:t>
            </a:r>
          </a:p>
          <a:p>
            <a:r>
              <a:rPr lang="en-CA" sz="2400" dirty="0"/>
              <a:t>Most special Acts - in case of conflict, special Act applies</a:t>
            </a:r>
          </a:p>
          <a:p>
            <a:pPr marL="0" indent="0">
              <a:buNone/>
            </a:pPr>
            <a:r>
              <a:rPr lang="en-CA" sz="2400" b="1" dirty="0"/>
              <a:t>Disclaimer</a:t>
            </a:r>
            <a:r>
              <a:rPr lang="en-CA" sz="2400" dirty="0"/>
              <a:t>: Tax status and corporate status </a:t>
            </a:r>
            <a:r>
              <a:rPr lang="en-CA" sz="2400"/>
              <a:t>are different.  </a:t>
            </a:r>
            <a:endParaRPr lang="en-CA" sz="2400" dirty="0"/>
          </a:p>
          <a:p>
            <a:pPr marL="0" indent="0">
              <a:buNone/>
            </a:pPr>
            <a:endParaRPr lang="en-CA" sz="2400" dirty="0"/>
          </a:p>
          <a:p>
            <a:pPr marL="0" indent="0">
              <a:buNone/>
            </a:pPr>
            <a:r>
              <a:rPr lang="en-CA" sz="2400" dirty="0"/>
              <a:t>ONCA does </a:t>
            </a:r>
            <a:r>
              <a:rPr lang="en-CA" sz="2400" b="1" dirty="0"/>
              <a:t>not</a:t>
            </a:r>
            <a:r>
              <a:rPr lang="en-CA" sz="2400" dirty="0"/>
              <a:t> apply to nonprofits incorporated under:</a:t>
            </a:r>
          </a:p>
          <a:p>
            <a:r>
              <a:rPr lang="en-CA" sz="2400" dirty="0"/>
              <a:t>Canada Not-for-Profit Corporations Act</a:t>
            </a:r>
          </a:p>
          <a:p>
            <a:r>
              <a:rPr lang="en-CA" sz="2400" dirty="0"/>
              <a:t>Co-operative Corporations Acts</a:t>
            </a:r>
          </a:p>
          <a:p>
            <a:r>
              <a:rPr lang="en-CA" sz="2400" dirty="0"/>
              <a:t>Business Corporation Acts</a:t>
            </a:r>
          </a:p>
        </p:txBody>
      </p:sp>
    </p:spTree>
    <p:extLst>
      <p:ext uri="{BB962C8B-B14F-4D97-AF65-F5344CB8AC3E}">
        <p14:creationId xmlns:p14="http://schemas.microsoft.com/office/powerpoint/2010/main" val="22791360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F9EA1F-98D9-4263-A938-0FED4523BAE0}"/>
              </a:ext>
            </a:extLst>
          </p:cNvPr>
          <p:cNvSpPr>
            <a:spLocks noGrp="1"/>
          </p:cNvSpPr>
          <p:nvPr>
            <p:ph type="title"/>
          </p:nvPr>
        </p:nvSpPr>
        <p:spPr>
          <a:xfrm>
            <a:off x="795866" y="880533"/>
            <a:ext cx="7719483" cy="810156"/>
          </a:xfrm>
        </p:spPr>
        <p:txBody>
          <a:bodyPr>
            <a:noAutofit/>
          </a:bodyPr>
          <a:lstStyle/>
          <a:p>
            <a:pPr algn="ctr"/>
            <a:r>
              <a:rPr lang="en-CA" sz="3600" b="1" dirty="0">
                <a:solidFill>
                  <a:srgbClr val="002060"/>
                </a:solidFill>
              </a:rPr>
              <a:t>Step 2: Figure out when you </a:t>
            </a:r>
            <a:br>
              <a:rPr lang="en-CA" sz="3600" b="1" dirty="0">
                <a:solidFill>
                  <a:srgbClr val="002060"/>
                </a:solidFill>
              </a:rPr>
            </a:br>
            <a:r>
              <a:rPr lang="en-CA" sz="3600" b="1" dirty="0">
                <a:solidFill>
                  <a:srgbClr val="002060"/>
                </a:solidFill>
              </a:rPr>
              <a:t>need to act</a:t>
            </a:r>
          </a:p>
        </p:txBody>
      </p:sp>
      <p:sp>
        <p:nvSpPr>
          <p:cNvPr id="3" name="Content Placeholder 2">
            <a:extLst>
              <a:ext uri="{FF2B5EF4-FFF2-40B4-BE49-F238E27FC236}">
                <a16:creationId xmlns:a16="http://schemas.microsoft.com/office/drawing/2014/main" id="{39EC79D0-30E3-47B6-8B83-4A4B4288E82E}"/>
              </a:ext>
            </a:extLst>
          </p:cNvPr>
          <p:cNvSpPr>
            <a:spLocks noGrp="1"/>
          </p:cNvSpPr>
          <p:nvPr>
            <p:ph idx="1"/>
          </p:nvPr>
        </p:nvSpPr>
        <p:spPr>
          <a:xfrm>
            <a:off x="628650" y="1986843"/>
            <a:ext cx="7886700" cy="4190119"/>
          </a:xfrm>
        </p:spPr>
        <p:txBody>
          <a:bodyPr>
            <a:normAutofit fontScale="92500" lnSpcReduction="10000"/>
          </a:bodyPr>
          <a:lstStyle/>
          <a:p>
            <a:pPr marL="0" indent="0">
              <a:buNone/>
            </a:pPr>
            <a:r>
              <a:rPr lang="en-CA" sz="2400" b="1" dirty="0"/>
              <a:t>October 19, 2021</a:t>
            </a:r>
            <a:r>
              <a:rPr lang="en-CA" sz="2400" dirty="0"/>
              <a:t>: ONCA took effect</a:t>
            </a:r>
          </a:p>
          <a:p>
            <a:pPr marL="0" indent="0">
              <a:buNone/>
            </a:pPr>
            <a:r>
              <a:rPr lang="en-CA" sz="2400" b="1" dirty="0"/>
              <a:t>Until October 18, 2024</a:t>
            </a:r>
            <a:r>
              <a:rPr lang="en-CA" sz="2400" dirty="0"/>
              <a:t>: Old (valid) letters patent and bylaws continue to be valid whether they comply with ONCA or not.</a:t>
            </a:r>
          </a:p>
          <a:p>
            <a:pPr marL="0" indent="0">
              <a:buNone/>
            </a:pPr>
            <a:r>
              <a:rPr lang="en-CA" sz="2400" b="1" dirty="0"/>
              <a:t>October 19, 2024 and beyond</a:t>
            </a:r>
            <a:r>
              <a:rPr lang="en-CA" sz="2400" dirty="0"/>
              <a:t>: Letters patent and bylaws automatically changed to comply with ONCA, except key provisions such as:</a:t>
            </a:r>
          </a:p>
          <a:p>
            <a:r>
              <a:rPr lang="en-CA" sz="2400" dirty="0"/>
              <a:t>number of directors</a:t>
            </a:r>
          </a:p>
          <a:p>
            <a:r>
              <a:rPr lang="en-CA" sz="2400" dirty="0"/>
              <a:t>member classes and voting rights</a:t>
            </a:r>
          </a:p>
          <a:p>
            <a:r>
              <a:rPr lang="en-CA" sz="2400" dirty="0"/>
              <a:t>dissolution clauses</a:t>
            </a:r>
          </a:p>
          <a:p>
            <a:pPr marL="0" indent="0">
              <a:buNone/>
            </a:pPr>
            <a:endParaRPr lang="en-CA" sz="2400" b="1" dirty="0"/>
          </a:p>
          <a:p>
            <a:pPr marL="0" indent="0">
              <a:buNone/>
            </a:pPr>
            <a:r>
              <a:rPr lang="en-CA" sz="2400" b="1" dirty="0"/>
              <a:t>Take-away</a:t>
            </a:r>
            <a:r>
              <a:rPr lang="en-CA" sz="2400" dirty="0"/>
              <a:t>: To avoid confusion, transition in next 3 years.</a:t>
            </a:r>
          </a:p>
          <a:p>
            <a:pPr marL="0" indent="0">
              <a:buNone/>
            </a:pPr>
            <a:endParaRPr lang="en-CA" sz="2400" dirty="0"/>
          </a:p>
        </p:txBody>
      </p:sp>
    </p:spTree>
    <p:extLst>
      <p:ext uri="{BB962C8B-B14F-4D97-AF65-F5344CB8AC3E}">
        <p14:creationId xmlns:p14="http://schemas.microsoft.com/office/powerpoint/2010/main" val="10473673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F9EA1F-98D9-4263-A938-0FED4523BAE0}"/>
              </a:ext>
            </a:extLst>
          </p:cNvPr>
          <p:cNvSpPr>
            <a:spLocks noGrp="1"/>
          </p:cNvSpPr>
          <p:nvPr>
            <p:ph type="title"/>
          </p:nvPr>
        </p:nvSpPr>
        <p:spPr>
          <a:xfrm>
            <a:off x="628650" y="681037"/>
            <a:ext cx="7886700" cy="1009652"/>
          </a:xfrm>
        </p:spPr>
        <p:txBody>
          <a:bodyPr>
            <a:normAutofit/>
          </a:bodyPr>
          <a:lstStyle/>
          <a:p>
            <a:pPr algn="ctr"/>
            <a:r>
              <a:rPr lang="en-CA" sz="3600" b="1" dirty="0">
                <a:solidFill>
                  <a:srgbClr val="002060"/>
                </a:solidFill>
              </a:rPr>
              <a:t>Step 3: Get your books in order</a:t>
            </a:r>
          </a:p>
        </p:txBody>
      </p:sp>
      <p:sp>
        <p:nvSpPr>
          <p:cNvPr id="3" name="Content Placeholder 2">
            <a:extLst>
              <a:ext uri="{FF2B5EF4-FFF2-40B4-BE49-F238E27FC236}">
                <a16:creationId xmlns:a16="http://schemas.microsoft.com/office/drawing/2014/main" id="{39EC79D0-30E3-47B6-8B83-4A4B4288E82E}"/>
              </a:ext>
            </a:extLst>
          </p:cNvPr>
          <p:cNvSpPr>
            <a:spLocks noGrp="1"/>
          </p:cNvSpPr>
          <p:nvPr>
            <p:ph idx="1"/>
          </p:nvPr>
        </p:nvSpPr>
        <p:spPr/>
        <p:txBody>
          <a:bodyPr>
            <a:normAutofit fontScale="92500" lnSpcReduction="20000"/>
          </a:bodyPr>
          <a:lstStyle/>
          <a:p>
            <a:pPr marL="0" indent="0">
              <a:buNone/>
            </a:pPr>
            <a:r>
              <a:rPr lang="en-CA" sz="2400" b="1" dirty="0"/>
              <a:t>Collect the following documents:</a:t>
            </a:r>
            <a:endParaRPr lang="en-CA" sz="2400" dirty="0"/>
          </a:p>
          <a:p>
            <a:r>
              <a:rPr lang="en-US" sz="2400" dirty="0"/>
              <a:t>Letters patent and supplementary letters patent</a:t>
            </a:r>
          </a:p>
          <a:p>
            <a:r>
              <a:rPr lang="en-US" sz="2400" dirty="0"/>
              <a:t>Bylaws</a:t>
            </a:r>
          </a:p>
          <a:p>
            <a:r>
              <a:rPr lang="en-US" sz="2400" dirty="0"/>
              <a:t>Minute books (can be virtual)</a:t>
            </a:r>
          </a:p>
          <a:p>
            <a:r>
              <a:rPr lang="en-US" sz="2400" dirty="0"/>
              <a:t>Special resolutions</a:t>
            </a:r>
          </a:p>
          <a:p>
            <a:r>
              <a:rPr lang="en-US" sz="2400" dirty="0"/>
              <a:t>Directors and officers register</a:t>
            </a:r>
          </a:p>
          <a:p>
            <a:r>
              <a:rPr lang="en-US" sz="2400" dirty="0"/>
              <a:t>Director consent forms</a:t>
            </a:r>
          </a:p>
          <a:p>
            <a:r>
              <a:rPr lang="en-US" sz="2400" dirty="0"/>
              <a:t>Members register</a:t>
            </a:r>
          </a:p>
          <a:p>
            <a:r>
              <a:rPr lang="en-US" sz="2400" dirty="0"/>
              <a:t>Annual revenue</a:t>
            </a:r>
            <a:endParaRPr lang="en-CA" sz="2400" dirty="0"/>
          </a:p>
          <a:p>
            <a:pPr marL="0" indent="0">
              <a:buNone/>
            </a:pPr>
            <a:br>
              <a:rPr lang="en-CA" sz="2400" b="1" dirty="0"/>
            </a:br>
            <a:r>
              <a:rPr lang="en-CA" sz="2400" b="1" dirty="0"/>
              <a:t>Make sure the government has your right address</a:t>
            </a:r>
            <a:r>
              <a:rPr lang="en-CA" sz="2400" dirty="0"/>
              <a:t> (</a:t>
            </a:r>
            <a:r>
              <a:rPr lang="en-CA" sz="2400" u="sng" dirty="0"/>
              <a:t>NOT</a:t>
            </a:r>
            <a:r>
              <a:rPr lang="en-CA" sz="2400" dirty="0"/>
              <a:t> a PO box) even if your filings are up to date because there have been glitches.</a:t>
            </a:r>
          </a:p>
        </p:txBody>
      </p:sp>
    </p:spTree>
    <p:extLst>
      <p:ext uri="{BB962C8B-B14F-4D97-AF65-F5344CB8AC3E}">
        <p14:creationId xmlns:p14="http://schemas.microsoft.com/office/powerpoint/2010/main" val="8179210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F9EA1F-98D9-4263-A938-0FED4523BAE0}"/>
              </a:ext>
            </a:extLst>
          </p:cNvPr>
          <p:cNvSpPr>
            <a:spLocks noGrp="1"/>
          </p:cNvSpPr>
          <p:nvPr>
            <p:ph type="title"/>
          </p:nvPr>
        </p:nvSpPr>
        <p:spPr>
          <a:xfrm>
            <a:off x="628650" y="681037"/>
            <a:ext cx="7886700" cy="1009652"/>
          </a:xfrm>
        </p:spPr>
        <p:txBody>
          <a:bodyPr>
            <a:normAutofit/>
          </a:bodyPr>
          <a:lstStyle/>
          <a:p>
            <a:pPr algn="ctr"/>
            <a:r>
              <a:rPr lang="en-CA" sz="3600" b="1" dirty="0">
                <a:solidFill>
                  <a:srgbClr val="002060"/>
                </a:solidFill>
              </a:rPr>
              <a:t>Steps 4-5: The Updating Process</a:t>
            </a:r>
          </a:p>
        </p:txBody>
      </p:sp>
      <p:sp>
        <p:nvSpPr>
          <p:cNvPr id="3" name="Content Placeholder 2">
            <a:extLst>
              <a:ext uri="{FF2B5EF4-FFF2-40B4-BE49-F238E27FC236}">
                <a16:creationId xmlns:a16="http://schemas.microsoft.com/office/drawing/2014/main" id="{39EC79D0-30E3-47B6-8B83-4A4B4288E82E}"/>
              </a:ext>
            </a:extLst>
          </p:cNvPr>
          <p:cNvSpPr>
            <a:spLocks noGrp="1"/>
          </p:cNvSpPr>
          <p:nvPr>
            <p:ph idx="1"/>
          </p:nvPr>
        </p:nvSpPr>
        <p:spPr/>
        <p:txBody>
          <a:bodyPr>
            <a:normAutofit/>
          </a:bodyPr>
          <a:lstStyle/>
          <a:p>
            <a:pPr marL="0" indent="0">
              <a:buNone/>
            </a:pPr>
            <a:r>
              <a:rPr lang="en-CA" sz="2400" b="1" dirty="0"/>
              <a:t>Disclaimer</a:t>
            </a:r>
            <a:r>
              <a:rPr lang="en-CA" sz="2400" dirty="0"/>
              <a:t>: If your bylaws say a different process, follow that, but your members always have the final say. </a:t>
            </a:r>
          </a:p>
          <a:p>
            <a:pPr marL="0" indent="0">
              <a:buNone/>
            </a:pPr>
            <a:endParaRPr lang="en-CA" sz="2400" dirty="0"/>
          </a:p>
          <a:p>
            <a:pPr marL="0" indent="0">
              <a:buNone/>
            </a:pPr>
            <a:r>
              <a:rPr lang="en-CA" sz="2400" b="1" dirty="0"/>
              <a:t>Typical process</a:t>
            </a:r>
            <a:r>
              <a:rPr lang="en-CA" sz="2400" dirty="0"/>
              <a:t>:</a:t>
            </a:r>
          </a:p>
          <a:p>
            <a:pPr marL="457200" indent="-457200">
              <a:buFont typeface="+mj-lt"/>
              <a:buAutoNum type="arabicPeriod"/>
            </a:pPr>
            <a:r>
              <a:rPr lang="en-CA" sz="2400" b="1" dirty="0"/>
              <a:t>Board approval:</a:t>
            </a:r>
            <a:r>
              <a:rPr lang="en-CA" sz="2400" dirty="0"/>
              <a:t> Helpful to have more than one director involved. Changes are valid until next members’ meeting.</a:t>
            </a:r>
          </a:p>
          <a:p>
            <a:pPr marL="457200" indent="-457200">
              <a:buFont typeface="+mj-lt"/>
              <a:buAutoNum type="arabicPeriod"/>
            </a:pPr>
            <a:r>
              <a:rPr lang="en-CA" sz="2400" b="1" dirty="0"/>
              <a:t>Members meeting</a:t>
            </a:r>
            <a:r>
              <a:rPr lang="en-CA" sz="2400" dirty="0"/>
              <a:t>: </a:t>
            </a:r>
          </a:p>
          <a:p>
            <a:pPr marL="914400" lvl="1" indent="-457200">
              <a:buFont typeface="+mj-lt"/>
              <a:buAutoNum type="arabicPeriod"/>
            </a:pPr>
            <a:r>
              <a:rPr lang="en-CA" sz="1600" dirty="0"/>
              <a:t>Notice must provide sufficient detail for members to make up their mind</a:t>
            </a:r>
          </a:p>
          <a:p>
            <a:pPr marL="914400" lvl="1" indent="-457200">
              <a:buFont typeface="+mj-lt"/>
              <a:buAutoNum type="arabicPeriod"/>
            </a:pPr>
            <a:r>
              <a:rPr lang="en-CA" sz="1600" dirty="0"/>
              <a:t>Members approve, reject, or change</a:t>
            </a:r>
          </a:p>
          <a:p>
            <a:pPr marL="457200" indent="-457200">
              <a:buFont typeface="+mj-lt"/>
              <a:buAutoNum type="arabicPeriod"/>
            </a:pPr>
            <a:r>
              <a:rPr lang="en-CA" sz="2000" b="1" dirty="0"/>
              <a:t>File with government</a:t>
            </a:r>
            <a:r>
              <a:rPr lang="en-CA" sz="2000" dirty="0"/>
              <a:t>: Registered charities file bylaws with CRA. All nonprofits file articles of amendment through </a:t>
            </a:r>
            <a:r>
              <a:rPr lang="en-CA" sz="2000" dirty="0" err="1"/>
              <a:t>ServiceOntario</a:t>
            </a:r>
            <a:r>
              <a:rPr lang="en-CA" sz="2000" dirty="0"/>
              <a:t> or PGT.</a:t>
            </a:r>
          </a:p>
          <a:p>
            <a:pPr marL="457200" indent="-457200">
              <a:buFont typeface="+mj-lt"/>
              <a:buAutoNum type="arabicPeriod"/>
            </a:pPr>
            <a:endParaRPr lang="en-CA" sz="2400" dirty="0"/>
          </a:p>
        </p:txBody>
      </p:sp>
    </p:spTree>
    <p:extLst>
      <p:ext uri="{BB962C8B-B14F-4D97-AF65-F5344CB8AC3E}">
        <p14:creationId xmlns:p14="http://schemas.microsoft.com/office/powerpoint/2010/main" val="14567695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F9EA1F-98D9-4263-A938-0FED4523BAE0}"/>
              </a:ext>
            </a:extLst>
          </p:cNvPr>
          <p:cNvSpPr>
            <a:spLocks noGrp="1"/>
          </p:cNvSpPr>
          <p:nvPr>
            <p:ph type="title"/>
          </p:nvPr>
        </p:nvSpPr>
        <p:spPr>
          <a:xfrm>
            <a:off x="628650" y="681037"/>
            <a:ext cx="7886700" cy="1009652"/>
          </a:xfrm>
        </p:spPr>
        <p:txBody>
          <a:bodyPr>
            <a:normAutofit/>
          </a:bodyPr>
          <a:lstStyle/>
          <a:p>
            <a:pPr algn="ctr"/>
            <a:r>
              <a:rPr lang="en-CA" sz="3600" b="1" dirty="0">
                <a:solidFill>
                  <a:srgbClr val="002060"/>
                </a:solidFill>
              </a:rPr>
              <a:t>Step 4: Update your bylaws</a:t>
            </a:r>
          </a:p>
        </p:txBody>
      </p:sp>
      <p:sp>
        <p:nvSpPr>
          <p:cNvPr id="3" name="Content Placeholder 2">
            <a:extLst>
              <a:ext uri="{FF2B5EF4-FFF2-40B4-BE49-F238E27FC236}">
                <a16:creationId xmlns:a16="http://schemas.microsoft.com/office/drawing/2014/main" id="{39EC79D0-30E3-47B6-8B83-4A4B4288E82E}"/>
              </a:ext>
            </a:extLst>
          </p:cNvPr>
          <p:cNvSpPr>
            <a:spLocks noGrp="1"/>
          </p:cNvSpPr>
          <p:nvPr>
            <p:ph idx="1"/>
          </p:nvPr>
        </p:nvSpPr>
        <p:spPr/>
        <p:txBody>
          <a:bodyPr>
            <a:normAutofit/>
          </a:bodyPr>
          <a:lstStyle/>
          <a:p>
            <a:pPr marL="0" indent="0">
              <a:buNone/>
            </a:pPr>
            <a:r>
              <a:rPr lang="en-CA" sz="2400" dirty="0"/>
              <a:t>Here are 5 examples of things that might need to change:</a:t>
            </a:r>
          </a:p>
          <a:p>
            <a:r>
              <a:rPr lang="en-CA" sz="2400" dirty="0"/>
              <a:t>You must appoint a </a:t>
            </a:r>
            <a:r>
              <a:rPr lang="en-CA" sz="2400" b="1" dirty="0"/>
              <a:t>chair</a:t>
            </a:r>
          </a:p>
          <a:p>
            <a:r>
              <a:rPr lang="en-CA" sz="2400" dirty="0"/>
              <a:t>Do you want </a:t>
            </a:r>
            <a:r>
              <a:rPr lang="en-CA" sz="2400" b="1" dirty="0"/>
              <a:t>corporations</a:t>
            </a:r>
            <a:r>
              <a:rPr lang="en-CA" sz="2400" dirty="0"/>
              <a:t> to be eligible for membership?</a:t>
            </a:r>
          </a:p>
          <a:p>
            <a:r>
              <a:rPr lang="en-CA" sz="2400" dirty="0"/>
              <a:t>If you have </a:t>
            </a:r>
            <a:r>
              <a:rPr lang="en-CA" sz="2400" b="1" dirty="0"/>
              <a:t>multiple member classes</a:t>
            </a:r>
          </a:p>
          <a:p>
            <a:pPr lvl="1"/>
            <a:r>
              <a:rPr lang="en-CA" sz="2100" dirty="0"/>
              <a:t>how to join the class</a:t>
            </a:r>
          </a:p>
          <a:p>
            <a:pPr lvl="1"/>
            <a:r>
              <a:rPr lang="en-CA" sz="2100" dirty="0"/>
              <a:t>how membership ends</a:t>
            </a:r>
          </a:p>
          <a:p>
            <a:pPr lvl="1"/>
            <a:r>
              <a:rPr lang="en-CA" sz="2100" dirty="0"/>
              <a:t>how to withdraw or transfer classes</a:t>
            </a:r>
          </a:p>
          <a:p>
            <a:r>
              <a:rPr lang="en-CA" sz="2400" dirty="0"/>
              <a:t>Do you want members holding less than </a:t>
            </a:r>
            <a:r>
              <a:rPr lang="en-CA" sz="2400" b="1" dirty="0"/>
              <a:t>10%</a:t>
            </a:r>
            <a:r>
              <a:rPr lang="en-CA" sz="2400" dirty="0"/>
              <a:t> of votes to be able to call a members’ meeting?</a:t>
            </a:r>
          </a:p>
          <a:p>
            <a:r>
              <a:rPr lang="en-CA" sz="2400" dirty="0"/>
              <a:t>Do you want members to have a </a:t>
            </a:r>
            <a:r>
              <a:rPr lang="en-CA" sz="2400" b="1" dirty="0"/>
              <a:t>right to proxy</a:t>
            </a:r>
            <a:r>
              <a:rPr lang="en-CA" sz="2400" dirty="0"/>
              <a:t> voting?</a:t>
            </a:r>
          </a:p>
        </p:txBody>
      </p:sp>
    </p:spTree>
    <p:extLst>
      <p:ext uri="{BB962C8B-B14F-4D97-AF65-F5344CB8AC3E}">
        <p14:creationId xmlns:p14="http://schemas.microsoft.com/office/powerpoint/2010/main" val="19518488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F9EA1F-98D9-4263-A938-0FED4523BAE0}"/>
              </a:ext>
            </a:extLst>
          </p:cNvPr>
          <p:cNvSpPr>
            <a:spLocks noGrp="1"/>
          </p:cNvSpPr>
          <p:nvPr>
            <p:ph type="title"/>
          </p:nvPr>
        </p:nvSpPr>
        <p:spPr>
          <a:xfrm>
            <a:off x="628650" y="681037"/>
            <a:ext cx="7886700" cy="1009652"/>
          </a:xfrm>
        </p:spPr>
        <p:txBody>
          <a:bodyPr>
            <a:normAutofit/>
          </a:bodyPr>
          <a:lstStyle/>
          <a:p>
            <a:pPr algn="ctr"/>
            <a:r>
              <a:rPr lang="en-CA" sz="3600" b="1" dirty="0">
                <a:solidFill>
                  <a:srgbClr val="002060"/>
                </a:solidFill>
              </a:rPr>
              <a:t>Step 5: Update and file articles</a:t>
            </a:r>
          </a:p>
        </p:txBody>
      </p:sp>
      <p:sp>
        <p:nvSpPr>
          <p:cNvPr id="3" name="Content Placeholder 2">
            <a:extLst>
              <a:ext uri="{FF2B5EF4-FFF2-40B4-BE49-F238E27FC236}">
                <a16:creationId xmlns:a16="http://schemas.microsoft.com/office/drawing/2014/main" id="{39EC79D0-30E3-47B6-8B83-4A4B4288E82E}"/>
              </a:ext>
            </a:extLst>
          </p:cNvPr>
          <p:cNvSpPr>
            <a:spLocks noGrp="1"/>
          </p:cNvSpPr>
          <p:nvPr>
            <p:ph idx="1"/>
          </p:nvPr>
        </p:nvSpPr>
        <p:spPr>
          <a:xfrm>
            <a:off x="628650" y="1690689"/>
            <a:ext cx="7886700" cy="4486274"/>
          </a:xfrm>
        </p:spPr>
        <p:txBody>
          <a:bodyPr>
            <a:normAutofit fontScale="85000" lnSpcReduction="10000"/>
          </a:bodyPr>
          <a:lstStyle/>
          <a:p>
            <a:pPr marL="0" indent="0">
              <a:buNone/>
            </a:pPr>
            <a:r>
              <a:rPr lang="en-CA" sz="2400" dirty="0"/>
              <a:t>Examples of things that might need to change:</a:t>
            </a:r>
          </a:p>
          <a:p>
            <a:r>
              <a:rPr lang="en-CA" sz="2400" b="1" dirty="0"/>
              <a:t>Purposes</a:t>
            </a:r>
            <a:r>
              <a:rPr lang="en-CA" sz="2400" dirty="0"/>
              <a:t>: Do they reflect your organization’s goals?</a:t>
            </a:r>
          </a:p>
          <a:p>
            <a:r>
              <a:rPr lang="en-CA" sz="2400" b="1" dirty="0"/>
              <a:t>Number of Directors</a:t>
            </a:r>
            <a:r>
              <a:rPr lang="en-CA" sz="2400" dirty="0"/>
              <a:t>: Minimum 3. Can be a range.</a:t>
            </a:r>
          </a:p>
          <a:p>
            <a:r>
              <a:rPr lang="en-CA" sz="2400" b="1" dirty="0"/>
              <a:t>Membership classes and voting rights</a:t>
            </a:r>
            <a:r>
              <a:rPr lang="en-CA" sz="2400" dirty="0"/>
              <a:t>: If you have more than one class</a:t>
            </a:r>
          </a:p>
          <a:p>
            <a:r>
              <a:rPr lang="en-CA" sz="2400" b="1" dirty="0"/>
              <a:t>Restrictions on </a:t>
            </a:r>
            <a:r>
              <a:rPr lang="en-CA" sz="2400" b="1" dirty="0" err="1"/>
              <a:t>nonprofit’s</a:t>
            </a:r>
            <a:r>
              <a:rPr lang="en-CA" sz="2400" b="1" dirty="0"/>
              <a:t> powers</a:t>
            </a:r>
            <a:r>
              <a:rPr lang="en-CA" sz="2400" dirty="0"/>
              <a:t>: borrowing, selling key assets</a:t>
            </a:r>
          </a:p>
          <a:p>
            <a:endParaRPr lang="en-CA" sz="2400" dirty="0"/>
          </a:p>
          <a:p>
            <a:pPr marL="0" indent="0">
              <a:buNone/>
            </a:pPr>
            <a:r>
              <a:rPr lang="en-CA" sz="2400" dirty="0"/>
              <a:t>To file articles online you need a:</a:t>
            </a:r>
          </a:p>
          <a:p>
            <a:r>
              <a:rPr lang="en-CA" sz="2400" b="1" dirty="0" err="1"/>
              <a:t>CompanyKey</a:t>
            </a:r>
            <a:r>
              <a:rPr lang="en-CA" sz="2400" dirty="0"/>
              <a:t>: Ask and they will mail it to you</a:t>
            </a:r>
          </a:p>
          <a:p>
            <a:r>
              <a:rPr lang="en-CA" sz="2400" b="1" dirty="0" err="1"/>
              <a:t>ONe</a:t>
            </a:r>
            <a:r>
              <a:rPr lang="en-CA" sz="2400" b="1" dirty="0"/>
              <a:t>-Key</a:t>
            </a:r>
            <a:r>
              <a:rPr lang="en-CA" sz="2400" dirty="0"/>
              <a:t>: Sign up online</a:t>
            </a:r>
          </a:p>
          <a:p>
            <a:r>
              <a:rPr lang="en-CA" sz="2400" b="1" dirty="0" err="1"/>
              <a:t>ServicesOntario</a:t>
            </a:r>
            <a:r>
              <a:rPr lang="en-CA" sz="2400" b="1" dirty="0"/>
              <a:t> Account</a:t>
            </a:r>
            <a:r>
              <a:rPr lang="en-CA" sz="2400" dirty="0"/>
              <a:t>: Sign up online</a:t>
            </a:r>
          </a:p>
          <a:p>
            <a:pPr marL="0" indent="0">
              <a:buNone/>
            </a:pPr>
            <a:r>
              <a:rPr lang="en-CA" sz="2400" dirty="0"/>
              <a:t>To file by mail you go to the Forms Repository.</a:t>
            </a:r>
          </a:p>
          <a:p>
            <a:pPr marL="0" indent="0">
              <a:buNone/>
            </a:pPr>
            <a:r>
              <a:rPr lang="en-CA" sz="2400" dirty="0"/>
              <a:t>You can still file through an intermediary. </a:t>
            </a:r>
          </a:p>
        </p:txBody>
      </p:sp>
    </p:spTree>
    <p:extLst>
      <p:ext uri="{BB962C8B-B14F-4D97-AF65-F5344CB8AC3E}">
        <p14:creationId xmlns:p14="http://schemas.microsoft.com/office/powerpoint/2010/main" val="3299796330"/>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14A082EC-7E20-C04E-B43C-1FDC1B542A47}"/>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69ED6AC-A10D-4B04-B2B9-A1F3532297DD}" type="slidenum">
              <a:rPr kumimoji="0" lang="en-CA" sz="1200" b="0" i="0" u="none" strike="noStrike" kern="1200" cap="none" spc="0" normalizeH="0" baseline="0" noProof="0">
                <a:ln>
                  <a:noFill/>
                </a:ln>
                <a:solidFill>
                  <a:prstClr val="white"/>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en-CA"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7" name="Rectangle 6">
            <a:extLst>
              <a:ext uri="{FF2B5EF4-FFF2-40B4-BE49-F238E27FC236}">
                <a16:creationId xmlns:a16="http://schemas.microsoft.com/office/drawing/2014/main" id="{4735FC1F-70C3-2540-ADD7-7891B735102F}"/>
              </a:ext>
            </a:extLst>
          </p:cNvPr>
          <p:cNvSpPr/>
          <p:nvPr/>
        </p:nvSpPr>
        <p:spPr>
          <a:xfrm>
            <a:off x="195943" y="228600"/>
            <a:ext cx="4735286"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8" name="Picture 7" descr="A close up of a logo&#10;&#10;Description automatically generated">
            <a:extLst>
              <a:ext uri="{FF2B5EF4-FFF2-40B4-BE49-F238E27FC236}">
                <a16:creationId xmlns:a16="http://schemas.microsoft.com/office/drawing/2014/main" id="{108278D9-A823-4E49-AD2B-D1E6FA14F422}"/>
              </a:ext>
            </a:extLst>
          </p:cNvPr>
          <p:cNvPicPr>
            <a:picLocks noChangeAspect="1"/>
          </p:cNvPicPr>
          <p:nvPr/>
        </p:nvPicPr>
        <p:blipFill>
          <a:blip r:embed="rId3"/>
          <a:stretch>
            <a:fillRect/>
          </a:stretch>
        </p:blipFill>
        <p:spPr>
          <a:xfrm>
            <a:off x="1479550" y="1186709"/>
            <a:ext cx="6007100" cy="825500"/>
          </a:xfrm>
          <a:prstGeom prst="rect">
            <a:avLst/>
          </a:prstGeom>
        </p:spPr>
      </p:pic>
      <p:pic>
        <p:nvPicPr>
          <p:cNvPr id="9" name="Picture 8" descr="A picture containing knife&#10;&#10;Description automatically generated">
            <a:extLst>
              <a:ext uri="{FF2B5EF4-FFF2-40B4-BE49-F238E27FC236}">
                <a16:creationId xmlns:a16="http://schemas.microsoft.com/office/drawing/2014/main" id="{1F4AE3ED-8869-8941-813A-6AC9428FE299}"/>
              </a:ext>
            </a:extLst>
          </p:cNvPr>
          <p:cNvPicPr>
            <a:picLocks noChangeAspect="1"/>
          </p:cNvPicPr>
          <p:nvPr/>
        </p:nvPicPr>
        <p:blipFill>
          <a:blip r:embed="rId4"/>
          <a:stretch>
            <a:fillRect/>
          </a:stretch>
        </p:blipFill>
        <p:spPr>
          <a:xfrm>
            <a:off x="584787" y="2509883"/>
            <a:ext cx="4459481" cy="1216222"/>
          </a:xfrm>
          <a:prstGeom prst="rect">
            <a:avLst/>
          </a:prstGeom>
        </p:spPr>
      </p:pic>
      <p:pic>
        <p:nvPicPr>
          <p:cNvPr id="10" name="Picture 9" descr="A picture containing graphical user interface&#10;&#10;Description automatically generated">
            <a:extLst>
              <a:ext uri="{FF2B5EF4-FFF2-40B4-BE49-F238E27FC236}">
                <a16:creationId xmlns:a16="http://schemas.microsoft.com/office/drawing/2014/main" id="{2BEB0D3A-80E7-3C4A-B64E-1170C736994E}"/>
              </a:ext>
            </a:extLst>
          </p:cNvPr>
          <p:cNvPicPr>
            <a:picLocks noChangeAspect="1"/>
          </p:cNvPicPr>
          <p:nvPr/>
        </p:nvPicPr>
        <p:blipFill>
          <a:blip r:embed="rId5"/>
          <a:stretch>
            <a:fillRect/>
          </a:stretch>
        </p:blipFill>
        <p:spPr>
          <a:xfrm>
            <a:off x="4286250" y="2423655"/>
            <a:ext cx="4229100" cy="1206500"/>
          </a:xfrm>
          <a:prstGeom prst="rect">
            <a:avLst/>
          </a:prstGeom>
        </p:spPr>
      </p:pic>
      <p:pic>
        <p:nvPicPr>
          <p:cNvPr id="11" name="Picture 10">
            <a:extLst>
              <a:ext uri="{FF2B5EF4-FFF2-40B4-BE49-F238E27FC236}">
                <a16:creationId xmlns:a16="http://schemas.microsoft.com/office/drawing/2014/main" id="{D777053D-E0C2-BD4D-B889-3B8F4DB99733}"/>
              </a:ext>
            </a:extLst>
          </p:cNvPr>
          <p:cNvPicPr>
            <a:picLocks noChangeAspect="1"/>
          </p:cNvPicPr>
          <p:nvPr/>
        </p:nvPicPr>
        <p:blipFill>
          <a:blip r:embed="rId6"/>
          <a:stretch>
            <a:fillRect/>
          </a:stretch>
        </p:blipFill>
        <p:spPr>
          <a:xfrm>
            <a:off x="2121056" y="3758507"/>
            <a:ext cx="5130800" cy="368300"/>
          </a:xfrm>
          <a:prstGeom prst="rect">
            <a:avLst/>
          </a:prstGeom>
        </p:spPr>
      </p:pic>
      <p:pic>
        <p:nvPicPr>
          <p:cNvPr id="13" name="Picture 2" descr="Nonprofit Law Ontario: Rules and Tools for Nonprofits (Logo)">
            <a:extLst>
              <a:ext uri="{FF2B5EF4-FFF2-40B4-BE49-F238E27FC236}">
                <a16:creationId xmlns:a16="http://schemas.microsoft.com/office/drawing/2014/main" id="{9E26539E-2A46-4BAE-B9A5-E42901067A1A}"/>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055409" y="4954875"/>
            <a:ext cx="4275818" cy="5522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182859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F1BFF8C-6263-49A0-8119-472F3EF48A48}"/>
              </a:ext>
            </a:extLst>
          </p:cNvPr>
          <p:cNvSpPr>
            <a:spLocks noGrp="1"/>
          </p:cNvSpPr>
          <p:nvPr>
            <p:ph type="title"/>
          </p:nvPr>
        </p:nvSpPr>
        <p:spPr>
          <a:xfrm>
            <a:off x="623888" y="2139554"/>
            <a:ext cx="7886700" cy="765158"/>
          </a:xfrm>
        </p:spPr>
        <p:txBody>
          <a:bodyPr>
            <a:noAutofit/>
          </a:bodyPr>
          <a:lstStyle/>
          <a:p>
            <a:r>
              <a:rPr lang="en-CA" b="1" dirty="0">
                <a:solidFill>
                  <a:srgbClr val="002060"/>
                </a:solidFill>
              </a:rPr>
              <a:t>How can CLEO help?</a:t>
            </a:r>
          </a:p>
        </p:txBody>
      </p:sp>
      <p:sp>
        <p:nvSpPr>
          <p:cNvPr id="5" name="Text Placeholder 4">
            <a:extLst>
              <a:ext uri="{FF2B5EF4-FFF2-40B4-BE49-F238E27FC236}">
                <a16:creationId xmlns:a16="http://schemas.microsoft.com/office/drawing/2014/main" id="{F914F47B-813D-4A60-9A77-6C406D4E39F7}"/>
              </a:ext>
            </a:extLst>
          </p:cNvPr>
          <p:cNvSpPr>
            <a:spLocks noGrp="1"/>
          </p:cNvSpPr>
          <p:nvPr>
            <p:ph type="body" idx="1"/>
          </p:nvPr>
        </p:nvSpPr>
        <p:spPr>
          <a:xfrm>
            <a:off x="623888" y="3149600"/>
            <a:ext cx="7886700" cy="2743199"/>
          </a:xfrm>
        </p:spPr>
        <p:txBody>
          <a:bodyPr>
            <a:normAutofit/>
          </a:bodyPr>
          <a:lstStyle/>
          <a:p>
            <a:r>
              <a:rPr lang="en-CA" sz="2800" dirty="0" err="1">
                <a:solidFill>
                  <a:schemeClr val="tx1"/>
                </a:solidFill>
              </a:rPr>
              <a:t>Nonprofit</a:t>
            </a:r>
            <a:r>
              <a:rPr lang="en-CA" sz="2800" dirty="0">
                <a:solidFill>
                  <a:schemeClr val="tx1"/>
                </a:solidFill>
              </a:rPr>
              <a:t> Law Ontario</a:t>
            </a:r>
          </a:p>
          <a:p>
            <a:r>
              <a:rPr lang="en-CA" sz="2800" dirty="0">
                <a:solidFill>
                  <a:schemeClr val="tx1"/>
                </a:solidFill>
              </a:rPr>
              <a:t>CLEO’s Bylaw Builder</a:t>
            </a:r>
          </a:p>
          <a:p>
            <a:r>
              <a:rPr lang="en-CA" sz="2800" dirty="0">
                <a:solidFill>
                  <a:schemeClr val="tx1"/>
                </a:solidFill>
              </a:rPr>
              <a:t>Sample bylaws with options</a:t>
            </a:r>
          </a:p>
          <a:p>
            <a:r>
              <a:rPr lang="en-CA" sz="2800" dirty="0">
                <a:solidFill>
                  <a:schemeClr val="tx1"/>
                </a:solidFill>
              </a:rPr>
              <a:t>CLEO’s Guide to Adjusting Existing Bylaws</a:t>
            </a:r>
          </a:p>
          <a:p>
            <a:r>
              <a:rPr lang="en-CA" sz="2800" dirty="0">
                <a:solidFill>
                  <a:schemeClr val="tx1"/>
                </a:solidFill>
              </a:rPr>
              <a:t>Email us your questions</a:t>
            </a:r>
          </a:p>
        </p:txBody>
      </p:sp>
    </p:spTree>
    <p:extLst>
      <p:ext uri="{BB962C8B-B14F-4D97-AF65-F5344CB8AC3E}">
        <p14:creationId xmlns:p14="http://schemas.microsoft.com/office/powerpoint/2010/main" val="537020511"/>
      </p:ext>
    </p:extLst>
  </p:cSld>
  <p:clrMapOvr>
    <a:overrideClrMapping bg1="lt1" tx1="dk1" bg2="lt2" tx2="dk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6A14E9-B8A3-8E4A-8D4C-D0EAC290C28C}"/>
              </a:ext>
            </a:extLst>
          </p:cNvPr>
          <p:cNvSpPr>
            <a:spLocks noGrp="1"/>
          </p:cNvSpPr>
          <p:nvPr>
            <p:ph type="title"/>
          </p:nvPr>
        </p:nvSpPr>
        <p:spPr>
          <a:xfrm>
            <a:off x="626768" y="2556199"/>
            <a:ext cx="7886700" cy="1025611"/>
          </a:xfrm>
        </p:spPr>
        <p:txBody>
          <a:bodyPr>
            <a:normAutofit fontScale="90000"/>
          </a:bodyPr>
          <a:lstStyle/>
          <a:p>
            <a:r>
              <a:rPr lang="en-CA" sz="6700" b="1" dirty="0">
                <a:solidFill>
                  <a:schemeClr val="accent5">
                    <a:lumMod val="50000"/>
                  </a:schemeClr>
                </a:solidFill>
              </a:rPr>
              <a:t>Questions?</a:t>
            </a:r>
            <a:br>
              <a:rPr lang="en-US" dirty="0">
                <a:solidFill>
                  <a:srgbClr val="000000"/>
                </a:solidFill>
              </a:rPr>
            </a:br>
            <a:r>
              <a:rPr lang="en-US" dirty="0">
                <a:solidFill>
                  <a:srgbClr val="000000"/>
                </a:solidFill>
                <a:hlinkClick r:id="rId4"/>
              </a:rPr>
              <a:t>Benjamin.miller@cleo.on.ca</a:t>
            </a:r>
            <a:br>
              <a:rPr lang="en-US" dirty="0">
                <a:solidFill>
                  <a:srgbClr val="000000"/>
                </a:solidFill>
              </a:rPr>
            </a:br>
            <a:r>
              <a:rPr lang="en-US" dirty="0">
                <a:solidFill>
                  <a:srgbClr val="000000"/>
                </a:solidFill>
                <a:hlinkClick r:id="rId5"/>
              </a:rPr>
              <a:t>https://nonprofitlaw.cleo.on.ca</a:t>
            </a:r>
            <a:r>
              <a:rPr lang="en-US" dirty="0">
                <a:solidFill>
                  <a:srgbClr val="000000"/>
                </a:solidFill>
              </a:rPr>
              <a:t>  </a:t>
            </a:r>
            <a:endParaRPr lang="en-US" b="1" dirty="0">
              <a:solidFill>
                <a:schemeClr val="accent5">
                  <a:lumMod val="50000"/>
                </a:schemeClr>
              </a:solidFill>
            </a:endParaRPr>
          </a:p>
        </p:txBody>
      </p:sp>
      <p:sp>
        <p:nvSpPr>
          <p:cNvPr id="3" name="Slide Number Placeholder 2">
            <a:extLst>
              <a:ext uri="{FF2B5EF4-FFF2-40B4-BE49-F238E27FC236}">
                <a16:creationId xmlns:a16="http://schemas.microsoft.com/office/drawing/2014/main" id="{14A082EC-7E20-C04E-B43C-1FDC1B542A47}"/>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69ED6AC-A10D-4B04-B2B9-A1F3532297DD}" type="slidenum">
              <a:rPr kumimoji="0" lang="en-CA" sz="1200" b="0" i="0" u="none" strike="noStrike" kern="1200" cap="none" spc="0" normalizeH="0" baseline="0" noProof="0">
                <a:ln>
                  <a:noFill/>
                </a:ln>
                <a:solidFill>
                  <a:prstClr val="white"/>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21</a:t>
            </a:fld>
            <a:endParaRPr kumimoji="0" lang="en-CA" sz="1200" b="0" i="0" u="none"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1604788661"/>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6A14E9-B8A3-8E4A-8D4C-D0EAC290C28C}"/>
              </a:ext>
            </a:extLst>
          </p:cNvPr>
          <p:cNvSpPr>
            <a:spLocks noGrp="1"/>
          </p:cNvSpPr>
          <p:nvPr>
            <p:ph type="title"/>
          </p:nvPr>
        </p:nvSpPr>
        <p:spPr>
          <a:xfrm>
            <a:off x="711782" y="2461250"/>
            <a:ext cx="7886701" cy="1332032"/>
          </a:xfrm>
        </p:spPr>
        <p:txBody>
          <a:bodyPr>
            <a:normAutofit fontScale="90000"/>
          </a:bodyPr>
          <a:lstStyle/>
          <a:p>
            <a:pPr algn="l"/>
            <a:r>
              <a:rPr lang="en-CA" b="1" dirty="0">
                <a:solidFill>
                  <a:schemeClr val="accent5">
                    <a:lumMod val="50000"/>
                  </a:schemeClr>
                </a:solidFill>
              </a:rPr>
              <a:t>Thank you for joining us!</a:t>
            </a:r>
            <a:br>
              <a:rPr lang="en-CA" b="1" dirty="0">
                <a:solidFill>
                  <a:schemeClr val="accent5">
                    <a:lumMod val="50000"/>
                  </a:schemeClr>
                </a:solidFill>
              </a:rPr>
            </a:br>
            <a:br>
              <a:rPr lang="en-CA" dirty="0"/>
            </a:br>
            <a:r>
              <a:rPr lang="en-CA" sz="3200" dirty="0"/>
              <a:t>Subscribe – </a:t>
            </a:r>
            <a:r>
              <a:rPr lang="en-CA" sz="3200" dirty="0">
                <a:hlinkClick r:id="rId4"/>
              </a:rPr>
              <a:t>nonprofitlaw.cleo.on.ca</a:t>
            </a:r>
            <a:br>
              <a:rPr lang="en-CA" sz="3200" dirty="0">
                <a:hlinkClick r:id="rId4"/>
              </a:rPr>
            </a:br>
            <a:br>
              <a:rPr lang="en-CA" sz="3200" dirty="0"/>
            </a:br>
            <a:endParaRPr lang="en-US" sz="3200" dirty="0"/>
          </a:p>
        </p:txBody>
      </p:sp>
      <p:sp>
        <p:nvSpPr>
          <p:cNvPr id="3" name="Slide Number Placeholder 2">
            <a:extLst>
              <a:ext uri="{FF2B5EF4-FFF2-40B4-BE49-F238E27FC236}">
                <a16:creationId xmlns:a16="http://schemas.microsoft.com/office/drawing/2014/main" id="{14A082EC-7E20-C04E-B43C-1FDC1B542A47}"/>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69ED6AC-A10D-4B04-B2B9-A1F3532297DD}" type="slidenum">
              <a:rPr kumimoji="0" lang="en-CA" sz="1200" b="0" i="0" u="none" strike="noStrike" kern="1200" cap="none" spc="0" normalizeH="0" baseline="0" noProof="0">
                <a:ln>
                  <a:noFill/>
                </a:ln>
                <a:solidFill>
                  <a:prstClr val="white"/>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22</a:t>
            </a:fld>
            <a:endParaRPr kumimoji="0" lang="en-CA" sz="1200" b="0" i="0" u="none"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3284709926"/>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AAD128A-3FA2-C144-A22B-66B56797636A}"/>
              </a:ext>
            </a:extLst>
          </p:cNvPr>
          <p:cNvSpPr>
            <a:spLocks noGrp="1"/>
          </p:cNvSpPr>
          <p:nvPr>
            <p:ph idx="1"/>
          </p:nvPr>
        </p:nvSpPr>
        <p:spPr>
          <a:xfrm>
            <a:off x="628650" y="2252534"/>
            <a:ext cx="7886700" cy="4286379"/>
          </a:xfrm>
        </p:spPr>
        <p:txBody>
          <a:bodyPr>
            <a:normAutofit/>
          </a:bodyPr>
          <a:lstStyle/>
          <a:p>
            <a:pPr>
              <a:lnSpc>
                <a:spcPct val="110000"/>
              </a:lnSpc>
              <a:spcBef>
                <a:spcPct val="0"/>
              </a:spcBef>
              <a:buNone/>
              <a:defRPr/>
            </a:pPr>
            <a:r>
              <a:rPr lang="en-US" sz="2600" dirty="0">
                <a:solidFill>
                  <a:srgbClr val="000000"/>
                </a:solidFill>
                <a:latin typeface="Lato" panose="020F0502020204030203"/>
              </a:rPr>
              <a:t>   </a:t>
            </a:r>
            <a:r>
              <a:rPr lang="en-US" sz="3100" dirty="0">
                <a:solidFill>
                  <a:srgbClr val="000000"/>
                </a:solidFill>
              </a:rPr>
              <a:t>There will be a period for questions at the end of each section, but feel free to ask questions throughout by unmuting or typing in the chat. </a:t>
            </a:r>
          </a:p>
          <a:p>
            <a:pPr>
              <a:lnSpc>
                <a:spcPct val="110000"/>
              </a:lnSpc>
              <a:spcBef>
                <a:spcPct val="0"/>
              </a:spcBef>
              <a:buNone/>
              <a:defRPr/>
            </a:pPr>
            <a:r>
              <a:rPr lang="en-US" sz="3100" dirty="0">
                <a:solidFill>
                  <a:srgbClr val="000000"/>
                </a:solidFill>
              </a:rPr>
              <a:t>	</a:t>
            </a:r>
          </a:p>
          <a:p>
            <a:pPr>
              <a:lnSpc>
                <a:spcPct val="110000"/>
              </a:lnSpc>
              <a:spcBef>
                <a:spcPct val="0"/>
              </a:spcBef>
              <a:buNone/>
              <a:defRPr/>
            </a:pPr>
            <a:endParaRPr lang="en-US" sz="3100" dirty="0">
              <a:solidFill>
                <a:srgbClr val="000000"/>
              </a:solidFill>
            </a:endParaRPr>
          </a:p>
          <a:p>
            <a:pPr>
              <a:lnSpc>
                <a:spcPct val="110000"/>
              </a:lnSpc>
              <a:spcBef>
                <a:spcPct val="0"/>
              </a:spcBef>
              <a:buNone/>
              <a:defRPr/>
            </a:pPr>
            <a:r>
              <a:rPr lang="en-US" sz="3100" dirty="0">
                <a:solidFill>
                  <a:srgbClr val="000000"/>
                </a:solidFill>
              </a:rPr>
              <a:t>   </a:t>
            </a:r>
          </a:p>
          <a:p>
            <a:pPr>
              <a:lnSpc>
                <a:spcPct val="110000"/>
              </a:lnSpc>
              <a:spcBef>
                <a:spcPct val="0"/>
              </a:spcBef>
              <a:buNone/>
              <a:defRPr/>
            </a:pPr>
            <a:endParaRPr lang="en-US" sz="2600" dirty="0">
              <a:solidFill>
                <a:srgbClr val="000000"/>
              </a:solidFill>
              <a:latin typeface="Lato" panose="020F0502020204030203"/>
            </a:endParaRPr>
          </a:p>
          <a:p>
            <a:pPr>
              <a:lnSpc>
                <a:spcPct val="110000"/>
              </a:lnSpc>
              <a:spcBef>
                <a:spcPct val="0"/>
              </a:spcBef>
              <a:buNone/>
              <a:defRPr/>
            </a:pPr>
            <a:endParaRPr lang="en-US" dirty="0"/>
          </a:p>
        </p:txBody>
      </p:sp>
      <p:sp>
        <p:nvSpPr>
          <p:cNvPr id="4" name="Slide Number Placeholder 3">
            <a:extLst>
              <a:ext uri="{FF2B5EF4-FFF2-40B4-BE49-F238E27FC236}">
                <a16:creationId xmlns:a16="http://schemas.microsoft.com/office/drawing/2014/main" id="{AEA0384F-2128-354D-BC53-7ED9B66E7C01}"/>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69ED6AC-A10D-4B04-B2B9-A1F3532297DD}" type="slidenum">
              <a:rPr kumimoji="0" lang="en-CA" sz="18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CA"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5" name="Title 4">
            <a:extLst>
              <a:ext uri="{FF2B5EF4-FFF2-40B4-BE49-F238E27FC236}">
                <a16:creationId xmlns:a16="http://schemas.microsoft.com/office/drawing/2014/main" id="{D3ABFB43-819B-8E41-A46F-00446C6947CF}"/>
              </a:ext>
            </a:extLst>
          </p:cNvPr>
          <p:cNvSpPr txBox="1">
            <a:spLocks noGrp="1"/>
          </p:cNvSpPr>
          <p:nvPr>
            <p:ph type="title"/>
          </p:nvPr>
        </p:nvSpPr>
        <p:spPr>
          <a:xfrm>
            <a:off x="628650" y="1139645"/>
            <a:ext cx="7886700" cy="590931"/>
          </a:xfrm>
          <a:prstGeom prst="rect">
            <a:avLst/>
          </a:prstGeom>
          <a:noFill/>
        </p:spPr>
        <p:txBody>
          <a:bodyPr>
            <a:spAutoFit/>
          </a:bodyPr>
          <a:lstStyle/>
          <a:p>
            <a:pPr algn="ctr" eaLnBrk="1" fontAlgn="auto" hangingPunct="1">
              <a:spcBef>
                <a:spcPts val="0"/>
              </a:spcBef>
              <a:spcAft>
                <a:spcPts val="0"/>
              </a:spcAft>
              <a:defRPr/>
            </a:pPr>
            <a:r>
              <a:rPr lang="en-US" sz="3600" dirty="0">
                <a:solidFill>
                  <a:srgbClr val="3A4B83"/>
                </a:solidFill>
                <a:latin typeface="+mn-lt"/>
                <a:ea typeface="+mn-ea"/>
              </a:rPr>
              <a:t>Housekeeping</a:t>
            </a:r>
            <a:endParaRPr lang="en-US" dirty="0">
              <a:solidFill>
                <a:srgbClr val="3A4B83"/>
              </a:solidFill>
              <a:latin typeface="+mn-lt"/>
              <a:ea typeface="+mn-ea"/>
            </a:endParaRPr>
          </a:p>
        </p:txBody>
      </p:sp>
    </p:spTree>
    <p:extLst>
      <p:ext uri="{BB962C8B-B14F-4D97-AF65-F5344CB8AC3E}">
        <p14:creationId xmlns:p14="http://schemas.microsoft.com/office/powerpoint/2010/main" val="37274293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AAD128A-3FA2-C144-A22B-66B56797636A}"/>
              </a:ext>
            </a:extLst>
          </p:cNvPr>
          <p:cNvSpPr>
            <a:spLocks noGrp="1"/>
          </p:cNvSpPr>
          <p:nvPr>
            <p:ph idx="1"/>
          </p:nvPr>
        </p:nvSpPr>
        <p:spPr>
          <a:xfrm>
            <a:off x="628650" y="2252534"/>
            <a:ext cx="7886700" cy="4286379"/>
          </a:xfrm>
        </p:spPr>
        <p:txBody>
          <a:bodyPr>
            <a:normAutofit fontScale="77500" lnSpcReduction="20000"/>
          </a:bodyPr>
          <a:lstStyle/>
          <a:p>
            <a:pPr marL="0" indent="0">
              <a:buNone/>
            </a:pPr>
            <a:r>
              <a:rPr lang="en-CA" sz="3500" dirty="0"/>
              <a:t>This presentation is: </a:t>
            </a:r>
          </a:p>
          <a:p>
            <a:r>
              <a:rPr lang="en-CA" sz="3500" dirty="0"/>
              <a:t>general legal information – it isn’t legal advice tailored for your specific situation. </a:t>
            </a:r>
          </a:p>
          <a:p>
            <a:r>
              <a:rPr lang="en-CA" sz="3500" dirty="0"/>
              <a:t>a high-level overview of ONCA – it isn’t comprehensive and it doesn’t address other areas of law, such as charity law.</a:t>
            </a:r>
          </a:p>
          <a:p>
            <a:r>
              <a:rPr lang="en-CA" sz="3500" dirty="0"/>
              <a:t>about law not best practices. Just because something is legal doesn’t mean it’s a good idea. </a:t>
            </a:r>
          </a:p>
          <a:p>
            <a:r>
              <a:rPr lang="en-CA" sz="3500" dirty="0"/>
              <a:t>about law not funder expectations.</a:t>
            </a:r>
            <a:endParaRPr lang="en-US" sz="3900" dirty="0">
              <a:solidFill>
                <a:srgbClr val="000000"/>
              </a:solidFill>
            </a:endParaRPr>
          </a:p>
          <a:p>
            <a:pPr>
              <a:lnSpc>
                <a:spcPct val="110000"/>
              </a:lnSpc>
              <a:spcBef>
                <a:spcPct val="0"/>
              </a:spcBef>
              <a:buNone/>
              <a:defRPr/>
            </a:pPr>
            <a:r>
              <a:rPr lang="en-US" sz="3100" dirty="0">
                <a:solidFill>
                  <a:srgbClr val="000000"/>
                </a:solidFill>
              </a:rPr>
              <a:t>	</a:t>
            </a:r>
          </a:p>
          <a:p>
            <a:pPr>
              <a:lnSpc>
                <a:spcPct val="110000"/>
              </a:lnSpc>
              <a:spcBef>
                <a:spcPct val="0"/>
              </a:spcBef>
              <a:buNone/>
              <a:defRPr/>
            </a:pPr>
            <a:endParaRPr lang="en-US" sz="3100" dirty="0">
              <a:solidFill>
                <a:srgbClr val="000000"/>
              </a:solidFill>
            </a:endParaRPr>
          </a:p>
          <a:p>
            <a:pPr>
              <a:lnSpc>
                <a:spcPct val="110000"/>
              </a:lnSpc>
              <a:spcBef>
                <a:spcPct val="0"/>
              </a:spcBef>
              <a:buNone/>
              <a:defRPr/>
            </a:pPr>
            <a:r>
              <a:rPr lang="en-US" sz="3100" dirty="0">
                <a:solidFill>
                  <a:srgbClr val="000000"/>
                </a:solidFill>
              </a:rPr>
              <a:t>   </a:t>
            </a:r>
          </a:p>
          <a:p>
            <a:pPr>
              <a:lnSpc>
                <a:spcPct val="110000"/>
              </a:lnSpc>
              <a:spcBef>
                <a:spcPct val="0"/>
              </a:spcBef>
              <a:buNone/>
              <a:defRPr/>
            </a:pPr>
            <a:endParaRPr lang="en-US" sz="2600" dirty="0">
              <a:solidFill>
                <a:srgbClr val="000000"/>
              </a:solidFill>
              <a:latin typeface="Lato" panose="020F0502020204030203"/>
            </a:endParaRPr>
          </a:p>
          <a:p>
            <a:pPr>
              <a:lnSpc>
                <a:spcPct val="110000"/>
              </a:lnSpc>
              <a:spcBef>
                <a:spcPct val="0"/>
              </a:spcBef>
              <a:buNone/>
              <a:defRPr/>
            </a:pPr>
            <a:endParaRPr lang="en-US" dirty="0"/>
          </a:p>
        </p:txBody>
      </p:sp>
      <p:sp>
        <p:nvSpPr>
          <p:cNvPr id="4" name="Slide Number Placeholder 3">
            <a:extLst>
              <a:ext uri="{FF2B5EF4-FFF2-40B4-BE49-F238E27FC236}">
                <a16:creationId xmlns:a16="http://schemas.microsoft.com/office/drawing/2014/main" id="{AEA0384F-2128-354D-BC53-7ED9B66E7C01}"/>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69ED6AC-A10D-4B04-B2B9-A1F3532297DD}" type="slidenum">
              <a:rPr kumimoji="0" lang="en-CA" sz="18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CA"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5" name="Title 4">
            <a:extLst>
              <a:ext uri="{FF2B5EF4-FFF2-40B4-BE49-F238E27FC236}">
                <a16:creationId xmlns:a16="http://schemas.microsoft.com/office/drawing/2014/main" id="{D3ABFB43-819B-8E41-A46F-00446C6947CF}"/>
              </a:ext>
            </a:extLst>
          </p:cNvPr>
          <p:cNvSpPr txBox="1">
            <a:spLocks noGrp="1"/>
          </p:cNvSpPr>
          <p:nvPr>
            <p:ph type="title"/>
          </p:nvPr>
        </p:nvSpPr>
        <p:spPr>
          <a:xfrm>
            <a:off x="628650" y="1139645"/>
            <a:ext cx="7886700" cy="590931"/>
          </a:xfrm>
          <a:prstGeom prst="rect">
            <a:avLst/>
          </a:prstGeom>
          <a:noFill/>
        </p:spPr>
        <p:txBody>
          <a:bodyPr>
            <a:spAutoFit/>
          </a:bodyPr>
          <a:lstStyle/>
          <a:p>
            <a:pPr algn="ctr" eaLnBrk="1" fontAlgn="auto" hangingPunct="1">
              <a:spcBef>
                <a:spcPts val="0"/>
              </a:spcBef>
              <a:spcAft>
                <a:spcPts val="0"/>
              </a:spcAft>
              <a:defRPr/>
            </a:pPr>
            <a:r>
              <a:rPr lang="en-US" sz="3600" dirty="0">
                <a:solidFill>
                  <a:srgbClr val="3A4B83"/>
                </a:solidFill>
                <a:latin typeface="+mn-lt"/>
                <a:ea typeface="+mn-ea"/>
              </a:rPr>
              <a:t>Disclaimer</a:t>
            </a:r>
            <a:endParaRPr lang="en-US" dirty="0">
              <a:solidFill>
                <a:srgbClr val="3A4B83"/>
              </a:solidFill>
              <a:latin typeface="+mn-lt"/>
              <a:ea typeface="+mn-ea"/>
            </a:endParaRPr>
          </a:p>
        </p:txBody>
      </p:sp>
    </p:spTree>
    <p:extLst>
      <p:ext uri="{BB962C8B-B14F-4D97-AF65-F5344CB8AC3E}">
        <p14:creationId xmlns:p14="http://schemas.microsoft.com/office/powerpoint/2010/main" val="13773712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5D8F420-89DB-564D-A13A-B552E20D86F2}"/>
              </a:ext>
            </a:extLst>
          </p:cNvPr>
          <p:cNvSpPr txBox="1">
            <a:spLocks noGrp="1"/>
          </p:cNvSpPr>
          <p:nvPr>
            <p:ph type="title"/>
          </p:nvPr>
        </p:nvSpPr>
        <p:spPr>
          <a:xfrm>
            <a:off x="628650" y="1068564"/>
            <a:ext cx="7886700" cy="590931"/>
          </a:xfrm>
          <a:prstGeom prst="rect">
            <a:avLst/>
          </a:prstGeom>
          <a:noFill/>
        </p:spPr>
        <p:txBody>
          <a:bodyPr>
            <a:spAutoFit/>
          </a:bodyPr>
          <a:lstStyle/>
          <a:p>
            <a:pPr algn="ctr">
              <a:spcBef>
                <a:spcPts val="0"/>
              </a:spcBef>
              <a:defRPr/>
            </a:pPr>
            <a:r>
              <a:rPr lang="en-US" sz="3600" b="1" dirty="0">
                <a:solidFill>
                  <a:schemeClr val="accent5">
                    <a:lumMod val="50000"/>
                  </a:schemeClr>
                </a:solidFill>
              </a:rPr>
              <a:t>Land Acknowledgement</a:t>
            </a:r>
            <a:endParaRPr lang="en-US" b="1" dirty="0">
              <a:solidFill>
                <a:schemeClr val="accent5">
                  <a:lumMod val="50000"/>
                </a:schemeClr>
              </a:solidFill>
              <a:ea typeface="+mn-ea"/>
            </a:endParaRPr>
          </a:p>
        </p:txBody>
      </p:sp>
      <p:sp>
        <p:nvSpPr>
          <p:cNvPr id="3" name="Content Placeholder 2">
            <a:extLst>
              <a:ext uri="{FF2B5EF4-FFF2-40B4-BE49-F238E27FC236}">
                <a16:creationId xmlns:a16="http://schemas.microsoft.com/office/drawing/2014/main" id="{B46A4D9B-43F2-AF4F-B712-C61888F882CF}"/>
              </a:ext>
            </a:extLst>
          </p:cNvPr>
          <p:cNvSpPr>
            <a:spLocks noGrp="1"/>
          </p:cNvSpPr>
          <p:nvPr>
            <p:ph idx="1"/>
          </p:nvPr>
        </p:nvSpPr>
        <p:spPr>
          <a:xfrm>
            <a:off x="628650" y="1861009"/>
            <a:ext cx="7886700" cy="4092315"/>
          </a:xfrm>
        </p:spPr>
        <p:txBody>
          <a:bodyPr>
            <a:normAutofit fontScale="62500" lnSpcReduction="20000"/>
          </a:bodyPr>
          <a:lstStyle/>
          <a:p>
            <a:pPr marL="0" indent="0">
              <a:lnSpc>
                <a:spcPct val="120000"/>
              </a:lnSpc>
              <a:buNone/>
            </a:pPr>
            <a:r>
              <a:rPr lang="en-CA" dirty="0"/>
              <a:t>We acknowledge that since time immemorial the land on which we live and work has been the home and traditional territory of Indigenous Peoples, including the </a:t>
            </a:r>
            <a:r>
              <a:rPr lang="en-CA" dirty="0" err="1"/>
              <a:t>Mississaugas</a:t>
            </a:r>
            <a:r>
              <a:rPr lang="en-CA" dirty="0"/>
              <a:t> of the Credit, Haudenosaunee and Wyandot, and is now home to many diverse First Nations, Inuit, and Métis relatives. CLEO’s work is also carried out across the many traditional territories of this land that is also known as Ontario. We acknowledge our privilege as well as our role in the systems of colonization. </a:t>
            </a:r>
          </a:p>
          <a:p>
            <a:pPr marL="0" indent="0">
              <a:lnSpc>
                <a:spcPct val="120000"/>
              </a:lnSpc>
              <a:buNone/>
            </a:pPr>
            <a:r>
              <a:rPr lang="en-CA" dirty="0"/>
              <a:t>CLEO staff are learning to be better allies by participating in training about the systemic nature of anti-Indigenous racism in Canada. We are strengthening ties to Indigenous-serving organizations in order to produce information and resources that reflect the experience of Indigenous Peoples, and develop training that is more relevant for and accessible to Indigenous Peoples.  </a:t>
            </a:r>
          </a:p>
          <a:p>
            <a:pPr marL="0" indent="0">
              <a:buNone/>
            </a:pPr>
            <a:endParaRPr lang="en-US" dirty="0">
              <a:solidFill>
                <a:schemeClr val="bg2"/>
              </a:solidFill>
            </a:endParaRPr>
          </a:p>
        </p:txBody>
      </p:sp>
      <p:sp>
        <p:nvSpPr>
          <p:cNvPr id="4" name="Slide Number Placeholder 3">
            <a:extLst>
              <a:ext uri="{FF2B5EF4-FFF2-40B4-BE49-F238E27FC236}">
                <a16:creationId xmlns:a16="http://schemas.microsoft.com/office/drawing/2014/main" id="{07A718A1-137A-544A-AC5B-7B9B13509B02}"/>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69ED6AC-A10D-4B04-B2B9-A1F3532297DD}" type="slidenum">
              <a:rPr kumimoji="0" lang="en-CA" sz="1200" b="0" i="0" u="none" strike="noStrike" kern="1200" cap="none" spc="0" normalizeH="0" baseline="0" noProof="0">
                <a:ln>
                  <a:noFill/>
                </a:ln>
                <a:solidFill>
                  <a:prstClr val="white"/>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CA" sz="1200" b="0" i="0" u="none"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42579716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3BCFE-6FA3-4566-93E2-0B339430D59C}"/>
              </a:ext>
            </a:extLst>
          </p:cNvPr>
          <p:cNvSpPr>
            <a:spLocks noGrp="1"/>
          </p:cNvSpPr>
          <p:nvPr>
            <p:ph type="title"/>
          </p:nvPr>
        </p:nvSpPr>
        <p:spPr/>
        <p:txBody>
          <a:bodyPr/>
          <a:lstStyle/>
          <a:p>
            <a:r>
              <a:rPr lang="en-US" dirty="0">
                <a:cs typeface="Calibri Light"/>
              </a:rPr>
              <a:t>Dish With One Spoon v Treaty 13</a:t>
            </a:r>
            <a:endParaRPr lang="en-US" dirty="0"/>
          </a:p>
        </p:txBody>
      </p:sp>
      <p:sp>
        <p:nvSpPr>
          <p:cNvPr id="4" name="Slide Number Placeholder 3">
            <a:extLst>
              <a:ext uri="{FF2B5EF4-FFF2-40B4-BE49-F238E27FC236}">
                <a16:creationId xmlns:a16="http://schemas.microsoft.com/office/drawing/2014/main" id="{20C1BD53-91B8-4BA1-A32C-B09DA9B9A0F8}"/>
              </a:ext>
            </a:extLst>
          </p:cNvPr>
          <p:cNvSpPr>
            <a:spLocks noGrp="1"/>
          </p:cNvSpPr>
          <p:nvPr>
            <p:ph type="sldNum" sz="quarter" idx="12"/>
          </p:nvPr>
        </p:nvSpPr>
        <p:spPr/>
        <p:txBody>
          <a:bodyPr/>
          <a:lstStyle/>
          <a:p>
            <a:fld id="{A69ED6AC-A10D-4B04-B2B9-A1F3532297DD}" type="slidenum">
              <a:rPr lang="en-CA" smtClean="0"/>
              <a:pPr/>
              <a:t>6</a:t>
            </a:fld>
            <a:endParaRPr lang="en-CA" dirty="0"/>
          </a:p>
        </p:txBody>
      </p:sp>
      <p:pic>
        <p:nvPicPr>
          <p:cNvPr id="5" name="Picture 5" descr="Dish with one spoon wampum belt">
            <a:extLst>
              <a:ext uri="{FF2B5EF4-FFF2-40B4-BE49-F238E27FC236}">
                <a16:creationId xmlns:a16="http://schemas.microsoft.com/office/drawing/2014/main" id="{F44D269F-4D08-4861-8DB0-D1CC1F57F29E}"/>
              </a:ext>
            </a:extLst>
          </p:cNvPr>
          <p:cNvPicPr>
            <a:picLocks noChangeAspect="1"/>
          </p:cNvPicPr>
          <p:nvPr/>
        </p:nvPicPr>
        <p:blipFill>
          <a:blip r:embed="rId2"/>
          <a:stretch>
            <a:fillRect/>
          </a:stretch>
        </p:blipFill>
        <p:spPr>
          <a:xfrm>
            <a:off x="856531" y="1710906"/>
            <a:ext cx="2628900" cy="3810000"/>
          </a:xfrm>
          <a:prstGeom prst="rect">
            <a:avLst/>
          </a:prstGeom>
        </p:spPr>
      </p:pic>
      <p:sp>
        <p:nvSpPr>
          <p:cNvPr id="6" name="TextBox 5">
            <a:extLst>
              <a:ext uri="{FF2B5EF4-FFF2-40B4-BE49-F238E27FC236}">
                <a16:creationId xmlns:a16="http://schemas.microsoft.com/office/drawing/2014/main" id="{036BAA96-14A3-4AB8-A5D2-F4A2B5A69BCA}"/>
              </a:ext>
            </a:extLst>
          </p:cNvPr>
          <p:cNvSpPr txBox="1"/>
          <p:nvPr/>
        </p:nvSpPr>
        <p:spPr>
          <a:xfrm>
            <a:off x="4063042" y="3257909"/>
            <a:ext cx="946031"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4000" b="1" dirty="0">
                <a:cs typeface="Calibri"/>
              </a:rPr>
              <a:t>Vs.</a:t>
            </a:r>
          </a:p>
        </p:txBody>
      </p:sp>
      <p:pic>
        <p:nvPicPr>
          <p:cNvPr id="7" name="Picture 7" descr="Signature section of 1805 so-called &quot;Toronto Purchase&quot;">
            <a:extLst>
              <a:ext uri="{FF2B5EF4-FFF2-40B4-BE49-F238E27FC236}">
                <a16:creationId xmlns:a16="http://schemas.microsoft.com/office/drawing/2014/main" id="{04DD466B-F7FE-42A5-AD6D-276EEF74AF97}"/>
              </a:ext>
            </a:extLst>
          </p:cNvPr>
          <p:cNvPicPr>
            <a:picLocks noChangeAspect="1"/>
          </p:cNvPicPr>
          <p:nvPr/>
        </p:nvPicPr>
        <p:blipFill>
          <a:blip r:embed="rId3"/>
          <a:stretch>
            <a:fillRect/>
          </a:stretch>
        </p:blipFill>
        <p:spPr>
          <a:xfrm>
            <a:off x="5112590" y="2178836"/>
            <a:ext cx="3404558" cy="2888517"/>
          </a:xfrm>
          <a:prstGeom prst="rect">
            <a:avLst/>
          </a:prstGeom>
        </p:spPr>
      </p:pic>
    </p:spTree>
    <p:extLst>
      <p:ext uri="{BB962C8B-B14F-4D97-AF65-F5344CB8AC3E}">
        <p14:creationId xmlns:p14="http://schemas.microsoft.com/office/powerpoint/2010/main" val="18081454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3A5550B-6B13-4E94-B8CB-F67B2B7C7CCB}"/>
              </a:ext>
            </a:extLst>
          </p:cNvPr>
          <p:cNvSpPr>
            <a:spLocks noGrp="1"/>
          </p:cNvSpPr>
          <p:nvPr>
            <p:ph idx="1"/>
          </p:nvPr>
        </p:nvSpPr>
        <p:spPr/>
        <p:txBody>
          <a:bodyPr>
            <a:normAutofit fontScale="92500" lnSpcReduction="10000"/>
          </a:bodyPr>
          <a:lstStyle/>
          <a:p>
            <a:pPr marL="0" indent="0">
              <a:buNone/>
            </a:pPr>
            <a:r>
              <a:rPr lang="en-CA" b="1" dirty="0"/>
              <a:t>ONCA</a:t>
            </a:r>
            <a:r>
              <a:rPr lang="en-CA" dirty="0"/>
              <a:t>: The legislation that most nonprofits incorporated under provincial law will need to follow. It replaces Ontario’s Corporations Act.</a:t>
            </a:r>
          </a:p>
          <a:p>
            <a:pPr marL="0" indent="0">
              <a:buNone/>
            </a:pPr>
            <a:endParaRPr lang="en-CA" dirty="0"/>
          </a:p>
          <a:p>
            <a:pPr marL="0" indent="0">
              <a:buNone/>
            </a:pPr>
            <a:r>
              <a:rPr lang="en-CA" b="1" dirty="0"/>
              <a:t>Letters Patent</a:t>
            </a:r>
            <a:r>
              <a:rPr lang="en-CA" dirty="0"/>
              <a:t>: Now called “articles”. The document the government gave you when you incorporated. It includes your purposes, address, and other special rules.</a:t>
            </a:r>
          </a:p>
          <a:p>
            <a:pPr marL="0" indent="0">
              <a:buNone/>
            </a:pPr>
            <a:endParaRPr lang="en-CA" dirty="0"/>
          </a:p>
          <a:p>
            <a:pPr marL="0" indent="0">
              <a:buNone/>
            </a:pPr>
            <a:r>
              <a:rPr lang="en-CA" b="1" dirty="0"/>
              <a:t>Members</a:t>
            </a:r>
            <a:r>
              <a:rPr lang="en-CA" dirty="0"/>
              <a:t>: The people who are called members in your bylaws or who have governance powers like electing the directors or appointing the auditor. </a:t>
            </a:r>
          </a:p>
        </p:txBody>
      </p:sp>
      <p:sp>
        <p:nvSpPr>
          <p:cNvPr id="4" name="Slide Number Placeholder 3">
            <a:extLst>
              <a:ext uri="{FF2B5EF4-FFF2-40B4-BE49-F238E27FC236}">
                <a16:creationId xmlns:a16="http://schemas.microsoft.com/office/drawing/2014/main" id="{491C39C6-3826-4F41-A2F4-9E63D02909D0}"/>
              </a:ext>
            </a:extLst>
          </p:cNvPr>
          <p:cNvSpPr>
            <a:spLocks noGrp="1"/>
          </p:cNvSpPr>
          <p:nvPr>
            <p:ph type="sldNum" sz="quarter" idx="12"/>
          </p:nvPr>
        </p:nvSpPr>
        <p:spPr/>
        <p:txBody>
          <a:bodyPr/>
          <a:lstStyle/>
          <a:p>
            <a:fld id="{A69ED6AC-A10D-4B04-B2B9-A1F3532297DD}" type="slidenum">
              <a:rPr lang="en-CA" smtClean="0"/>
              <a:pPr/>
              <a:t>7</a:t>
            </a:fld>
            <a:endParaRPr lang="en-CA" dirty="0"/>
          </a:p>
        </p:txBody>
      </p:sp>
      <p:sp>
        <p:nvSpPr>
          <p:cNvPr id="5" name="Title 1">
            <a:extLst>
              <a:ext uri="{FF2B5EF4-FFF2-40B4-BE49-F238E27FC236}">
                <a16:creationId xmlns:a16="http://schemas.microsoft.com/office/drawing/2014/main" id="{04A6120D-A01B-4F96-88BC-A6F85F852B26}"/>
              </a:ext>
            </a:extLst>
          </p:cNvPr>
          <p:cNvSpPr txBox="1">
            <a:spLocks/>
          </p:cNvSpPr>
          <p:nvPr/>
        </p:nvSpPr>
        <p:spPr>
          <a:xfrm>
            <a:off x="628650" y="681037"/>
            <a:ext cx="7886700" cy="100965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CA" sz="3600" b="1" dirty="0">
                <a:solidFill>
                  <a:srgbClr val="002060"/>
                </a:solidFill>
              </a:rPr>
              <a:t>Key Terms</a:t>
            </a:r>
          </a:p>
        </p:txBody>
      </p:sp>
    </p:spTree>
    <p:extLst>
      <p:ext uri="{BB962C8B-B14F-4D97-AF65-F5344CB8AC3E}">
        <p14:creationId xmlns:p14="http://schemas.microsoft.com/office/powerpoint/2010/main" val="15710564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3A5550B-6B13-4E94-B8CB-F67B2B7C7CCB}"/>
              </a:ext>
            </a:extLst>
          </p:cNvPr>
          <p:cNvSpPr>
            <a:spLocks noGrp="1"/>
          </p:cNvSpPr>
          <p:nvPr>
            <p:ph idx="1"/>
          </p:nvPr>
        </p:nvSpPr>
        <p:spPr/>
        <p:txBody>
          <a:bodyPr/>
          <a:lstStyle/>
          <a:p>
            <a:pPr marL="514350" indent="-514350">
              <a:buAutoNum type="arabicParenR"/>
            </a:pPr>
            <a:r>
              <a:rPr lang="en-CA" b="1" dirty="0"/>
              <a:t>Opportunity to revisit your governance</a:t>
            </a:r>
          </a:p>
          <a:p>
            <a:pPr marL="514350" indent="-514350">
              <a:buAutoNum type="arabicParenR"/>
            </a:pPr>
            <a:r>
              <a:rPr lang="en-CA" b="1" dirty="0"/>
              <a:t>Some new things are possible</a:t>
            </a:r>
          </a:p>
          <a:p>
            <a:pPr marL="514350" indent="-514350">
              <a:buAutoNum type="arabicParenR"/>
            </a:pPr>
            <a:r>
              <a:rPr lang="en-CA" b="1" dirty="0"/>
              <a:t>Funders may ask</a:t>
            </a:r>
          </a:p>
          <a:p>
            <a:pPr marL="514350" indent="-514350">
              <a:buAutoNum type="arabicParenR"/>
            </a:pPr>
            <a:r>
              <a:rPr lang="en-CA" b="1" dirty="0"/>
              <a:t>Avoid confusion later on</a:t>
            </a:r>
          </a:p>
          <a:p>
            <a:pPr marL="514350" indent="-514350">
              <a:buAutoNum type="arabicParenR"/>
            </a:pPr>
            <a:endParaRPr lang="en-CA" b="1" dirty="0"/>
          </a:p>
          <a:p>
            <a:pPr marL="0" indent="0">
              <a:buNone/>
            </a:pPr>
            <a:r>
              <a:rPr lang="en-CA" dirty="0"/>
              <a:t>There are no ONCA police, so don’t worry!</a:t>
            </a:r>
            <a:r>
              <a:rPr lang="en-CA" b="1" dirty="0"/>
              <a:t> </a:t>
            </a:r>
          </a:p>
        </p:txBody>
      </p:sp>
      <p:sp>
        <p:nvSpPr>
          <p:cNvPr id="4" name="Slide Number Placeholder 3">
            <a:extLst>
              <a:ext uri="{FF2B5EF4-FFF2-40B4-BE49-F238E27FC236}">
                <a16:creationId xmlns:a16="http://schemas.microsoft.com/office/drawing/2014/main" id="{491C39C6-3826-4F41-A2F4-9E63D02909D0}"/>
              </a:ext>
            </a:extLst>
          </p:cNvPr>
          <p:cNvSpPr>
            <a:spLocks noGrp="1"/>
          </p:cNvSpPr>
          <p:nvPr>
            <p:ph type="sldNum" sz="quarter" idx="12"/>
          </p:nvPr>
        </p:nvSpPr>
        <p:spPr/>
        <p:txBody>
          <a:bodyPr/>
          <a:lstStyle/>
          <a:p>
            <a:fld id="{A69ED6AC-A10D-4B04-B2B9-A1F3532297DD}" type="slidenum">
              <a:rPr lang="en-CA" smtClean="0"/>
              <a:pPr/>
              <a:t>8</a:t>
            </a:fld>
            <a:endParaRPr lang="en-CA" dirty="0"/>
          </a:p>
        </p:txBody>
      </p:sp>
      <p:sp>
        <p:nvSpPr>
          <p:cNvPr id="5" name="Title 1">
            <a:extLst>
              <a:ext uri="{FF2B5EF4-FFF2-40B4-BE49-F238E27FC236}">
                <a16:creationId xmlns:a16="http://schemas.microsoft.com/office/drawing/2014/main" id="{04A6120D-A01B-4F96-88BC-A6F85F852B26}"/>
              </a:ext>
            </a:extLst>
          </p:cNvPr>
          <p:cNvSpPr txBox="1">
            <a:spLocks/>
          </p:cNvSpPr>
          <p:nvPr/>
        </p:nvSpPr>
        <p:spPr>
          <a:xfrm>
            <a:off x="628650" y="681037"/>
            <a:ext cx="7886700" cy="100965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CA" sz="3600" b="1" dirty="0">
                <a:solidFill>
                  <a:srgbClr val="002060"/>
                </a:solidFill>
              </a:rPr>
              <a:t>Why Care About the ONCA?</a:t>
            </a:r>
          </a:p>
        </p:txBody>
      </p:sp>
    </p:spTree>
    <p:extLst>
      <p:ext uri="{BB962C8B-B14F-4D97-AF65-F5344CB8AC3E}">
        <p14:creationId xmlns:p14="http://schemas.microsoft.com/office/powerpoint/2010/main" val="21987945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F1BFF8C-6263-49A0-8119-472F3EF48A48}"/>
              </a:ext>
            </a:extLst>
          </p:cNvPr>
          <p:cNvSpPr>
            <a:spLocks noGrp="1"/>
          </p:cNvSpPr>
          <p:nvPr>
            <p:ph type="title"/>
          </p:nvPr>
        </p:nvSpPr>
        <p:spPr/>
        <p:txBody>
          <a:bodyPr/>
          <a:lstStyle/>
          <a:p>
            <a:r>
              <a:rPr lang="en-CA" b="1" dirty="0">
                <a:solidFill>
                  <a:srgbClr val="002060"/>
                </a:solidFill>
              </a:rPr>
              <a:t>What’s new in the ONCA?</a:t>
            </a:r>
          </a:p>
        </p:txBody>
      </p:sp>
      <p:sp>
        <p:nvSpPr>
          <p:cNvPr id="5" name="Text Placeholder 4">
            <a:extLst>
              <a:ext uri="{FF2B5EF4-FFF2-40B4-BE49-F238E27FC236}">
                <a16:creationId xmlns:a16="http://schemas.microsoft.com/office/drawing/2014/main" id="{F914F47B-813D-4A60-9A77-6C406D4E39F7}"/>
              </a:ext>
            </a:extLst>
          </p:cNvPr>
          <p:cNvSpPr>
            <a:spLocks noGrp="1"/>
          </p:cNvSpPr>
          <p:nvPr>
            <p:ph type="body" idx="1"/>
          </p:nvPr>
        </p:nvSpPr>
        <p:spPr/>
        <p:txBody>
          <a:bodyPr/>
          <a:lstStyle/>
          <a:p>
            <a:r>
              <a:rPr lang="en-CA" dirty="0">
                <a:solidFill>
                  <a:schemeClr val="tx1"/>
                </a:solidFill>
              </a:rPr>
              <a:t>Public Benefit Corporations</a:t>
            </a:r>
          </a:p>
          <a:p>
            <a:r>
              <a:rPr lang="en-CA" dirty="0">
                <a:solidFill>
                  <a:schemeClr val="tx1"/>
                </a:solidFill>
              </a:rPr>
              <a:t>Financial Review Standards</a:t>
            </a:r>
          </a:p>
          <a:p>
            <a:r>
              <a:rPr lang="en-CA" dirty="0">
                <a:solidFill>
                  <a:schemeClr val="tx1"/>
                </a:solidFill>
              </a:rPr>
              <a:t>Ontario Business Registry</a:t>
            </a:r>
          </a:p>
        </p:txBody>
      </p:sp>
    </p:spTree>
    <p:extLst>
      <p:ext uri="{BB962C8B-B14F-4D97-AF65-F5344CB8AC3E}">
        <p14:creationId xmlns:p14="http://schemas.microsoft.com/office/powerpoint/2010/main" val="1816137576"/>
      </p:ext>
    </p:extLst>
  </p:cSld>
  <p:clrMapOvr>
    <a:masterClrMapping/>
  </p:clrMapOvr>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Theme">
  <a:themeElements>
    <a:clrScheme name="CLEO new palette">
      <a:dk1>
        <a:sysClr val="windowText" lastClr="000000"/>
      </a:dk1>
      <a:lt1>
        <a:sysClr val="window" lastClr="FFFFFF"/>
      </a:lt1>
      <a:dk2>
        <a:srgbClr val="394755"/>
      </a:dk2>
      <a:lt2>
        <a:srgbClr val="F99B1C"/>
      </a:lt2>
      <a:accent1>
        <a:srgbClr val="2A3560"/>
      </a:accent1>
      <a:accent2>
        <a:srgbClr val="E37F24"/>
      </a:accent2>
      <a:accent3>
        <a:srgbClr val="A5AB81"/>
      </a:accent3>
      <a:accent4>
        <a:srgbClr val="D8B25C"/>
      </a:accent4>
      <a:accent5>
        <a:srgbClr val="7BA79D"/>
      </a:accent5>
      <a:accent6>
        <a:srgbClr val="968C8C"/>
      </a:accent6>
      <a:hlink>
        <a:srgbClr val="F7B615"/>
      </a:hlink>
      <a:folHlink>
        <a:srgbClr val="704404"/>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3.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4.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F7254652A7BDC48AF9BE1955833DEFE" ma:contentTypeVersion="10" ma:contentTypeDescription="Create a new document." ma:contentTypeScope="" ma:versionID="722eb85d2723b175ea10c4cddc669404">
  <xsd:schema xmlns:xsd="http://www.w3.org/2001/XMLSchema" xmlns:xs="http://www.w3.org/2001/XMLSchema" xmlns:p="http://schemas.microsoft.com/office/2006/metadata/properties" xmlns:ns2="7b497f72-34a2-4b35-83f4-a887b8c756d8" xmlns:ns3="52c7051c-c27c-4b82-afce-abf75e238bea" targetNamespace="http://schemas.microsoft.com/office/2006/metadata/properties" ma:root="true" ma:fieldsID="35f678d79ba17f2d22eab8477a1f2c38" ns2:_="" ns3:_="">
    <xsd:import namespace="7b497f72-34a2-4b35-83f4-a887b8c756d8"/>
    <xsd:import namespace="52c7051c-c27c-4b82-afce-abf75e238be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b497f72-34a2-4b35-83f4-a887b8c756d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2c7051c-c27c-4b82-afce-abf75e238bea"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45F3D49-1E9F-47E7-AE33-9AFDBE009EFA}">
  <ds:schemaRefs>
    <ds:schemaRef ds:uri="http://schemas.openxmlformats.org/package/2006/metadata/core-properties"/>
    <ds:schemaRef ds:uri="http://schemas.microsoft.com/office/2006/documentManagement/types"/>
    <ds:schemaRef ds:uri="http://schemas.microsoft.com/office/infopath/2007/PartnerControls"/>
    <ds:schemaRef ds:uri="52c7051c-c27c-4b82-afce-abf75e238bea"/>
    <ds:schemaRef ds:uri="http://purl.org/dc/terms/"/>
    <ds:schemaRef ds:uri="7b497f72-34a2-4b35-83f4-a887b8c756d8"/>
    <ds:schemaRef ds:uri="http://purl.org/dc/elements/1.1/"/>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542AAE18-11A0-4BC3-A04E-EEF9972D984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b497f72-34a2-4b35-83f4-a887b8c756d8"/>
    <ds:schemaRef ds:uri="52c7051c-c27c-4b82-afce-abf75e238be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2D908E9-5CC8-4167-8619-501F54E7AD2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1849</TotalTime>
  <Words>1494</Words>
  <Application>Microsoft Office PowerPoint</Application>
  <PresentationFormat>On-screen Show (4:3)</PresentationFormat>
  <Paragraphs>179</Paragraphs>
  <Slides>22</Slides>
  <Notes>8</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22</vt:i4>
      </vt:variant>
    </vt:vector>
  </HeadingPairs>
  <TitlesOfParts>
    <vt:vector size="29" baseType="lpstr">
      <vt:lpstr>Arial</vt:lpstr>
      <vt:lpstr>Calibri</vt:lpstr>
      <vt:lpstr>Calibri Light</vt:lpstr>
      <vt:lpstr>Courier New</vt:lpstr>
      <vt:lpstr>Lato</vt:lpstr>
      <vt:lpstr>1_Office Theme</vt:lpstr>
      <vt:lpstr>2_Office Theme</vt:lpstr>
      <vt:lpstr>ONCA is Finally Here! </vt:lpstr>
      <vt:lpstr>PowerPoint Presentation</vt:lpstr>
      <vt:lpstr>Housekeeping</vt:lpstr>
      <vt:lpstr>Disclaimer</vt:lpstr>
      <vt:lpstr>Land Acknowledgement</vt:lpstr>
      <vt:lpstr>Dish With One Spoon v Treaty 13</vt:lpstr>
      <vt:lpstr>PowerPoint Presentation</vt:lpstr>
      <vt:lpstr>PowerPoint Presentation</vt:lpstr>
      <vt:lpstr>What’s new in the ONCA?</vt:lpstr>
      <vt:lpstr>Public Benefit Corporations (PBCs)</vt:lpstr>
      <vt:lpstr>Financial Review Standards</vt:lpstr>
      <vt:lpstr>Ontario Business Registry</vt:lpstr>
      <vt:lpstr>What steps do nonprofits need to take?</vt:lpstr>
      <vt:lpstr>Step 1: Figure out whether ONCA applies to you</vt:lpstr>
      <vt:lpstr>Step 2: Figure out when you  need to act</vt:lpstr>
      <vt:lpstr>Step 3: Get your books in order</vt:lpstr>
      <vt:lpstr>Steps 4-5: The Updating Process</vt:lpstr>
      <vt:lpstr>Step 4: Update your bylaws</vt:lpstr>
      <vt:lpstr>Step 5: Update and file articles</vt:lpstr>
      <vt:lpstr>How can CLEO help?</vt:lpstr>
      <vt:lpstr>Questions? Benjamin.miller@cleo.on.ca https://nonprofitlaw.cleo.on.ca  </vt:lpstr>
      <vt:lpstr>Thank you for joining us!  Subscribe – nonprofitlaw.cleo.on.ca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Pathway to status for refugee claimants working in healthcare during COVID-19</dc:title>
  <dc:creator>Michelle Cader</dc:creator>
  <cp:lastModifiedBy>Benjamin Miller</cp:lastModifiedBy>
  <cp:revision>80</cp:revision>
  <cp:lastPrinted>2021-03-31T13:43:00Z</cp:lastPrinted>
  <dcterms:created xsi:type="dcterms:W3CDTF">2021-03-30T18:57:06Z</dcterms:created>
  <dcterms:modified xsi:type="dcterms:W3CDTF">2021-11-24T16:48:23Z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0x010100DF7254652A7BDC48AF9BE1955833DEFE</vt:lpwstr>
  </property>
</Properties>
</file>